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09" r:id="rId4"/>
    <p:sldId id="319" r:id="rId5"/>
    <p:sldId id="320" r:id="rId6"/>
    <p:sldId id="321" r:id="rId8"/>
    <p:sldId id="322" r:id="rId9"/>
    <p:sldId id="323" r:id="rId10"/>
    <p:sldId id="324" r:id="rId11"/>
    <p:sldId id="325" r:id="rId12"/>
    <p:sldId id="328" r:id="rId13"/>
    <p:sldId id="329" r:id="rId14"/>
    <p:sldId id="326" r:id="rId15"/>
    <p:sldId id="327" r:id="rId16"/>
    <p:sldId id="333" r:id="rId17"/>
    <p:sldId id="335" r:id="rId18"/>
    <p:sldId id="336" r:id="rId19"/>
    <p:sldId id="337" r:id="rId20"/>
    <p:sldId id="339" r:id="rId21"/>
    <p:sldId id="340"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lipi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95991" autoAdjust="0"/>
  </p:normalViewPr>
  <p:slideViewPr>
    <p:cSldViewPr snapToGrid="0">
      <p:cViewPr>
        <p:scale>
          <a:sx n="66" d="100"/>
          <a:sy n="66" d="100"/>
        </p:scale>
        <p:origin x="-2214" y="-948"/>
      </p:cViewPr>
      <p:guideLst>
        <p:guide orient="horz" pos="2134"/>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7T15:46:19.665" idx="1">
    <p:pos x="5538" y="807"/>
    <p:text>一个工作Ji包含一系列ni的操作Oi1 Oi2  ,与操作相关的是处理请求pij,如果一个工作只包含一个操作ni=1我们将用Oi1和Pi来标识。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7T16:31:33.888" idx="2">
    <p:pos x="1141" y="1111"/>
    <p:text>目标函数及约束条件均为线性函数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uFillTx/>
                <a:sym typeface="+mn-ea"/>
              </a:rPr>
              <a:t>与操作</a:t>
            </a:r>
            <a:r>
              <a:rPr lang="en-US" altLang="zh-CN">
                <a:uFillTx/>
                <a:sym typeface="+mn-ea"/>
              </a:rPr>
              <a:t>Oij</a:t>
            </a:r>
            <a:r>
              <a:rPr lang="zh-CN" altLang="en-US">
                <a:uFillTx/>
                <a:sym typeface="+mn-ea"/>
              </a:rPr>
              <a:t>相关的是一个机器集合，该操作可以在其中任何一个机器上执行。</a:t>
            </a:r>
            <a:endParaRPr lang="zh-CN" altLang="en-US">
              <a:solidFill>
                <a:schemeClr val="tx1"/>
              </a:solidFill>
              <a:uFillTx/>
            </a:endParaRPr>
          </a:p>
          <a:p>
            <a:r>
              <a:rPr lang="zh-CN" altLang="en-US">
                <a:uFillTx/>
                <a:sym typeface="+mn-ea"/>
              </a:rPr>
              <a:t>多处理器任务调度问题：在整个加工过程中，所有的机器被o</a:t>
            </a:r>
            <a:r>
              <a:rPr lang="zh-CN" altLang="en-US" baseline="-25000">
                <a:uFillTx/>
                <a:sym typeface="+mn-ea"/>
              </a:rPr>
              <a:t>ij</a:t>
            </a:r>
            <a:r>
              <a:rPr lang="zh-CN" altLang="en-US">
                <a:uFillTx/>
                <a:sym typeface="+mn-ea"/>
              </a:rPr>
              <a:t>同时使用</a:t>
            </a:r>
            <a:endParaRPr lang="zh-CN" altLang="en-US">
              <a:solidFill>
                <a:schemeClr val="tx1"/>
              </a:solidFill>
              <a:uFillTx/>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p-btching problems:</a:t>
            </a:r>
            <a:r>
              <a:rPr lang="zh-CN" altLang="en-US"/>
              <a:t>批处理的长度等于批次中所有工作处理时间的最大值</a:t>
            </a:r>
            <a:endParaRPr lang="zh-CN" altLang="en-US"/>
          </a:p>
          <a:p>
            <a:r>
              <a:rPr lang="en-US" altLang="zh-CN"/>
              <a:t>s-batching problem:</a:t>
            </a:r>
            <a:r>
              <a:rPr lang="zh-CN" altLang="en-US">
                <a:sym typeface="+mn-ea"/>
              </a:rPr>
              <a:t>批处理的长度等于批次中所有工作处理时间的和</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有一些调度问题可以简化为组合问题来解决，例如线性规划、最大流问题、运输问题。还有一些可以用标准技术来解决，例如动态编程、分支界定方法。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 = (x1,...,xn)是代表可以可行解。线性规划就是在可行解之中找到最小化方程</a:t>
            </a:r>
            <a:r>
              <a:rPr lang="en-US" altLang="zh-CN"/>
              <a:t>2.1</a:t>
            </a:r>
            <a:r>
              <a:rPr lang="zh-CN" altLang="en-US"/>
              <a:t>的解。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运输问题：</a:t>
            </a:r>
            <a:endParaRPr lang="zh-CN" altLang="en-US"/>
          </a:p>
          <a:p>
            <a:r>
              <a:rPr lang="zh-CN" altLang="en-US"/>
              <a:t>特点：多个产地多个销地，每个产地产量不同，每个销地的销量不同，各产地的运价不同。</a:t>
            </a:r>
            <a:endParaRPr lang="zh-CN" altLang="en-US"/>
          </a:p>
          <a:p>
            <a:r>
              <a:rPr lang="zh-CN" altLang="en-US"/>
              <a:t>目标：满足销地的要求，运输费用最小。</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最大流问题：https://blog.csdn.net/qq_39557517/article/details/81945749</a:t>
            </a:r>
            <a:endParaRPr lang="zh-CN" altLang="en-US"/>
          </a:p>
          <a:p>
            <a:r>
              <a:rPr lang="zh-CN" altLang="en-US"/>
              <a:t>https://blog.csdn.net/fengchaokobe/article/details/7584781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4"/>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162000" y="392979"/>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smtClean="0"/>
              <a:t>单击此处编辑</a:t>
            </a:r>
            <a:endParaRPr lang="zh-CN" altLang="en-US" dirty="0" smtClean="0"/>
          </a:p>
        </p:txBody>
      </p:sp>
      <p:sp>
        <p:nvSpPr>
          <p:cNvPr id="30" name="文本占位符 28"/>
          <p:cNvSpPr>
            <a:spLocks noGrp="1"/>
          </p:cNvSpPr>
          <p:nvPr>
            <p:ph type="body" sz="quarter" idx="11" hasCustomPrompt="1"/>
          </p:nvPr>
        </p:nvSpPr>
        <p:spPr>
          <a:xfrm>
            <a:off x="162000" y="712619"/>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smtClean="0"/>
              <a:t>单击此处编辑</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710353" y="2566359"/>
            <a:ext cx="5161280" cy="755650"/>
          </a:xfrm>
          <a:prstGeom prst="rect">
            <a:avLst/>
          </a:prstGeom>
        </p:spPr>
        <p:txBody>
          <a:bodyPr wrap="none">
            <a:spAutoFit/>
          </a:bodyPr>
          <a:lstStyle/>
          <a:p>
            <a:pPr>
              <a:lnSpc>
                <a:spcPct val="120000"/>
              </a:lnSpc>
            </a:pPr>
            <a:r>
              <a:rPr lang="en-US" altLang="zh-CN" sz="3600" dirty="0" smtClean="0">
                <a:solidFill>
                  <a:schemeClr val="bg1"/>
                </a:solidFill>
                <a:latin typeface="+mj-ea"/>
                <a:ea typeface="+mj-ea"/>
              </a:rPr>
              <a:t>Scheduling Algorithms</a:t>
            </a:r>
            <a:endParaRPr lang="en-US" altLang="zh-CN" sz="2800" dirty="0">
              <a:solidFill>
                <a:schemeClr val="bg1"/>
              </a:solidFill>
              <a:latin typeface="+mj-ea"/>
              <a:ea typeface="+mj-ea"/>
            </a:endParaRPr>
          </a:p>
        </p:txBody>
      </p:sp>
      <p:sp>
        <p:nvSpPr>
          <p:cNvPr id="7" name="文本框 6"/>
          <p:cNvSpPr txBox="1"/>
          <p:nvPr/>
        </p:nvSpPr>
        <p:spPr>
          <a:xfrm>
            <a:off x="710353" y="3316399"/>
            <a:ext cx="2835669" cy="321945"/>
          </a:xfrm>
          <a:prstGeom prst="rect">
            <a:avLst/>
          </a:prstGeom>
          <a:noFill/>
        </p:spPr>
        <p:txBody>
          <a:bodyPr wrap="square" rtlCol="0">
            <a:spAutoFit/>
          </a:bodyPr>
          <a:lstStyle/>
          <a:p>
            <a:r>
              <a:rPr lang="zh-CN" altLang="en-US" sz="1500" dirty="0" smtClean="0">
                <a:solidFill>
                  <a:schemeClr val="accent1">
                    <a:lumMod val="20000"/>
                    <a:lumOff val="80000"/>
                  </a:schemeClr>
                </a:solidFill>
                <a:latin typeface="+mn-ea"/>
              </a:rPr>
              <a:t>调度算法</a:t>
            </a:r>
            <a:endParaRPr lang="en-US" altLang="zh-CN" sz="1500" dirty="0">
              <a:solidFill>
                <a:schemeClr val="accent1">
                  <a:lumMod val="20000"/>
                  <a:lumOff val="80000"/>
                </a:schemeClr>
              </a:solidFill>
              <a:latin typeface="+mn-ea"/>
            </a:endParaRPr>
          </a:p>
        </p:txBody>
      </p:sp>
      <p:cxnSp>
        <p:nvCxnSpPr>
          <p:cNvPr id="9" name="直接连接符 8"/>
          <p:cNvCxnSpPr/>
          <p:nvPr/>
        </p:nvCxnSpPr>
        <p:spPr>
          <a:xfrm>
            <a:off x="800100" y="3764544"/>
            <a:ext cx="2476500"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0353" y="3889525"/>
            <a:ext cx="2128097" cy="533400"/>
          </a:xfrm>
          <a:prstGeom prst="rect">
            <a:avLst/>
          </a:prstGeom>
          <a:noFill/>
        </p:spPr>
        <p:txBody>
          <a:bodyPr wrap="square" rtlCol="0">
            <a:spAutoFit/>
          </a:bodyPr>
          <a:lstStyle/>
          <a:p>
            <a:pPr>
              <a:lnSpc>
                <a:spcPct val="120000"/>
              </a:lnSpc>
            </a:pPr>
            <a:r>
              <a:rPr lang="zh-CN" altLang="en-US" sz="1200" dirty="0">
                <a:solidFill>
                  <a:schemeClr val="accent1">
                    <a:lumMod val="20000"/>
                    <a:lumOff val="80000"/>
                  </a:schemeClr>
                </a:solidFill>
                <a:latin typeface="+mn-ea"/>
              </a:rPr>
              <a:t>汇报</a:t>
            </a:r>
            <a:r>
              <a:rPr lang="zh-CN" altLang="en-US" sz="1200" dirty="0" smtClean="0">
                <a:solidFill>
                  <a:schemeClr val="accent1">
                    <a:lumMod val="20000"/>
                    <a:lumOff val="80000"/>
                  </a:schemeClr>
                </a:solidFill>
                <a:latin typeface="+mn-ea"/>
              </a:rPr>
              <a:t>人：桑丽平</a:t>
            </a:r>
            <a:endParaRPr lang="en-US" altLang="zh-CN" sz="1200" dirty="0" smtClean="0">
              <a:solidFill>
                <a:schemeClr val="accent1">
                  <a:lumMod val="20000"/>
                  <a:lumOff val="80000"/>
                </a:schemeClr>
              </a:solidFill>
              <a:latin typeface="+mn-ea"/>
            </a:endParaRPr>
          </a:p>
          <a:p>
            <a:pPr>
              <a:lnSpc>
                <a:spcPct val="120000"/>
              </a:lnSpc>
            </a:pPr>
            <a:r>
              <a:rPr lang="zh-CN" altLang="en-US" sz="1200" dirty="0" smtClean="0">
                <a:solidFill>
                  <a:schemeClr val="accent1">
                    <a:lumMod val="20000"/>
                    <a:lumOff val="80000"/>
                  </a:schemeClr>
                </a:solidFill>
                <a:latin typeface="+mn-ea"/>
              </a:rPr>
              <a:t>日期：</a:t>
            </a:r>
            <a:r>
              <a:rPr lang="en-US" altLang="zh-CN" sz="1200" dirty="0" smtClean="0">
                <a:solidFill>
                  <a:schemeClr val="accent1">
                    <a:lumMod val="20000"/>
                    <a:lumOff val="80000"/>
                  </a:schemeClr>
                </a:solidFill>
                <a:latin typeface="+mn-ea"/>
              </a:rPr>
              <a:t>2020-10-24</a:t>
            </a:r>
            <a:endParaRPr lang="en-US" altLang="zh-CN" sz="1200" dirty="0">
              <a:solidFill>
                <a:schemeClr val="accent1">
                  <a:lumMod val="20000"/>
                  <a:lumOff val="8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196850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求解线性规划最常用的方法：单纯形法</a:t>
            </a:r>
            <a:endParaRPr lang="en-US" altLang="zh-CN"/>
          </a:p>
          <a:p>
            <a:r>
              <a:rPr lang="zh-CN" altLang="en-US"/>
              <a:t>单纯形法的一般步骤：</a:t>
            </a:r>
            <a:endParaRPr lang="zh-CN" altLang="en-US"/>
          </a:p>
          <a:p>
            <a:r>
              <a:rPr lang="en-US" altLang="zh-CN"/>
              <a:t>1</a:t>
            </a:r>
            <a:r>
              <a:rPr lang="zh-CN" altLang="en-US"/>
              <a:t>、求出一个基可行解（顶点）</a:t>
            </a:r>
            <a:endParaRPr lang="zh-CN" altLang="en-US"/>
          </a:p>
          <a:p>
            <a:r>
              <a:rPr lang="en-US" altLang="zh-CN"/>
              <a:t>2</a:t>
            </a:r>
            <a:r>
              <a:rPr lang="zh-CN" altLang="en-US"/>
              <a:t>、最优性检验</a:t>
            </a:r>
            <a:r>
              <a:rPr lang="en-US" altLang="zh-CN"/>
              <a:t>:</a:t>
            </a:r>
            <a:r>
              <a:rPr lang="zh-CN" altLang="en-US"/>
              <a:t>判断是否是最优解</a:t>
            </a:r>
            <a:endParaRPr lang="zh-CN" altLang="en-US"/>
          </a:p>
          <a:p>
            <a:r>
              <a:rPr lang="en-US" altLang="zh-CN"/>
              <a:t>3</a:t>
            </a:r>
            <a:r>
              <a:rPr lang="zh-CN" altLang="en-US"/>
              <a:t>、基变化转</a:t>
            </a:r>
            <a:r>
              <a:rPr lang="en-US" altLang="zh-CN"/>
              <a:t>1</a:t>
            </a:r>
            <a:r>
              <a:rPr lang="zh-CN" altLang="en-US"/>
              <a:t>，要保证目标函数值比原来更优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076575"/>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endParaRPr lang="zh-CN"/>
          </a:p>
          <a:p>
            <a:r>
              <a:rPr lang="zh-CN" b="1"/>
              <a:t>整数线性规划：</a:t>
            </a:r>
            <a:endParaRPr lang="zh-CN" b="1"/>
          </a:p>
          <a:p>
            <a:r>
              <a:rPr lang="zh-CN"/>
              <a:t>所有变量都被限制为整数的一般线性规划问题。</a:t>
            </a:r>
            <a:endParaRPr lang="zh-CN"/>
          </a:p>
          <a:p>
            <a:endParaRPr lang="zh-CN"/>
          </a:p>
          <a:p>
            <a:r>
              <a:rPr lang="zh-CN" b="1"/>
              <a:t>混合整数线性规划：</a:t>
            </a:r>
            <a:endParaRPr lang="zh-CN" b="1"/>
          </a:p>
          <a:p>
            <a:r>
              <a:rPr lang="zh-CN"/>
              <a:t>只有一些变量给限制为整数的一般线性规划问题。</a:t>
            </a:r>
            <a:endParaRPr lang="zh-CN"/>
          </a:p>
          <a:p>
            <a:endParaRPr lang="zh-CN"/>
          </a:p>
          <a:p>
            <a:r>
              <a:rPr lang="zh-CN" b="1"/>
              <a:t>二元线性规划：</a:t>
            </a:r>
            <a:endParaRPr lang="zh-CN" b="1"/>
          </a:p>
          <a:p>
            <a:r>
              <a:rPr lang="en-US" altLang="zh-CN"/>
              <a:t>x</a:t>
            </a:r>
            <a:r>
              <a:rPr lang="zh-CN" altLang="en-US"/>
              <a:t>的取值只能是</a:t>
            </a:r>
            <a:r>
              <a:rPr lang="en-US" altLang="zh-CN"/>
              <a:t>0</a:t>
            </a:r>
            <a:r>
              <a:rPr lang="zh-CN" altLang="en-US"/>
              <a:t>或</a:t>
            </a:r>
            <a:r>
              <a:rPr lang="en-US" altLang="zh-CN"/>
              <a:t>1</a:t>
            </a:r>
            <a:r>
              <a:rPr lang="zh-CN" altLang="en-US"/>
              <a:t>的一般线性规划问题。</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22935" y="1268730"/>
            <a:ext cx="8094980" cy="4338320"/>
          </a:xfrm>
          <a:prstGeom prst="rect">
            <a:avLst/>
          </a:prstGeom>
          <a:noFill/>
        </p:spPr>
        <p:txBody>
          <a:bodyPr wrap="square" rtlCol="0">
            <a:spAutoFit/>
          </a:bodyPr>
          <a:p>
            <a:r>
              <a:rPr lang="en-US" altLang="zh-CN" sz="2400" b="1">
                <a:solidFill>
                  <a:schemeClr val="accent2"/>
                </a:solidFill>
              </a:rPr>
              <a:t>Transshipment Problems:</a:t>
            </a:r>
            <a:endParaRPr lang="en-US" altLang="zh-CN" sz="2400" b="1">
              <a:solidFill>
                <a:schemeClr val="accent2"/>
              </a:solidFill>
            </a:endParaRPr>
          </a:p>
          <a:p>
            <a:r>
              <a:rPr lang="zh-CN" altLang="en-US"/>
              <a:t>运输问题的定义：</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a:p>
            <a:r>
              <a:rPr lang="en-US" altLang="zh-CN"/>
              <a:t>C</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的成本，</a:t>
            </a:r>
            <a:r>
              <a:rPr lang="en-US" altLang="zh-CN"/>
              <a:t>x</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的数量</a:t>
            </a:r>
            <a:endParaRPr lang="zh-CN" altLang="en-US"/>
          </a:p>
          <a:p>
            <a:endParaRPr lang="zh-CN" altLang="en-US"/>
          </a:p>
          <a:p>
            <a:r>
              <a:rPr lang="zh-CN" altLang="en-US"/>
              <a:t>解决方案：</a:t>
            </a:r>
            <a:endParaRPr lang="zh-CN" altLang="en-US"/>
          </a:p>
          <a:p>
            <a:r>
              <a:rPr lang="zh-CN" altLang="en-US"/>
              <a:t>网络单纯形法</a:t>
            </a:r>
            <a:endParaRPr lang="zh-CN" altLang="en-US"/>
          </a:p>
          <a:p>
            <a:r>
              <a:rPr lang="zh-CN" altLang="en-US"/>
              <a:t>out-of-kilter algorithm,</a:t>
            </a:r>
            <a:endParaRPr lang="zh-CN" altLang="en-US"/>
          </a:p>
        </p:txBody>
      </p:sp>
      <p:pic>
        <p:nvPicPr>
          <p:cNvPr id="3" name="图片 2"/>
          <p:cNvPicPr>
            <a:picLocks noChangeAspect="1"/>
          </p:cNvPicPr>
          <p:nvPr/>
        </p:nvPicPr>
        <p:blipFill>
          <a:blip r:embed="rId1"/>
          <a:stretch>
            <a:fillRect/>
          </a:stretch>
        </p:blipFill>
        <p:spPr>
          <a:xfrm>
            <a:off x="1239520" y="2032635"/>
            <a:ext cx="5064760" cy="1948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077460"/>
          </a:xfrm>
          <a:prstGeom prst="rect">
            <a:avLst/>
          </a:prstGeom>
          <a:noFill/>
        </p:spPr>
        <p:txBody>
          <a:bodyPr wrap="square" rtlCol="0">
            <a:spAutoFit/>
          </a:bodyPr>
          <a:p>
            <a:r>
              <a:rPr lang="en-US" altLang="zh-CN"/>
              <a:t>The Maximum Flow Problem</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最大流问题是一种特殊的运输问题，有一个供应点</a:t>
            </a:r>
            <a:r>
              <a:rPr lang="en-US" altLang="zh-CN"/>
              <a:t>s</a:t>
            </a:r>
            <a:r>
              <a:rPr lang="zh-CN" altLang="en-US"/>
              <a:t>个一个需求的</a:t>
            </a:r>
            <a:r>
              <a:rPr lang="en-US" altLang="zh-CN"/>
              <a:t>t.</a:t>
            </a:r>
            <a:endParaRPr lang="en-US" altLang="zh-CN"/>
          </a:p>
          <a:p>
            <a:endParaRPr lang="en-US" altLang="zh-CN"/>
          </a:p>
          <a:p>
            <a:r>
              <a:rPr lang="zh-CN" altLang="en-US"/>
              <a:t>解决算法：</a:t>
            </a:r>
            <a:endParaRPr lang="zh-CN" altLang="en-US"/>
          </a:p>
          <a:p>
            <a:r>
              <a:rPr lang="zh-CN" altLang="en-US"/>
              <a:t>增广路径算法</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796290" y="1603375"/>
            <a:ext cx="4180840" cy="1647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3692525"/>
          </a:xfrm>
          <a:prstGeom prst="rect">
            <a:avLst/>
          </a:prstGeom>
          <a:noFill/>
        </p:spPr>
        <p:txBody>
          <a:bodyPr wrap="square" rtlCol="0">
            <a:spAutoFit/>
          </a:bodyPr>
          <a:p>
            <a:r>
              <a:rPr lang="en-US" altLang="zh-CN"/>
              <a:t>Bipartite Matching Problems(</a:t>
            </a:r>
            <a:r>
              <a:rPr lang="zh-CN" altLang="en-US"/>
              <a:t>二分匹配问题</a:t>
            </a:r>
            <a:r>
              <a:rPr lang="en-US" altLang="zh-CN"/>
              <a:t>)</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354320"/>
          </a:xfrm>
          <a:prstGeom prst="rect">
            <a:avLst/>
          </a:prstGeom>
          <a:noFill/>
        </p:spPr>
        <p:txBody>
          <a:bodyPr wrap="square" rtlCol="0">
            <a:spAutoFit/>
          </a:bodyPr>
          <a:p>
            <a:r>
              <a:rPr lang="zh-CN"/>
              <a:t>利用上述理论解决开放车间问题</a:t>
            </a:r>
            <a:endParaRPr lang="zh-CN"/>
          </a:p>
          <a:p>
            <a:r>
              <a:rPr lang="zh-CN"/>
              <a:t>有优先级的开放车间问题定义：</a:t>
            </a:r>
            <a:endParaRPr lang="zh-CN"/>
          </a:p>
          <a:p>
            <a:r>
              <a:rPr lang="en-US" altLang="zh-CN"/>
              <a:t>n</a:t>
            </a:r>
            <a:r>
              <a:rPr lang="zh-CN" altLang="en-US"/>
              <a:t>个工序</a:t>
            </a:r>
            <a:r>
              <a:rPr lang="en-US" altLang="zh-CN"/>
              <a:t>J1....Jn</a:t>
            </a:r>
            <a:r>
              <a:rPr lang="zh-CN" altLang="en-US"/>
              <a:t>要在</a:t>
            </a:r>
            <a:r>
              <a:rPr lang="en-US" altLang="zh-CN"/>
              <a:t>m</a:t>
            </a:r>
            <a:r>
              <a:rPr lang="zh-CN" altLang="en-US"/>
              <a:t>台机器</a:t>
            </a:r>
            <a:r>
              <a:rPr lang="en-US" altLang="zh-CN"/>
              <a:t>M1....Mm</a:t>
            </a:r>
            <a:r>
              <a:rPr lang="zh-CN" altLang="en-US"/>
              <a:t>上处理</a:t>
            </a:r>
            <a:r>
              <a:rPr lang="en-US" altLang="zh-CN"/>
              <a:t>,</a:t>
            </a:r>
            <a:r>
              <a:rPr lang="zh-CN" altLang="en-US"/>
              <a:t>每个工序有</a:t>
            </a:r>
            <a:r>
              <a:rPr lang="en-US" altLang="zh-CN"/>
              <a:t>m</a:t>
            </a:r>
            <a:r>
              <a:rPr lang="zh-CN" altLang="en-US"/>
              <a:t>个操作，记为</a:t>
            </a:r>
            <a:r>
              <a:rPr lang="en-US" altLang="zh-CN"/>
              <a:t>Oij(j=1...m),</a:t>
            </a:r>
            <a:r>
              <a:rPr lang="zh-CN" altLang="en-US"/>
              <a:t>其中</a:t>
            </a:r>
            <a:r>
              <a:rPr lang="en-US" altLang="zh-CN"/>
              <a:t>Oij</a:t>
            </a:r>
            <a:r>
              <a:rPr lang="zh-CN" altLang="en-US"/>
              <a:t>是指操作工序</a:t>
            </a:r>
            <a:r>
              <a:rPr lang="en-US" altLang="zh-CN"/>
              <a:t>i</a:t>
            </a:r>
            <a:r>
              <a:rPr lang="zh-CN" altLang="en-US"/>
              <a:t>的操作时间段</a:t>
            </a:r>
            <a:r>
              <a:rPr lang="en-US" altLang="zh-CN"/>
              <a:t>pij</a:t>
            </a:r>
            <a:r>
              <a:rPr lang="zh-CN" altLang="en-US"/>
              <a:t>必须在机器</a:t>
            </a:r>
            <a:r>
              <a:rPr lang="en-US" altLang="zh-CN"/>
              <a:t>Mj</a:t>
            </a:r>
            <a:r>
              <a:rPr lang="zh-CN" altLang="en-US"/>
              <a:t>上完成。</a:t>
            </a:r>
            <a:endParaRPr lang="zh-CN" altLang="en-US"/>
          </a:p>
          <a:p>
            <a:r>
              <a:rPr lang="zh-CN" altLang="en-US"/>
              <a:t>约束条件：一个机器不能同时处理两个工序，一个工序不同同时在两台机器上处理。</a:t>
            </a:r>
            <a:endParaRPr lang="en-US" altLang="zh-CN"/>
          </a:p>
          <a:p>
            <a:endParaRPr lang="en-US" altLang="zh-CN"/>
          </a:p>
          <a:p>
            <a:r>
              <a:rPr lang="zh-CN" altLang="en-US"/>
              <a:t>最小化完工时间的调度问题可以定义为：</a:t>
            </a:r>
            <a:endParaRPr lang="zh-CN" altLang="en-US"/>
          </a:p>
          <a:p>
            <a:endParaRPr lang="en-US" altLang="zh-CN"/>
          </a:p>
          <a:p>
            <a:endParaRPr lang="en-US" altLang="zh-CN"/>
          </a:p>
          <a:p>
            <a:endParaRPr lang="en-US" altLang="zh-CN"/>
          </a:p>
          <a:p>
            <a:endParaRPr lang="en-US" altLang="zh-CN"/>
          </a:p>
          <a:p>
            <a:r>
              <a:rPr lang="en-US" altLang="zh-CN"/>
              <a:t>Tj</a:t>
            </a:r>
            <a:r>
              <a:rPr lang="zh-CN" altLang="en-US"/>
              <a:t>：机器</a:t>
            </a:r>
            <a:r>
              <a:rPr lang="en-US" altLang="zh-CN"/>
              <a:t>Mj</a:t>
            </a:r>
            <a:r>
              <a:rPr lang="zh-CN" altLang="en-US"/>
              <a:t>所需要的总的时间</a:t>
            </a:r>
            <a:endParaRPr lang="zh-CN" altLang="en-US"/>
          </a:p>
          <a:p>
            <a:r>
              <a:rPr lang="en-US" altLang="zh-CN"/>
              <a:t>Li</a:t>
            </a:r>
            <a:r>
              <a:rPr lang="zh-CN" altLang="en-US"/>
              <a:t>：工序</a:t>
            </a:r>
            <a:r>
              <a:rPr lang="en-US" altLang="zh-CN"/>
              <a:t>Ji</a:t>
            </a:r>
            <a:r>
              <a:rPr lang="zh-CN" altLang="en-US"/>
              <a:t>的</a:t>
            </a:r>
            <a:r>
              <a:rPr lang="zh-CN"/>
              <a:t>长度</a:t>
            </a:r>
            <a:endParaRPr lang="en-US" altLang="zh-CN"/>
          </a:p>
          <a:p>
            <a:endParaRPr lang="en-US" altLang="zh-CN"/>
          </a:p>
          <a:p>
            <a:endParaRPr lang="en-US" altLang="zh-CN"/>
          </a:p>
          <a:p>
            <a:endParaRPr lang="en-US" altLang="zh-CN"/>
          </a:p>
          <a:p>
            <a:r>
              <a:rPr lang="en-US" altLang="zh-CN"/>
              <a:t>T</a:t>
            </a:r>
            <a:r>
              <a:rPr lang="zh-CN" altLang="en-US"/>
              <a:t>是</a:t>
            </a:r>
            <a:r>
              <a:rPr lang="en-US" altLang="zh-CN"/>
              <a:t>Cmax</a:t>
            </a:r>
            <a:r>
              <a:rPr lang="zh-CN" altLang="en-US"/>
              <a:t>值的下界，如果调度能达到这个值，那么这个调度就是最优的。</a:t>
            </a:r>
            <a:endParaRPr lang="en-US" altLang="zh-CN"/>
          </a:p>
          <a:p>
            <a:endParaRPr lang="en-US" altLang="zh-CN"/>
          </a:p>
        </p:txBody>
      </p:sp>
      <p:pic>
        <p:nvPicPr>
          <p:cNvPr id="3" name="图片 2"/>
          <p:cNvPicPr>
            <a:picLocks noChangeAspect="1"/>
          </p:cNvPicPr>
          <p:nvPr/>
        </p:nvPicPr>
        <p:blipFill>
          <a:blip r:embed="rId1"/>
          <a:stretch>
            <a:fillRect/>
          </a:stretch>
        </p:blipFill>
        <p:spPr>
          <a:xfrm>
            <a:off x="1550035" y="3608070"/>
            <a:ext cx="2686050" cy="733425"/>
          </a:xfrm>
          <a:prstGeom prst="rect">
            <a:avLst/>
          </a:prstGeom>
        </p:spPr>
      </p:pic>
      <p:pic>
        <p:nvPicPr>
          <p:cNvPr id="4" name="图片 3"/>
          <p:cNvPicPr>
            <a:picLocks noChangeAspect="1"/>
          </p:cNvPicPr>
          <p:nvPr/>
        </p:nvPicPr>
        <p:blipFill>
          <a:blip r:embed="rId2"/>
          <a:stretch>
            <a:fillRect/>
          </a:stretch>
        </p:blipFill>
        <p:spPr>
          <a:xfrm>
            <a:off x="534670" y="5307965"/>
            <a:ext cx="2447925" cy="581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6462395"/>
          </a:xfrm>
          <a:prstGeom prst="rect">
            <a:avLst/>
          </a:prstGeom>
          <a:noFill/>
        </p:spPr>
        <p:txBody>
          <a:bodyPr wrap="square" rtlCol="0">
            <a:spAutoFit/>
          </a:bodyPr>
          <a:p>
            <a:r>
              <a:rPr lang="zh-CN"/>
              <a:t>开放车间问题建模：</a:t>
            </a:r>
            <a:endParaRPr lang="zh-CN"/>
          </a:p>
          <a:p>
            <a:r>
              <a:rPr lang="en-US" altLang="zh-CN"/>
              <a:t>1.</a:t>
            </a:r>
            <a:r>
              <a:rPr lang="zh-CN" altLang="en-US"/>
              <a:t>先添加</a:t>
            </a:r>
            <a:r>
              <a:rPr lang="en-US" altLang="zh-CN"/>
              <a:t>m</a:t>
            </a:r>
            <a:r>
              <a:rPr lang="zh-CN" altLang="en-US"/>
              <a:t>个假的工序</a:t>
            </a:r>
            <a:r>
              <a:rPr lang="en-US" altLang="zh-CN"/>
              <a:t>J</a:t>
            </a:r>
            <a:r>
              <a:rPr lang="en-US" altLang="zh-CN" baseline="-25000">
                <a:solidFill>
                  <a:schemeClr val="tx1"/>
                </a:solidFill>
                <a:uFillTx/>
              </a:rPr>
              <a:t>n+j</a:t>
            </a:r>
            <a:r>
              <a:rPr lang="en-US" altLang="zh-CN"/>
              <a:t>(j=1....m)</a:t>
            </a:r>
            <a:r>
              <a:rPr lang="zh-CN" altLang="en-US"/>
              <a:t>和</a:t>
            </a:r>
            <a:r>
              <a:rPr lang="en-US" altLang="zh-CN"/>
              <a:t>n</a:t>
            </a:r>
            <a:r>
              <a:rPr lang="zh-CN" altLang="en-US"/>
              <a:t>个假的机器</a:t>
            </a:r>
            <a:r>
              <a:rPr lang="en-US" altLang="zh-CN"/>
              <a:t>M</a:t>
            </a:r>
            <a:r>
              <a:rPr lang="en-US" altLang="zh-CN" baseline="-25000">
                <a:solidFill>
                  <a:schemeClr val="tx1"/>
                </a:solidFill>
                <a:uFillTx/>
              </a:rPr>
              <a:t>m+i</a:t>
            </a:r>
            <a:r>
              <a:rPr lang="en-US" altLang="zh-CN"/>
              <a:t>(i=1...n);</a:t>
            </a:r>
            <a:endParaRPr lang="en-US" altLang="zh-CN"/>
          </a:p>
          <a:p>
            <a:r>
              <a:rPr lang="zh-CN" altLang="en-US"/>
              <a:t>建立一个网络图</a:t>
            </a:r>
            <a:r>
              <a:rPr lang="en-US" altLang="zh-CN"/>
              <a:t>N</a:t>
            </a:r>
            <a:r>
              <a:rPr lang="zh-CN" altLang="en-US"/>
              <a:t>：</a:t>
            </a:r>
            <a:endParaRPr lang="zh-CN" altLang="en-US"/>
          </a:p>
          <a:p>
            <a:pPr marL="285750" indent="-285750">
              <a:buFont typeface="Arial" panose="020B0604020202020204" pitchFamily="34" charset="0"/>
              <a:buChar char="•"/>
            </a:pPr>
            <a:r>
              <a:rPr lang="zh-CN" altLang="en-US"/>
              <a:t>源点</a:t>
            </a:r>
            <a:r>
              <a:rPr lang="en-US" altLang="zh-CN"/>
              <a:t>s</a:t>
            </a:r>
            <a:r>
              <a:rPr lang="zh-CN" altLang="en-US"/>
              <a:t>和终点</a:t>
            </a:r>
            <a:r>
              <a:rPr lang="en-US" altLang="zh-CN"/>
              <a:t>t</a:t>
            </a:r>
            <a:endParaRPr lang="en-US" altLang="zh-CN"/>
          </a:p>
          <a:p>
            <a:pPr marL="285750" indent="-285750">
              <a:buFont typeface="Arial" panose="020B0604020202020204" pitchFamily="34" charset="0"/>
              <a:buChar char="•"/>
            </a:pPr>
            <a:r>
              <a:rPr lang="zh-CN" altLang="en-US"/>
              <a:t>工序顶点</a:t>
            </a:r>
            <a:r>
              <a:rPr lang="en-US" altLang="zh-CN"/>
              <a:t>J</a:t>
            </a:r>
            <a:r>
              <a:rPr lang="en-US" altLang="zh-CN" baseline="-25000">
                <a:solidFill>
                  <a:schemeClr val="tx1"/>
                </a:solidFill>
                <a:uFillTx/>
              </a:rPr>
              <a:t>i</a:t>
            </a:r>
            <a:r>
              <a:rPr lang="en-US" altLang="zh-CN"/>
              <a:t>(i=1.......n+m)</a:t>
            </a:r>
            <a:endParaRPr lang="en-US" altLang="zh-CN"/>
          </a:p>
          <a:p>
            <a:pPr marL="285750" indent="-285750">
              <a:buFont typeface="Arial" panose="020B0604020202020204" pitchFamily="34" charset="0"/>
              <a:buChar char="•"/>
            </a:pPr>
            <a:r>
              <a:rPr lang="zh-CN" altLang="en-US"/>
              <a:t>机器顶点</a:t>
            </a:r>
            <a:r>
              <a:rPr lang="en-US" altLang="zh-CN"/>
              <a:t>M</a:t>
            </a:r>
            <a:r>
              <a:rPr lang="en-US" altLang="zh-CN" baseline="-25000">
                <a:solidFill>
                  <a:schemeClr val="tx1"/>
                </a:solidFill>
                <a:uFillTx/>
              </a:rPr>
              <a:t>l</a:t>
            </a:r>
            <a:r>
              <a:rPr lang="en-US" altLang="zh-CN"/>
              <a:t>(j=1.......n+m)</a:t>
            </a:r>
            <a:endParaRPr lang="en-US" altLang="zh-CN"/>
          </a:p>
          <a:p>
            <a:pPr marL="285750" indent="-285750">
              <a:buFont typeface="Arial" panose="020B0604020202020204" pitchFamily="34" charset="0"/>
              <a:buChar char="•"/>
            </a:pPr>
            <a:endParaRPr lang="en-US" altLang="zh-CN"/>
          </a:p>
          <a:p>
            <a:pPr indent="0">
              <a:buFont typeface="Arial" panose="020B0604020202020204" pitchFamily="34" charset="0"/>
              <a:buNone/>
            </a:pPr>
            <a:r>
              <a:rPr lang="zh-CN" altLang="en-US"/>
              <a:t>图</a:t>
            </a:r>
            <a:r>
              <a:rPr lang="en-US" altLang="zh-CN"/>
              <a:t>N</a:t>
            </a:r>
            <a:r>
              <a:rPr lang="zh-CN" altLang="en-US"/>
              <a:t>中的边：</a:t>
            </a:r>
            <a:endParaRPr lang="zh-CN" altLang="en-US"/>
          </a:p>
          <a:p>
            <a:pPr marL="285750" indent="-285750">
              <a:buFont typeface="Arial" panose="020B0604020202020204" pitchFamily="34" charset="0"/>
              <a:buChar char="•"/>
            </a:pPr>
            <a:r>
              <a:rPr lang="zh-CN" altLang="en-US"/>
              <a:t>每个工序</a:t>
            </a:r>
            <a:r>
              <a:rPr lang="en-US" altLang="zh-CN"/>
              <a:t>J</a:t>
            </a:r>
            <a:r>
              <a:rPr lang="en-US" altLang="zh-CN" baseline="-25000">
                <a:solidFill>
                  <a:schemeClr val="tx1"/>
                </a:solidFill>
                <a:uFillTx/>
              </a:rPr>
              <a:t>i</a:t>
            </a:r>
            <a:r>
              <a:rPr lang="en-US" altLang="zh-CN"/>
              <a:t>(i=1.....n+m)</a:t>
            </a:r>
            <a:r>
              <a:rPr lang="zh-CN" altLang="en-US"/>
              <a:t>的边（</a:t>
            </a:r>
            <a:r>
              <a:rPr lang="en-US" altLang="zh-CN"/>
              <a:t>s,J</a:t>
            </a:r>
            <a:r>
              <a:rPr lang="en-US" altLang="zh-CN" baseline="-25000">
                <a:solidFill>
                  <a:schemeClr val="tx1"/>
                </a:solidFill>
                <a:uFillTx/>
              </a:rPr>
              <a:t>i</a:t>
            </a:r>
            <a:r>
              <a:rPr lang="zh-CN" altLang="en-US"/>
              <a:t>）的容量是</a:t>
            </a:r>
            <a:r>
              <a:rPr lang="en-US" altLang="zh-CN"/>
              <a:t>T</a:t>
            </a:r>
            <a:r>
              <a:rPr lang="zh-CN" altLang="en-US"/>
              <a:t>，每个机器</a:t>
            </a:r>
            <a:r>
              <a:rPr lang="en-US" altLang="zh-CN"/>
              <a:t>M</a:t>
            </a:r>
            <a:r>
              <a:rPr lang="en-US" altLang="zh-CN" baseline="-25000">
                <a:solidFill>
                  <a:schemeClr val="tx1"/>
                </a:solidFill>
                <a:uFillTx/>
              </a:rPr>
              <a:t>j</a:t>
            </a:r>
            <a:r>
              <a:rPr lang="en-US" altLang="zh-CN"/>
              <a:t>(j=1....n+m)</a:t>
            </a:r>
            <a:r>
              <a:rPr lang="zh-CN" altLang="en-US"/>
              <a:t>的边（</a:t>
            </a:r>
            <a:r>
              <a:rPr lang="en-US" altLang="zh-CN"/>
              <a:t>M</a:t>
            </a:r>
            <a:r>
              <a:rPr lang="en-US" altLang="zh-CN" baseline="-25000">
                <a:solidFill>
                  <a:schemeClr val="tx1"/>
                </a:solidFill>
                <a:uFillTx/>
              </a:rPr>
              <a:t>j</a:t>
            </a:r>
            <a:r>
              <a:rPr lang="en-US" altLang="zh-CN"/>
              <a:t>,t</a:t>
            </a:r>
            <a:r>
              <a:rPr lang="zh-CN" altLang="en-US"/>
              <a:t>）的容量也是</a:t>
            </a:r>
            <a:r>
              <a:rPr lang="en-US" altLang="zh-CN"/>
              <a:t>T</a:t>
            </a:r>
            <a:endParaRPr lang="en-US" altLang="zh-CN"/>
          </a:p>
          <a:p>
            <a:pPr marL="285750" indent="-285750">
              <a:buFont typeface="Arial" panose="020B0604020202020204" pitchFamily="34" charset="0"/>
              <a:buChar char="•"/>
            </a:pPr>
            <a:r>
              <a:rPr lang="zh-CN" altLang="en-US"/>
              <a:t>对于每个工序</a:t>
            </a:r>
            <a:r>
              <a:rPr lang="en-US" altLang="zh-CN"/>
              <a:t>J</a:t>
            </a:r>
            <a:r>
              <a:rPr lang="en-US" altLang="zh-CN" baseline="-25000">
                <a:solidFill>
                  <a:schemeClr val="tx1"/>
                </a:solidFill>
                <a:uFillTx/>
              </a:rPr>
              <a:t>i</a:t>
            </a:r>
            <a:r>
              <a:rPr lang="en-US" altLang="zh-CN"/>
              <a:t>(i=1.....n)</a:t>
            </a:r>
            <a:r>
              <a:rPr lang="zh-CN" altLang="en-US"/>
              <a:t>和每个机器</a:t>
            </a:r>
            <a:r>
              <a:rPr lang="en-US" altLang="zh-CN"/>
              <a:t>M</a:t>
            </a:r>
            <a:r>
              <a:rPr lang="en-US" altLang="zh-CN" baseline="-25000">
                <a:solidFill>
                  <a:schemeClr val="tx1"/>
                </a:solidFill>
                <a:uFillTx/>
              </a:rPr>
              <a:t>j</a:t>
            </a:r>
            <a:r>
              <a:rPr lang="en-US" altLang="zh-CN"/>
              <a:t>(j=1....m)</a:t>
            </a:r>
            <a:r>
              <a:rPr lang="zh-CN" altLang="en-US"/>
              <a:t>如果处理时间</a:t>
            </a:r>
            <a:r>
              <a:rPr lang="en-US" altLang="zh-CN"/>
              <a:t>P</a:t>
            </a:r>
            <a:r>
              <a:rPr lang="en-US" altLang="zh-CN" baseline="-25000">
                <a:solidFill>
                  <a:schemeClr val="tx1"/>
                </a:solidFill>
                <a:uFillTx/>
              </a:rPr>
              <a:t>ij</a:t>
            </a:r>
            <a:r>
              <a:rPr lang="en-US" altLang="zh-CN"/>
              <a:t>&gt;0</a:t>
            </a:r>
            <a:r>
              <a:rPr lang="zh-CN" altLang="en-US"/>
              <a:t>那么边（</a:t>
            </a:r>
            <a:r>
              <a:rPr lang="en-US" altLang="zh-CN"/>
              <a:t>J</a:t>
            </a:r>
            <a:r>
              <a:rPr lang="en-US" altLang="zh-CN" baseline="-25000">
                <a:solidFill>
                  <a:schemeClr val="tx1"/>
                </a:solidFill>
                <a:uFillTx/>
              </a:rPr>
              <a:t>i</a:t>
            </a:r>
            <a:r>
              <a:rPr lang="en-US" altLang="zh-CN"/>
              <a:t>,M</a:t>
            </a:r>
            <a:r>
              <a:rPr lang="en-US" altLang="zh-CN" baseline="-25000">
                <a:solidFill>
                  <a:schemeClr val="tx1"/>
                </a:solidFill>
                <a:uFillTx/>
              </a:rPr>
              <a:t>j</a:t>
            </a:r>
            <a:r>
              <a:rPr lang="zh-CN" altLang="en-US"/>
              <a:t>）的容量为</a:t>
            </a:r>
            <a:r>
              <a:rPr lang="en-US" altLang="zh-CN"/>
              <a:t>P</a:t>
            </a:r>
            <a:r>
              <a:rPr lang="en-US" altLang="zh-CN" baseline="-25000">
                <a:solidFill>
                  <a:schemeClr val="tx1"/>
                </a:solidFill>
                <a:uFillTx/>
              </a:rPr>
              <a:t>ij</a:t>
            </a:r>
            <a:endParaRPr lang="en-US" altLang="zh-CN"/>
          </a:p>
          <a:p>
            <a:pPr marL="285750" indent="-285750">
              <a:buFont typeface="Arial" panose="020B0604020202020204" pitchFamily="34" charset="0"/>
              <a:buChar char="•"/>
            </a:pPr>
            <a:r>
              <a:rPr lang="en-US" altLang="zh-CN"/>
              <a:t>i=1....n</a:t>
            </a:r>
            <a:r>
              <a:rPr lang="zh-CN" altLang="en-US"/>
              <a:t>如果</a:t>
            </a:r>
            <a:r>
              <a:rPr lang="en-US" altLang="zh-CN"/>
              <a:t>T-L</a:t>
            </a:r>
            <a:r>
              <a:rPr lang="en-US" altLang="zh-CN" baseline="-25000">
                <a:solidFill>
                  <a:schemeClr val="tx1"/>
                </a:solidFill>
                <a:uFillTx/>
              </a:rPr>
              <a:t>i</a:t>
            </a:r>
            <a:r>
              <a:rPr lang="en-US" altLang="zh-CN"/>
              <a:t>&gt;0</a:t>
            </a:r>
            <a:r>
              <a:rPr lang="zh-CN" altLang="en-US"/>
              <a:t>，那么链接工序</a:t>
            </a:r>
            <a:r>
              <a:rPr lang="en-US" altLang="zh-CN"/>
              <a:t>Ji</a:t>
            </a:r>
            <a:r>
              <a:rPr lang="zh-CN" altLang="en-US"/>
              <a:t>和机器</a:t>
            </a:r>
            <a:r>
              <a:rPr lang="en-US" altLang="zh-CN"/>
              <a:t>M</a:t>
            </a:r>
            <a:r>
              <a:rPr lang="en-US" altLang="zh-CN" baseline="-25000">
                <a:solidFill>
                  <a:schemeClr val="tx1"/>
                </a:solidFill>
                <a:uFillTx/>
              </a:rPr>
              <a:t>m+i</a:t>
            </a:r>
            <a:r>
              <a:rPr lang="zh-CN" altLang="en-US"/>
              <a:t>的</a:t>
            </a:r>
            <a:r>
              <a:rPr lang="en-US" altLang="zh-CN"/>
              <a:t> </a:t>
            </a:r>
            <a:r>
              <a:rPr lang="zh-CN" altLang="en-US"/>
              <a:t>边（</a:t>
            </a:r>
            <a:r>
              <a:rPr lang="en-US" altLang="zh-CN"/>
              <a:t>J</a:t>
            </a:r>
            <a:r>
              <a:rPr lang="en-US" altLang="zh-CN" baseline="-25000">
                <a:solidFill>
                  <a:schemeClr val="tx1"/>
                </a:solidFill>
                <a:uFillTx/>
              </a:rPr>
              <a:t>i</a:t>
            </a:r>
            <a:r>
              <a:rPr lang="en-US" altLang="zh-CN"/>
              <a:t>,M</a:t>
            </a:r>
            <a:r>
              <a:rPr lang="en-US" altLang="zh-CN" baseline="-25000">
                <a:solidFill>
                  <a:schemeClr val="tx1"/>
                </a:solidFill>
                <a:uFillTx/>
              </a:rPr>
              <a:t>m+i</a:t>
            </a:r>
            <a:r>
              <a:rPr lang="zh-CN" altLang="en-US"/>
              <a:t>）的容量是</a:t>
            </a:r>
            <a:r>
              <a:rPr lang="en-US" altLang="zh-CN"/>
              <a:t>T-Li</a:t>
            </a:r>
            <a:endParaRPr lang="en-US" altLang="zh-CN"/>
          </a:p>
          <a:p>
            <a:pPr marL="285750" indent="-285750">
              <a:buFont typeface="Arial" panose="020B0604020202020204" pitchFamily="34" charset="0"/>
              <a:buChar char="•"/>
            </a:pPr>
            <a:r>
              <a:rPr lang="en-US" altLang="zh-CN"/>
              <a:t>j=1.....m</a:t>
            </a:r>
            <a:r>
              <a:rPr lang="zh-CN" altLang="en-US"/>
              <a:t>，如果</a:t>
            </a:r>
            <a:r>
              <a:rPr lang="en-US" altLang="zh-CN"/>
              <a:t>T-T</a:t>
            </a:r>
            <a:r>
              <a:rPr lang="en-US" altLang="zh-CN" baseline="-25000">
                <a:solidFill>
                  <a:schemeClr val="tx1"/>
                </a:solidFill>
                <a:uFillTx/>
              </a:rPr>
              <a:t>j</a:t>
            </a:r>
            <a:r>
              <a:rPr lang="en-US" altLang="zh-CN"/>
              <a:t>&gt;0</a:t>
            </a:r>
            <a:r>
              <a:rPr lang="zh-CN" altLang="en-US"/>
              <a:t>，那么连接工序</a:t>
            </a:r>
            <a:r>
              <a:rPr lang="en-US" altLang="zh-CN"/>
              <a:t>J</a:t>
            </a:r>
            <a:r>
              <a:rPr lang="en-US" altLang="zh-CN" baseline="-25000">
                <a:solidFill>
                  <a:schemeClr val="tx1"/>
                </a:solidFill>
                <a:uFillTx/>
              </a:rPr>
              <a:t>n+j</a:t>
            </a:r>
            <a:r>
              <a:rPr lang="zh-CN" altLang="en-US"/>
              <a:t>和机器</a:t>
            </a:r>
            <a:r>
              <a:rPr lang="en-US" altLang="zh-CN"/>
              <a:t>Mj</a:t>
            </a:r>
            <a:r>
              <a:rPr lang="zh-CN" altLang="en-US"/>
              <a:t>的边的容量是</a:t>
            </a:r>
            <a:r>
              <a:rPr lang="en-US" altLang="zh-CN"/>
              <a:t>T-Tj</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354320"/>
          </a:xfrm>
          <a:prstGeom prst="rect">
            <a:avLst/>
          </a:prstGeom>
          <a:noFill/>
        </p:spPr>
        <p:txBody>
          <a:bodyPr wrap="square" rtlCol="0">
            <a:spAutoFit/>
          </a:bodyPr>
          <a:p>
            <a:r>
              <a:rPr lang="zh-CN"/>
              <a:t>开放车间问题建模：</a:t>
            </a:r>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643890" y="1647190"/>
            <a:ext cx="5305425" cy="4067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34670" y="1267460"/>
            <a:ext cx="8160385" cy="6185535"/>
          </a:xfrm>
          <a:prstGeom prst="rect">
            <a:avLst/>
          </a:prstGeom>
          <a:noFill/>
        </p:spPr>
        <p:txBody>
          <a:bodyPr wrap="square" rtlCol="0">
            <a:spAutoFit/>
          </a:bodyPr>
          <a:p>
            <a:r>
              <a:rPr lang="zh-CN"/>
              <a:t>分配问题：</a:t>
            </a:r>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r>
              <a:rPr lang="zh-CN"/>
              <a:t>如果</a:t>
            </a:r>
            <a:r>
              <a:rPr lang="en-US" altLang="zh-CN"/>
              <a:t>vi</a:t>
            </a:r>
            <a:r>
              <a:rPr lang="zh-CN" altLang="en-US"/>
              <a:t>分配给了</a:t>
            </a:r>
            <a:r>
              <a:rPr lang="en-US" altLang="zh-CN"/>
              <a:t>wj</a:t>
            </a:r>
            <a:r>
              <a:rPr lang="zh-CN" altLang="en-US"/>
              <a:t>那么</a:t>
            </a:r>
            <a:r>
              <a:rPr lang="en-US" altLang="zh-CN"/>
              <a:t>Xij=1,</a:t>
            </a:r>
            <a:r>
              <a:rPr lang="zh-CN" altLang="en-US"/>
              <a:t>如果增加一个入边一个出边，那么分配问题就好变为一个运输问题。</a:t>
            </a:r>
            <a:endParaRPr lang="zh-CN"/>
          </a:p>
          <a:p>
            <a:endParaRPr 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879475" y="1860550"/>
            <a:ext cx="5314315" cy="2085975"/>
          </a:xfrm>
          <a:prstGeom prst="rect">
            <a:avLst/>
          </a:prstGeom>
        </p:spPr>
      </p:pic>
      <p:pic>
        <p:nvPicPr>
          <p:cNvPr id="5" name="图片 4"/>
          <p:cNvPicPr>
            <a:picLocks noChangeAspect="1"/>
          </p:cNvPicPr>
          <p:nvPr/>
        </p:nvPicPr>
        <p:blipFill>
          <a:blip r:embed="rId1"/>
          <a:stretch>
            <a:fillRect/>
          </a:stretch>
        </p:blipFill>
        <p:spPr>
          <a:xfrm>
            <a:off x="1914525" y="2385695"/>
            <a:ext cx="5314315" cy="2085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34670" y="1267460"/>
            <a:ext cx="8160385" cy="6185535"/>
          </a:xfrm>
          <a:prstGeom prst="rect">
            <a:avLst/>
          </a:prstGeom>
          <a:noFill/>
        </p:spPr>
        <p:txBody>
          <a:bodyPr wrap="square" rtlCol="0">
            <a:spAutoFit/>
          </a:bodyPr>
          <a:p>
            <a:r>
              <a:rPr lang="zh-CN"/>
              <a:t>分配问题：</a:t>
            </a:r>
            <a:endParaRPr lang="zh-CN"/>
          </a:p>
          <a:p>
            <a:r>
              <a:rPr lang="zh-CN"/>
              <a:t>单位处理时间的单机问题可以认为是分配问题</a:t>
            </a:r>
            <a:endParaRPr lang="zh-CN"/>
          </a:p>
          <a:p>
            <a:endParaRPr lang="zh-CN"/>
          </a:p>
          <a:p>
            <a:endParaRPr lang="zh-CN"/>
          </a:p>
          <a:p>
            <a:r>
              <a:rPr lang="en-US" altLang="zh-CN"/>
              <a:t>f</a:t>
            </a:r>
            <a:r>
              <a:rPr lang="en-US" altLang="zh-CN" baseline="-25000">
                <a:solidFill>
                  <a:schemeClr val="tx1"/>
                </a:solidFill>
                <a:uFillTx/>
              </a:rPr>
              <a:t>i</a:t>
            </a:r>
            <a:r>
              <a:rPr lang="zh-CN" altLang="en-US"/>
              <a:t>是工序</a:t>
            </a:r>
            <a:r>
              <a:rPr lang="en-US" altLang="zh-CN"/>
              <a:t>i</a:t>
            </a:r>
            <a:r>
              <a:rPr lang="zh-CN" altLang="en-US"/>
              <a:t>的完成时间的单调函数。如果我们将时间</a:t>
            </a:r>
            <a:r>
              <a:rPr lang="en-US" altLang="zh-CN"/>
              <a:t>t</a:t>
            </a:r>
            <a:r>
              <a:rPr lang="zh-CN" altLang="en-US"/>
              <a:t>分配给工序</a:t>
            </a:r>
            <a:r>
              <a:rPr lang="en-US" altLang="zh-CN"/>
              <a:t>i,</a:t>
            </a:r>
            <a:r>
              <a:rPr lang="zh-CN" altLang="en-US"/>
              <a:t>那么相应的成本是</a:t>
            </a:r>
            <a:r>
              <a:rPr lang="en-US" altLang="zh-CN"/>
              <a:t>f</a:t>
            </a:r>
            <a:r>
              <a:rPr lang="en-US" altLang="zh-CN" baseline="-25000">
                <a:solidFill>
                  <a:schemeClr val="tx1"/>
                </a:solidFill>
                <a:uFillTx/>
              </a:rPr>
              <a:t>i</a:t>
            </a:r>
            <a:r>
              <a:rPr lang="en-US" altLang="zh-CN"/>
              <a:t>(t+1)</a:t>
            </a:r>
            <a:endParaRPr lang="zh-CN"/>
          </a:p>
          <a:p>
            <a:r>
              <a:rPr lang="zh-CN"/>
              <a:t>时间复杂度为</a:t>
            </a:r>
            <a:r>
              <a:rPr lang="en-US" altLang="zh-CN"/>
              <a:t>O</a:t>
            </a:r>
            <a:r>
              <a:rPr lang="zh-CN" altLang="en-US"/>
              <a:t>（</a:t>
            </a:r>
            <a:r>
              <a:rPr lang="en-US" altLang="zh-CN"/>
              <a:t>n</a:t>
            </a:r>
            <a:r>
              <a:rPr lang="en-US" altLang="zh-CN" baseline="30000">
                <a:solidFill>
                  <a:schemeClr val="tx1"/>
                </a:solidFill>
                <a:uFillTx/>
              </a:rPr>
              <a:t>3</a:t>
            </a:r>
            <a:r>
              <a:rPr lang="zh-CN" altLang="en-US"/>
              <a:t>）</a:t>
            </a:r>
            <a:endParaRPr lang="zh-CN"/>
          </a:p>
          <a:p>
            <a:endParaRPr lang="zh-CN"/>
          </a:p>
          <a:p>
            <a:endParaRPr lang="zh-CN"/>
          </a:p>
          <a:p>
            <a:endParaRPr lang="zh-CN"/>
          </a:p>
          <a:p>
            <a:endParaRPr lang="zh-CN"/>
          </a:p>
          <a:p>
            <a:endParaRPr lang="zh-CN"/>
          </a:p>
          <a:p>
            <a:endParaRPr lang="zh-CN"/>
          </a:p>
          <a:p>
            <a:endParaRPr lang="zh-CN"/>
          </a:p>
          <a:p>
            <a:endParaRPr 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659130" y="1963420"/>
            <a:ext cx="1876425" cy="428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645160"/>
          </a:xfrm>
          <a:prstGeom prst="rect">
            <a:avLst/>
          </a:prstGeom>
          <a:noFill/>
        </p:spPr>
        <p:txBody>
          <a:bodyPr wrap="square" rtlCol="0">
            <a:spAutoFit/>
          </a:bodyPr>
          <a:p>
            <a:r>
              <a:rPr lang="en-US" altLang="zh-CN" sz="3600" b="1"/>
              <a:t>Classfication  of Scheduling Problems</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151579" y="2923734"/>
            <a:ext cx="2840842" cy="1010533"/>
          </a:xfrm>
          <a:prstGeom prst="rect">
            <a:avLst/>
          </a:prstGeom>
        </p:spPr>
        <p:txBody>
          <a:bodyPr wrap="none">
            <a:spAutoFit/>
          </a:bodyPr>
          <a:lstStyle/>
          <a:p>
            <a:pPr algn="ctr">
              <a:lnSpc>
                <a:spcPct val="120000"/>
              </a:lnSpc>
            </a:pPr>
            <a:r>
              <a:rPr lang="en-US" altLang="zh-CN" sz="5400" dirty="0" smtClean="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703580" y="1341755"/>
            <a:ext cx="7737475" cy="922020"/>
          </a:xfrm>
          <a:prstGeom prst="rect">
            <a:avLst/>
          </a:prstGeom>
          <a:noFill/>
        </p:spPr>
        <p:txBody>
          <a:bodyPr wrap="square" rtlCol="0">
            <a:spAutoFit/>
          </a:bodyPr>
          <a:p>
            <a:r>
              <a:rPr lang="zh-CN" altLang="en-US" b="1"/>
              <a:t>调度问题：</a:t>
            </a:r>
            <a:endParaRPr lang="en-US" altLang="zh-CN" b="1"/>
          </a:p>
          <a:p>
            <a:r>
              <a:rPr lang="en-US" altLang="zh-CN"/>
              <a:t>n</a:t>
            </a:r>
            <a:r>
              <a:rPr lang="zh-CN" altLang="en-US"/>
              <a:t>个工序要在</a:t>
            </a:r>
            <a:r>
              <a:rPr lang="en-US" altLang="zh-CN"/>
              <a:t>m</a:t>
            </a:r>
            <a:r>
              <a:rPr lang="zh-CN" altLang="en-US"/>
              <a:t>台机器上执行，调度说的就是为每一个工序在一台或多台机器上分配一个或多个时间间隔。调度可以使用甘特图来表示。</a:t>
            </a:r>
            <a:endParaRPr lang="zh-CN" altLang="en-US"/>
          </a:p>
        </p:txBody>
      </p:sp>
      <p:pic>
        <p:nvPicPr>
          <p:cNvPr id="3" name="图片 2"/>
          <p:cNvPicPr>
            <a:picLocks noChangeAspect="1"/>
          </p:cNvPicPr>
          <p:nvPr/>
        </p:nvPicPr>
        <p:blipFill>
          <a:blip r:embed="rId1"/>
          <a:stretch>
            <a:fillRect/>
          </a:stretch>
        </p:blipFill>
        <p:spPr>
          <a:xfrm>
            <a:off x="2019300" y="2400935"/>
            <a:ext cx="5289550" cy="4010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565150" y="1264920"/>
            <a:ext cx="8211185" cy="4523105"/>
          </a:xfrm>
          <a:prstGeom prst="rect">
            <a:avLst/>
          </a:prstGeom>
          <a:noFill/>
        </p:spPr>
        <p:txBody>
          <a:bodyPr wrap="square" rtlCol="0">
            <a:spAutoFit/>
          </a:bodyPr>
          <a:p>
            <a:r>
              <a:rPr lang="zh-CN" altLang="en-US" b="1">
                <a:solidFill>
                  <a:schemeClr val="accent2"/>
                </a:solidFill>
              </a:rPr>
              <a:t>工作参数：</a:t>
            </a:r>
            <a:endParaRPr lang="zh-CN" altLang="en-US" b="1">
              <a:solidFill>
                <a:schemeClr val="accent2"/>
              </a:solidFill>
            </a:endParaRPr>
          </a:p>
          <a:p>
            <a:r>
              <a:rPr lang="en-US" altLang="zh-CN">
                <a:sym typeface="+mn-ea"/>
              </a:rPr>
              <a:t>J</a:t>
            </a:r>
            <a:r>
              <a:rPr lang="en-US" altLang="zh-CN" baseline="-25000">
                <a:uFillTx/>
                <a:sym typeface="+mn-ea"/>
              </a:rPr>
              <a:t>i     </a:t>
            </a:r>
            <a:r>
              <a:rPr lang="zh-CN" altLang="en-US"/>
              <a:t>：工作</a:t>
            </a:r>
            <a:endParaRPr lang="zh-CN" altLang="en-US"/>
          </a:p>
          <a:p>
            <a:r>
              <a:rPr lang="en-US" altLang="zh-CN">
                <a:sym typeface="+mn-ea"/>
              </a:rPr>
              <a:t>O</a:t>
            </a:r>
            <a:r>
              <a:rPr lang="en-US" altLang="zh-CN" baseline="-25000">
                <a:uFillTx/>
                <a:sym typeface="+mn-ea"/>
              </a:rPr>
              <a:t>i1</a:t>
            </a:r>
            <a:r>
              <a:rPr lang="en-US" altLang="zh-CN">
                <a:sym typeface="+mn-ea"/>
              </a:rPr>
              <a:t> </a:t>
            </a:r>
            <a:r>
              <a:rPr lang="zh-CN" altLang="en-US">
                <a:sym typeface="+mn-ea"/>
              </a:rPr>
              <a:t>：操作</a:t>
            </a:r>
            <a:endParaRPr lang="zh-CN" altLang="en-US">
              <a:sym typeface="+mn-ea"/>
            </a:endParaRPr>
          </a:p>
          <a:p>
            <a:r>
              <a:rPr lang="en-US" altLang="zh-CN">
                <a:uFillTx/>
                <a:sym typeface="+mn-ea"/>
              </a:rPr>
              <a:t>p</a:t>
            </a:r>
            <a:r>
              <a:rPr lang="en-US" altLang="zh-CN" baseline="-25000">
                <a:uFillTx/>
                <a:sym typeface="+mn-ea"/>
              </a:rPr>
              <a:t>ij   </a:t>
            </a:r>
            <a:r>
              <a:rPr lang="zh-CN" altLang="en-US">
                <a:sym typeface="+mn-ea"/>
              </a:rPr>
              <a:t>：处理请求</a:t>
            </a:r>
            <a:endParaRPr lang="zh-CN" altLang="en-US">
              <a:sym typeface="+mn-ea"/>
            </a:endParaRPr>
          </a:p>
          <a:p>
            <a:r>
              <a:rPr lang="en-US" altLang="zh-CN">
                <a:uFillTx/>
                <a:sym typeface="+mn-ea"/>
              </a:rPr>
              <a:t>r</a:t>
            </a:r>
            <a:r>
              <a:rPr lang="en-US" altLang="zh-CN" baseline="-25000">
                <a:uFillTx/>
                <a:sym typeface="+mn-ea"/>
              </a:rPr>
              <a:t>i     </a:t>
            </a:r>
            <a:r>
              <a:rPr lang="zh-CN" altLang="en-US">
                <a:sym typeface="+mn-ea"/>
              </a:rPr>
              <a:t>：</a:t>
            </a:r>
            <a:r>
              <a:rPr lang="en-US" altLang="zh-CN">
                <a:uFillTx/>
                <a:sym typeface="+mn-ea"/>
              </a:rPr>
              <a:t>J</a:t>
            </a:r>
            <a:r>
              <a:rPr lang="en-US" altLang="zh-CN" baseline="-25000">
                <a:uFillTx/>
                <a:sym typeface="+mn-ea"/>
              </a:rPr>
              <a:t>i</a:t>
            </a:r>
            <a:r>
              <a:rPr lang="zh-CN" altLang="en-US">
                <a:uFillTx/>
                <a:sym typeface="+mn-ea"/>
              </a:rPr>
              <a:t>的第一个操作的开始日期</a:t>
            </a:r>
            <a:endParaRPr lang="zh-CN" altLang="en-US">
              <a:uFillTx/>
              <a:sym typeface="+mn-ea"/>
            </a:endParaRPr>
          </a:p>
          <a:p>
            <a:r>
              <a:rPr lang="en-US" altLang="zh-CN">
                <a:uFillTx/>
                <a:sym typeface="+mn-ea"/>
              </a:rPr>
              <a:t>fi(t) :</a:t>
            </a:r>
            <a:r>
              <a:rPr lang="zh-CN" altLang="en-US">
                <a:uFillTx/>
                <a:sym typeface="+mn-ea"/>
              </a:rPr>
              <a:t>工作</a:t>
            </a:r>
            <a:r>
              <a:rPr lang="en-US" altLang="zh-CN">
                <a:uFillTx/>
                <a:sym typeface="+mn-ea"/>
              </a:rPr>
              <a:t>J</a:t>
            </a:r>
            <a:r>
              <a:rPr lang="en-US" altLang="zh-CN" baseline="-25000">
                <a:uFillTx/>
                <a:sym typeface="+mn-ea"/>
              </a:rPr>
              <a:t>i</a:t>
            </a:r>
            <a:r>
              <a:rPr lang="zh-CN" altLang="en-US">
                <a:uFillTx/>
                <a:sym typeface="+mn-ea"/>
              </a:rPr>
              <a:t>在时间</a:t>
            </a:r>
            <a:r>
              <a:rPr lang="en-US" altLang="zh-CN">
                <a:uFillTx/>
                <a:sym typeface="+mn-ea"/>
              </a:rPr>
              <a:t>t</a:t>
            </a:r>
            <a:r>
              <a:rPr lang="zh-CN" altLang="en-US">
                <a:uFillTx/>
                <a:sym typeface="+mn-ea"/>
              </a:rPr>
              <a:t>完成时的消耗（成本函数）</a:t>
            </a:r>
            <a:endParaRPr lang="zh-CN" altLang="en-US">
              <a:uFillTx/>
              <a:sym typeface="+mn-ea"/>
            </a:endParaRPr>
          </a:p>
          <a:p>
            <a:r>
              <a:rPr lang="en-US" altLang="zh-CN">
                <a:uFillTx/>
                <a:sym typeface="+mn-ea"/>
              </a:rPr>
              <a:t>d</a:t>
            </a:r>
            <a:r>
              <a:rPr lang="en-US" altLang="zh-CN" baseline="-25000">
                <a:uFillTx/>
                <a:sym typeface="+mn-ea"/>
              </a:rPr>
              <a:t>i     </a:t>
            </a:r>
            <a:r>
              <a:rPr lang="en-US" altLang="zh-CN">
                <a:solidFill>
                  <a:schemeClr val="tx1"/>
                </a:solidFill>
                <a:uFillTx/>
                <a:sym typeface="+mn-ea"/>
              </a:rPr>
              <a:t>:</a:t>
            </a:r>
            <a:r>
              <a:rPr lang="zh-CN" altLang="en-US">
                <a:solidFill>
                  <a:schemeClr val="tx1"/>
                </a:solidFill>
                <a:uFillTx/>
                <a:sym typeface="+mn-ea"/>
              </a:rPr>
              <a:t>到期时间</a:t>
            </a:r>
            <a:endParaRPr lang="zh-CN" altLang="en-US">
              <a:solidFill>
                <a:schemeClr val="tx1"/>
              </a:solidFill>
              <a:uFillTx/>
              <a:sym typeface="+mn-ea"/>
            </a:endParaRPr>
          </a:p>
          <a:p>
            <a:r>
              <a:rPr lang="en-US" altLang="zh-CN">
                <a:uFillTx/>
                <a:sym typeface="+mn-ea"/>
              </a:rPr>
              <a:t>w</a:t>
            </a:r>
            <a:r>
              <a:rPr lang="en-US" altLang="zh-CN" baseline="-25000">
                <a:uFillTx/>
                <a:sym typeface="+mn-ea"/>
              </a:rPr>
              <a:t>i    </a:t>
            </a:r>
            <a:r>
              <a:rPr lang="zh-CN" altLang="en-US">
                <a:solidFill>
                  <a:schemeClr val="tx1"/>
                </a:solidFill>
                <a:uFillTx/>
                <a:sym typeface="+mn-ea"/>
              </a:rPr>
              <a:t>：权重</a:t>
            </a:r>
            <a:endParaRPr lang="zh-CN" altLang="en-US">
              <a:solidFill>
                <a:schemeClr val="tx1"/>
              </a:solidFill>
              <a:uFillTx/>
            </a:endParaRPr>
          </a:p>
          <a:p>
            <a:r>
              <a:rPr lang="zh-CN" altLang="en-US" b="1">
                <a:solidFill>
                  <a:schemeClr val="accent2"/>
                </a:solidFill>
                <a:uFillTx/>
              </a:rPr>
              <a:t>调度可行：</a:t>
            </a:r>
            <a:endParaRPr lang="zh-CN" altLang="en-US" b="1">
              <a:solidFill>
                <a:schemeClr val="accent2"/>
              </a:solidFill>
              <a:uFillTx/>
            </a:endParaRPr>
          </a:p>
          <a:p>
            <a:r>
              <a:rPr lang="zh-CN" altLang="en-US">
                <a:solidFill>
                  <a:schemeClr val="tx1"/>
                </a:solidFill>
                <a:uFillTx/>
              </a:rPr>
              <a:t>机器的处理时间不重叠，作业的时间不重叠</a:t>
            </a:r>
            <a:endParaRPr lang="zh-CN" altLang="en-US">
              <a:solidFill>
                <a:schemeClr val="tx1"/>
              </a:solidFill>
              <a:uFillTx/>
            </a:endParaRPr>
          </a:p>
          <a:p>
            <a:r>
              <a:rPr lang="zh-CN" altLang="en-US" b="1">
                <a:solidFill>
                  <a:schemeClr val="accent2"/>
                </a:solidFill>
                <a:uFillTx/>
              </a:rPr>
              <a:t>调度最优：</a:t>
            </a:r>
            <a:endParaRPr lang="zh-CN" altLang="en-US" b="1">
              <a:solidFill>
                <a:schemeClr val="accent2"/>
              </a:solidFill>
              <a:uFillTx/>
            </a:endParaRPr>
          </a:p>
          <a:p>
            <a:r>
              <a:rPr lang="zh-CN" altLang="en-US">
                <a:solidFill>
                  <a:schemeClr val="tx1"/>
                </a:solidFill>
                <a:uFillTx/>
              </a:rPr>
              <a:t>可行并且最小化了最优性标准</a:t>
            </a:r>
            <a:endParaRPr lang="zh-CN" altLang="en-US">
              <a:solidFill>
                <a:schemeClr val="tx1"/>
              </a:solidFill>
              <a:uFillTx/>
            </a:endParaRPr>
          </a:p>
          <a:p>
            <a:r>
              <a:rPr lang="zh-CN" altLang="en-US" b="1">
                <a:solidFill>
                  <a:schemeClr val="accent2"/>
                </a:solidFill>
                <a:uFillTx/>
              </a:rPr>
              <a:t>调度问题的分类：</a:t>
            </a:r>
            <a:endParaRPr lang="zh-CN" altLang="en-US" b="1">
              <a:solidFill>
                <a:schemeClr val="accent2"/>
              </a:solidFill>
              <a:uFillTx/>
            </a:endParaRPr>
          </a:p>
          <a:p>
            <a:r>
              <a:rPr lang="en-US" altLang="zh-CN">
                <a:solidFill>
                  <a:schemeClr val="tx1"/>
                </a:solidFill>
                <a:uFillTx/>
              </a:rPr>
              <a:t>α</a:t>
            </a:r>
            <a:r>
              <a:rPr lang="zh-CN" altLang="en-US">
                <a:solidFill>
                  <a:schemeClr val="tx1"/>
                </a:solidFill>
                <a:uFillTx/>
              </a:rPr>
              <a:t>：机器环境</a:t>
            </a:r>
            <a:endParaRPr lang="zh-CN" altLang="en-US">
              <a:solidFill>
                <a:schemeClr val="tx1"/>
              </a:solidFill>
              <a:uFillTx/>
            </a:endParaRPr>
          </a:p>
          <a:p>
            <a:r>
              <a:rPr lang="en-US" altLang="zh-CN">
                <a:solidFill>
                  <a:schemeClr val="tx1"/>
                </a:solidFill>
                <a:uFillTx/>
              </a:rPr>
              <a:t>β</a:t>
            </a:r>
            <a:r>
              <a:rPr lang="zh-CN" altLang="en-US">
                <a:solidFill>
                  <a:schemeClr val="tx1"/>
                </a:solidFill>
                <a:uFillTx/>
              </a:rPr>
              <a:t>：工作特点</a:t>
            </a:r>
            <a:endParaRPr lang="zh-CN" altLang="en-US">
              <a:solidFill>
                <a:schemeClr val="tx1"/>
              </a:solidFill>
              <a:uFillTx/>
            </a:endParaRPr>
          </a:p>
          <a:p>
            <a:r>
              <a:rPr lang="en-US" altLang="zh-CN">
                <a:solidFill>
                  <a:schemeClr val="tx1"/>
                </a:solidFill>
                <a:uFillTx/>
              </a:rPr>
              <a:t>γ</a:t>
            </a:r>
            <a:r>
              <a:rPr lang="zh-CN" altLang="en-US">
                <a:solidFill>
                  <a:schemeClr val="tx1"/>
                </a:solidFill>
                <a:uFillTx/>
              </a:rPr>
              <a:t>：最优性准则</a:t>
            </a:r>
            <a:endParaRPr lang="zh-CN" altLang="en-US">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83235" y="1202055"/>
            <a:ext cx="8326755" cy="2306955"/>
          </a:xfrm>
          <a:prstGeom prst="rect">
            <a:avLst/>
          </a:prstGeom>
          <a:noFill/>
        </p:spPr>
        <p:txBody>
          <a:bodyPr wrap="square" rtlCol="0">
            <a:spAutoFit/>
          </a:bodyPr>
          <a:p>
            <a:r>
              <a:rPr lang="en-US" altLang="zh-CN" b="1">
                <a:solidFill>
                  <a:schemeClr val="accent2"/>
                </a:solidFill>
              </a:rPr>
              <a:t>Job Characteristics:</a:t>
            </a:r>
            <a:endParaRPr lang="en-US" altLang="zh-CN" b="1">
              <a:solidFill>
                <a:schemeClr val="accent2"/>
              </a:solidFill>
            </a:endParaRPr>
          </a:p>
          <a:p>
            <a:r>
              <a:rPr lang="en-US" altLang="zh-CN">
                <a:solidFill>
                  <a:schemeClr val="tx1"/>
                </a:solidFill>
              </a:rPr>
              <a:t>β</a:t>
            </a:r>
            <a:r>
              <a:rPr lang="en-US" altLang="zh-CN" baseline="-25000">
                <a:solidFill>
                  <a:schemeClr val="tx1"/>
                </a:solidFill>
                <a:uFillTx/>
              </a:rPr>
              <a:t>1</a:t>
            </a:r>
            <a:r>
              <a:rPr lang="zh-CN" altLang="en-US">
                <a:solidFill>
                  <a:schemeClr val="tx1"/>
                </a:solidFill>
              </a:rPr>
              <a:t>：作业允许被抢占，则设置为</a:t>
            </a:r>
            <a:r>
              <a:rPr lang="en-US" altLang="zh-CN">
                <a:solidFill>
                  <a:schemeClr val="tx1"/>
                </a:solidFill>
              </a:rPr>
              <a:t>1</a:t>
            </a:r>
            <a:endParaRPr lang="zh-CN" altLang="en-US">
              <a:solidFill>
                <a:schemeClr val="tx1"/>
              </a:solidFill>
            </a:endParaRPr>
          </a:p>
          <a:p>
            <a:r>
              <a:rPr lang="en-US" altLang="zh-CN">
                <a:sym typeface="+mn-ea"/>
              </a:rPr>
              <a:t>β</a:t>
            </a:r>
            <a:r>
              <a:rPr lang="en-US" altLang="zh-CN" baseline="-25000">
                <a:solidFill>
                  <a:schemeClr val="tx1"/>
                </a:solidFill>
                <a:uFillTx/>
                <a:sym typeface="+mn-ea"/>
              </a:rPr>
              <a:t>2</a:t>
            </a:r>
            <a:r>
              <a:rPr lang="zh-CN" altLang="en-US">
                <a:sym typeface="+mn-ea"/>
              </a:rPr>
              <a:t>：作业直接的优先级</a:t>
            </a:r>
            <a:endParaRPr lang="zh-CN" altLang="en-US">
              <a:solidFill>
                <a:schemeClr val="tx1"/>
              </a:solidFill>
            </a:endParaRPr>
          </a:p>
          <a:p>
            <a:r>
              <a:rPr lang="en-US" altLang="zh-CN">
                <a:sym typeface="+mn-ea"/>
              </a:rPr>
              <a:t>β</a:t>
            </a:r>
            <a:r>
              <a:rPr lang="en-US" altLang="zh-CN" baseline="-25000">
                <a:solidFill>
                  <a:schemeClr val="tx1"/>
                </a:solidFill>
                <a:uFillTx/>
                <a:sym typeface="+mn-ea"/>
              </a:rPr>
              <a:t>3</a:t>
            </a:r>
            <a:r>
              <a:rPr lang="zh-CN" altLang="en-US">
                <a:sym typeface="+mn-ea"/>
              </a:rPr>
              <a:t>：如果</a:t>
            </a:r>
            <a:r>
              <a:rPr lang="en-US" altLang="zh-CN">
                <a:sym typeface="+mn-ea"/>
              </a:rPr>
              <a:t>β3=r</a:t>
            </a:r>
            <a:r>
              <a:rPr lang="en-US" altLang="zh-CN" baseline="-25000">
                <a:solidFill>
                  <a:schemeClr val="tx1"/>
                </a:solidFill>
                <a:uFillTx/>
                <a:sym typeface="+mn-ea"/>
              </a:rPr>
              <a:t>i</a:t>
            </a:r>
            <a:r>
              <a:rPr lang="en-US" altLang="zh-CN">
                <a:sym typeface="+mn-ea"/>
              </a:rPr>
              <a:t>,</a:t>
            </a:r>
            <a:r>
              <a:rPr lang="zh-CN" altLang="en-US">
                <a:sym typeface="+mn-ea"/>
              </a:rPr>
              <a:t>则可以为作业</a:t>
            </a:r>
            <a:r>
              <a:rPr lang="en-US" altLang="zh-CN">
                <a:sym typeface="+mn-ea"/>
              </a:rPr>
              <a:t>i</a:t>
            </a:r>
            <a:r>
              <a:rPr lang="zh-CN" altLang="en-US">
                <a:sym typeface="+mn-ea"/>
              </a:rPr>
              <a:t>指定开始日期，如果所有</a:t>
            </a:r>
            <a:r>
              <a:rPr lang="en-US" altLang="zh-CN">
                <a:sym typeface="+mn-ea"/>
              </a:rPr>
              <a:t>r</a:t>
            </a:r>
            <a:r>
              <a:rPr lang="en-US" altLang="zh-CN" baseline="-25000">
                <a:solidFill>
                  <a:schemeClr val="tx1"/>
                </a:solidFill>
                <a:uFillTx/>
                <a:sym typeface="+mn-ea"/>
              </a:rPr>
              <a:t>i</a:t>
            </a:r>
            <a:r>
              <a:rPr lang="en-US" altLang="zh-CN">
                <a:sym typeface="+mn-ea"/>
              </a:rPr>
              <a:t>=0</a:t>
            </a:r>
            <a:r>
              <a:rPr lang="zh-CN" altLang="en-US">
                <a:sym typeface="+mn-ea"/>
              </a:rPr>
              <a:t>那么</a:t>
            </a:r>
            <a:r>
              <a:rPr lang="en-US" altLang="zh-CN">
                <a:sym typeface="+mn-ea"/>
              </a:rPr>
              <a:t>β3</a:t>
            </a:r>
            <a:r>
              <a:rPr lang="zh-CN" altLang="en-US">
                <a:sym typeface="+mn-ea"/>
              </a:rPr>
              <a:t>将不用设置</a:t>
            </a:r>
            <a:endParaRPr lang="zh-CN" altLang="en-US">
              <a:solidFill>
                <a:schemeClr val="tx1"/>
              </a:solidFill>
            </a:endParaRPr>
          </a:p>
          <a:p>
            <a:r>
              <a:rPr lang="en-US" altLang="zh-CN">
                <a:sym typeface="+mn-ea"/>
              </a:rPr>
              <a:t>β</a:t>
            </a:r>
            <a:r>
              <a:rPr lang="en-US" altLang="zh-CN" baseline="-25000">
                <a:solidFill>
                  <a:schemeClr val="tx1"/>
                </a:solidFill>
                <a:uFillTx/>
                <a:sym typeface="+mn-ea"/>
              </a:rPr>
              <a:t>4</a:t>
            </a:r>
            <a:r>
              <a:rPr lang="zh-CN" altLang="en-US">
                <a:sym typeface="+mn-ea"/>
              </a:rPr>
              <a:t>：处理时间或操作次数的限制</a:t>
            </a:r>
            <a:endParaRPr lang="zh-CN" altLang="en-US">
              <a:solidFill>
                <a:schemeClr val="tx1"/>
              </a:solidFill>
            </a:endParaRPr>
          </a:p>
          <a:p>
            <a:r>
              <a:rPr lang="en-US" altLang="zh-CN">
                <a:sym typeface="+mn-ea"/>
              </a:rPr>
              <a:t>β</a:t>
            </a:r>
            <a:r>
              <a:rPr lang="en-US" altLang="zh-CN" baseline="-25000">
                <a:solidFill>
                  <a:schemeClr val="tx1"/>
                </a:solidFill>
                <a:uFillTx/>
                <a:sym typeface="+mn-ea"/>
              </a:rPr>
              <a:t>5</a:t>
            </a:r>
            <a:r>
              <a:rPr lang="zh-CN" altLang="en-US">
                <a:sym typeface="+mn-ea"/>
              </a:rPr>
              <a:t>：如果</a:t>
            </a:r>
            <a:r>
              <a:rPr lang="en-US" altLang="zh-CN">
                <a:sym typeface="+mn-ea"/>
              </a:rPr>
              <a:t>β5=d</a:t>
            </a:r>
            <a:r>
              <a:rPr lang="en-US" altLang="zh-CN" baseline="-25000">
                <a:solidFill>
                  <a:schemeClr val="tx1"/>
                </a:solidFill>
                <a:uFillTx/>
                <a:sym typeface="+mn-ea"/>
              </a:rPr>
              <a:t>i</a:t>
            </a:r>
            <a:r>
              <a:rPr lang="en-US" altLang="zh-CN">
                <a:sym typeface="+mn-ea"/>
              </a:rPr>
              <a:t>,</a:t>
            </a:r>
            <a:r>
              <a:rPr lang="zh-CN" altLang="en-US">
                <a:sym typeface="+mn-ea"/>
              </a:rPr>
              <a:t>那么可以为作业</a:t>
            </a:r>
            <a:r>
              <a:rPr lang="en-US" altLang="zh-CN">
                <a:sym typeface="+mn-ea"/>
              </a:rPr>
              <a:t>Ji</a:t>
            </a:r>
            <a:r>
              <a:rPr lang="zh-CN" altLang="en-US">
                <a:sym typeface="+mn-ea"/>
              </a:rPr>
              <a:t>指定截止时间。</a:t>
            </a:r>
            <a:endParaRPr lang="zh-CN" altLang="en-US">
              <a:solidFill>
                <a:schemeClr val="tx1"/>
              </a:solidFill>
            </a:endParaRPr>
          </a:p>
          <a:p>
            <a:r>
              <a:rPr lang="en-US" altLang="zh-CN">
                <a:sym typeface="+mn-ea"/>
              </a:rPr>
              <a:t>β</a:t>
            </a:r>
            <a:r>
              <a:rPr lang="en-US" altLang="zh-CN" baseline="-25000">
                <a:solidFill>
                  <a:schemeClr val="tx1"/>
                </a:solidFill>
                <a:uFillTx/>
                <a:sym typeface="+mn-ea"/>
              </a:rPr>
              <a:t>6</a:t>
            </a:r>
            <a:r>
              <a:rPr lang="zh-CN" altLang="en-US">
                <a:sym typeface="+mn-ea"/>
              </a:rPr>
              <a:t>：指定是</a:t>
            </a:r>
            <a:r>
              <a:rPr lang="en-US" altLang="zh-CN">
                <a:sym typeface="+mn-ea"/>
              </a:rPr>
              <a:t>p</a:t>
            </a:r>
            <a:r>
              <a:rPr lang="zh-CN" altLang="en-US">
                <a:sym typeface="+mn-ea"/>
              </a:rPr>
              <a:t>处理问题还是</a:t>
            </a:r>
            <a:r>
              <a:rPr lang="en-US" altLang="zh-CN">
                <a:sym typeface="+mn-ea"/>
              </a:rPr>
              <a:t>s</a:t>
            </a:r>
            <a:r>
              <a:rPr lang="zh-CN" altLang="en-US">
                <a:sym typeface="+mn-ea"/>
              </a:rPr>
              <a:t>处理问题</a:t>
            </a:r>
            <a:endParaRPr lang="zh-CN" altLang="en-US" b="1">
              <a:solidFill>
                <a:schemeClr val="tx1"/>
              </a:solidFill>
            </a:endParaRPr>
          </a:p>
          <a:p>
            <a:endParaRPr lang="zh-CN" altLang="en-US"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74980" y="1136650"/>
            <a:ext cx="8242935" cy="2183765"/>
          </a:xfrm>
          <a:prstGeom prst="rect">
            <a:avLst/>
          </a:prstGeom>
          <a:noFill/>
        </p:spPr>
        <p:txBody>
          <a:bodyPr wrap="square" rtlCol="0">
            <a:spAutoFit/>
          </a:bodyPr>
          <a:p>
            <a:r>
              <a:rPr lang="en-US" altLang="zh-CN" sz="2800" b="1">
                <a:solidFill>
                  <a:schemeClr val="accent2"/>
                </a:solidFill>
              </a:rPr>
              <a:t>Machine Environment:</a:t>
            </a:r>
            <a:endParaRPr lang="en-US" altLang="zh-CN" sz="2800" b="1">
              <a:solidFill>
                <a:schemeClr val="accent2"/>
              </a:solidFill>
            </a:endParaRPr>
          </a:p>
          <a:p>
            <a:r>
              <a:rPr lang="en-US" altLang="zh-CN">
                <a:solidFill>
                  <a:schemeClr val="tx1"/>
                </a:solidFill>
              </a:rPr>
              <a:t>α = α1α2</a:t>
            </a:r>
            <a:endParaRPr lang="en-US" altLang="zh-CN">
              <a:solidFill>
                <a:schemeClr val="tx1"/>
              </a:solidFill>
            </a:endParaRPr>
          </a:p>
          <a:p>
            <a:r>
              <a:rPr lang="en-US" altLang="zh-CN">
                <a:sym typeface="+mn-ea"/>
              </a:rPr>
              <a:t>α1</a:t>
            </a:r>
            <a:r>
              <a:rPr lang="zh-CN" altLang="en-US">
                <a:sym typeface="+mn-ea"/>
              </a:rPr>
              <a:t>可能取值： ◦,P ,Q ,R ,PMPM ,Q MPM ,G ,X ,</a:t>
            </a:r>
            <a:r>
              <a:rPr lang="zh-CN" altLang="en-US">
                <a:solidFill>
                  <a:schemeClr val="tx1"/>
                </a:solidFill>
                <a:sym typeface="+mn-ea"/>
              </a:rPr>
              <a:t>O, J, F</a:t>
            </a:r>
            <a:endParaRPr lang="zh-CN" altLang="en-US">
              <a:solidFill>
                <a:schemeClr val="tx1"/>
              </a:solidFill>
              <a:sym typeface="+mn-ea"/>
            </a:endParaRPr>
          </a:p>
          <a:p>
            <a:r>
              <a:rPr lang="en-US" altLang="zh-CN">
                <a:sym typeface="+mn-ea"/>
              </a:rPr>
              <a:t>α1=</a:t>
            </a:r>
            <a:r>
              <a:rPr lang="zh-CN" altLang="en-US">
                <a:sym typeface="+mn-ea"/>
              </a:rPr>
              <a:t>◦：每个工作在特定的机器上处理</a:t>
            </a:r>
            <a:endParaRPr lang="zh-CN" altLang="en-US">
              <a:sym typeface="+mn-ea"/>
            </a:endParaRPr>
          </a:p>
          <a:p>
            <a:r>
              <a:rPr lang="zh-CN" altLang="en-US">
                <a:solidFill>
                  <a:schemeClr val="tx1"/>
                </a:solidFill>
                <a:sym typeface="+mn-ea"/>
              </a:rPr>
              <a:t>α1∈ {P, Q, R}：每个工作可以在机器</a:t>
            </a:r>
            <a:r>
              <a:rPr lang="en-US" altLang="zh-CN">
                <a:solidFill>
                  <a:schemeClr val="tx1"/>
                </a:solidFill>
                <a:sym typeface="+mn-ea"/>
              </a:rPr>
              <a:t>M1....Mm</a:t>
            </a:r>
            <a:r>
              <a:rPr lang="zh-CN" altLang="en-US">
                <a:solidFill>
                  <a:schemeClr val="tx1"/>
                </a:solidFill>
                <a:sym typeface="+mn-ea"/>
              </a:rPr>
              <a:t>上处理</a:t>
            </a:r>
            <a:endParaRPr lang="zh-CN" altLang="en-US">
              <a:solidFill>
                <a:schemeClr val="tx1"/>
              </a:solidFill>
              <a:sym typeface="+mn-ea"/>
            </a:endParaRPr>
          </a:p>
          <a:p>
            <a:r>
              <a:rPr lang="zh-CN" altLang="en-US">
                <a:solidFill>
                  <a:schemeClr val="tx1"/>
                </a:solidFill>
                <a:sym typeface="+mn-ea"/>
              </a:rPr>
              <a:t>α1= PMPM 和α1= QMP M：多用途机器</a:t>
            </a:r>
            <a:endParaRPr lang="zh-CN" altLang="en-US">
              <a:solidFill>
                <a:schemeClr val="tx1"/>
              </a:solidFill>
              <a:sym typeface="+mn-ea"/>
            </a:endParaRPr>
          </a:p>
          <a:p>
            <a:r>
              <a:rPr lang="zh-CN" altLang="en-US">
                <a:solidFill>
                  <a:schemeClr val="tx1"/>
                </a:solidFill>
                <a:sym typeface="+mn-ea"/>
              </a:rPr>
              <a:t>α1∈ {G, X, O, J, F}：</a:t>
            </a:r>
            <a:endParaRPr lang="zh-CN" altLang="en-US">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640080" y="1235710"/>
            <a:ext cx="7863840" cy="5231130"/>
          </a:xfrm>
          <a:prstGeom prst="rect">
            <a:avLst/>
          </a:prstGeom>
          <a:noFill/>
        </p:spPr>
        <p:txBody>
          <a:bodyPr wrap="square" rtlCol="0">
            <a:spAutoFit/>
          </a:bodyPr>
          <a:p>
            <a:r>
              <a:rPr lang="en-US" altLang="zh-CN" sz="2800" b="1">
                <a:solidFill>
                  <a:schemeClr val="accent2"/>
                </a:solidFill>
              </a:rPr>
              <a:t>Optimality Criteria:</a:t>
            </a:r>
            <a:endParaRPr lang="en-US" altLang="zh-CN" sz="2800" b="1">
              <a:solidFill>
                <a:schemeClr val="accent2"/>
              </a:solidFill>
            </a:endParaRPr>
          </a:p>
          <a:p>
            <a:r>
              <a:rPr lang="zh-CN" altLang="en-US"/>
              <a:t>总成本函数：</a:t>
            </a:r>
            <a:endParaRPr lang="zh-CN" altLang="en-US"/>
          </a:p>
          <a:p>
            <a:endParaRPr lang="zh-CN" altLang="en-US"/>
          </a:p>
          <a:p>
            <a:endParaRPr lang="zh-CN" altLang="en-US"/>
          </a:p>
          <a:p>
            <a:endParaRPr lang="zh-CN" altLang="en-US"/>
          </a:p>
          <a:p>
            <a:endParaRPr lang="zh-CN" altLang="en-US"/>
          </a:p>
          <a:p>
            <a:endParaRPr lang="zh-CN" altLang="en-US"/>
          </a:p>
          <a:p>
            <a:r>
              <a:rPr lang="zh-CN" altLang="en-US"/>
              <a:t>其他目标函数：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845945" y="1970405"/>
            <a:ext cx="2981325" cy="438150"/>
          </a:xfrm>
          <a:prstGeom prst="rect">
            <a:avLst/>
          </a:prstGeom>
        </p:spPr>
      </p:pic>
      <p:pic>
        <p:nvPicPr>
          <p:cNvPr id="4" name="图片 3"/>
          <p:cNvPicPr>
            <a:picLocks noChangeAspect="1"/>
          </p:cNvPicPr>
          <p:nvPr/>
        </p:nvPicPr>
        <p:blipFill>
          <a:blip r:embed="rId2"/>
          <a:stretch>
            <a:fillRect/>
          </a:stretch>
        </p:blipFill>
        <p:spPr>
          <a:xfrm>
            <a:off x="1845945" y="2554605"/>
            <a:ext cx="1962150" cy="628650"/>
          </a:xfrm>
          <a:prstGeom prst="rect">
            <a:avLst/>
          </a:prstGeom>
        </p:spPr>
      </p:pic>
      <p:pic>
        <p:nvPicPr>
          <p:cNvPr id="7" name="图片 6"/>
          <p:cNvPicPr>
            <a:picLocks noChangeAspect="1"/>
          </p:cNvPicPr>
          <p:nvPr/>
        </p:nvPicPr>
        <p:blipFill>
          <a:blip r:embed="rId3"/>
          <a:stretch>
            <a:fillRect/>
          </a:stretch>
        </p:blipFill>
        <p:spPr>
          <a:xfrm>
            <a:off x="1845945" y="3646170"/>
            <a:ext cx="4276725" cy="269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1198880"/>
          </a:xfrm>
          <a:prstGeom prst="rect">
            <a:avLst/>
          </a:prstGeom>
          <a:noFill/>
        </p:spPr>
        <p:txBody>
          <a:bodyPr wrap="square" rtlCol="0">
            <a:spAutoFit/>
          </a:bodyPr>
          <a:p>
            <a:r>
              <a:rPr lang="en-US" altLang="zh-CN" sz="3600" b="1"/>
              <a:t>Some Problems in Combinatorial Optimization</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63093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线性规划：</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求解线性规划最常用的方法：</a:t>
            </a:r>
            <a:endParaRPr lang="zh-CN" altLang="en-US"/>
          </a:p>
          <a:p>
            <a:r>
              <a:rPr lang="zh-CN" altLang="en-US"/>
              <a:t>单纯形法</a:t>
            </a:r>
            <a:endParaRPr lang="en-US" altLang="zh-CN"/>
          </a:p>
          <a:p>
            <a:endParaRPr lang="en-US" altLang="zh-CN"/>
          </a:p>
        </p:txBody>
      </p:sp>
      <p:pic>
        <p:nvPicPr>
          <p:cNvPr id="3" name="图片 2"/>
          <p:cNvPicPr>
            <a:picLocks noChangeAspect="1"/>
          </p:cNvPicPr>
          <p:nvPr/>
        </p:nvPicPr>
        <p:blipFill>
          <a:blip r:embed="rId1"/>
          <a:stretch>
            <a:fillRect/>
          </a:stretch>
        </p:blipFill>
        <p:spPr>
          <a:xfrm>
            <a:off x="1480820" y="2130425"/>
            <a:ext cx="4895850" cy="1762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2048</Words>
  <Application>WPS 演示</Application>
  <PresentationFormat>全屏显示(4:3)</PresentationFormat>
  <Paragraphs>289</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微软雅黑 Light</vt:lpstr>
      <vt:lpstr>黑体</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桑丽平</dc:creator>
  <cp:lastModifiedBy>徐晓波</cp:lastModifiedBy>
  <cp:revision>454</cp:revision>
  <dcterms:created xsi:type="dcterms:W3CDTF">2015-11-20T05:54:00Z</dcterms:created>
  <dcterms:modified xsi:type="dcterms:W3CDTF">2020-10-28T15:18:03Z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2052-10.8.0.6253</vt:lpwstr>
  </property>
</Properties>
</file>