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89" r:id="rId4"/>
    <p:sldId id="291" r:id="rId5"/>
    <p:sldId id="257" r:id="rId6"/>
    <p:sldId id="290" r:id="rId7"/>
    <p:sldId id="258" r:id="rId8"/>
    <p:sldId id="288" r:id="rId9"/>
    <p:sldId id="259" r:id="rId10"/>
    <p:sldId id="283" r:id="rId11"/>
    <p:sldId id="280" r:id="rId13"/>
    <p:sldId id="300" r:id="rId14"/>
    <p:sldId id="301" r:id="rId15"/>
    <p:sldId id="302" r:id="rId16"/>
    <p:sldId id="303" r:id="rId17"/>
    <p:sldId id="276"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liping"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7" autoAdjust="0"/>
    <p:restoredTop sz="95991" autoAdjust="0"/>
  </p:normalViewPr>
  <p:slideViewPr>
    <p:cSldViewPr snapToGrid="0">
      <p:cViewPr>
        <p:scale>
          <a:sx n="66" d="100"/>
          <a:sy n="66" d="100"/>
        </p:scale>
        <p:origin x="-2214" y="-948"/>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6T16:12:51.488" idx="1">
    <p:pos x="1998" y="964"/>
    <p:text>传统的解决方案是基于专家的先验理论，这会导致模型依赖于具体情况。使用机器学习可以不依赖于专家而更加灵活的建模。</p:text>
  </p:cm>
  <p:cm authorId="1" dt="2020-10-26T16:20:07.282" idx="2">
    <p:pos x="1731" y="1137"/>
    <p:text>特定的求解器比通用的方法更有效，而机器学习通过使用训练数据来构建求解器这将进一步提高系统的实用性。</p:text>
  </p:cm>
  <p:cm authorId="1" dt="2020-10-26T16:24:31.294" idx="3">
    <p:pos x="1303" y="1314"/>
    <p:text>传统的求解器主要是运行在CPU上，并行性能查，耗时较长，功耗较高。深度网络可以充分利用GPU并且并行性能较好。</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Q</a:t>
            </a:r>
            <a:r>
              <a:rPr lang="en-US" altLang="zh-CN"/>
              <a:t>-</a:t>
            </a:r>
            <a:r>
              <a:rPr lang="zh-CN" altLang="en-US"/>
              <a:t>Learning是强化学习算法中value-based的算法，Q即为Q（s,a）就是在某一时刻的 s 状态下(s∈S)，采取 动作a (a∈A)动作能够获得收益的期望，环境会根据agent的动作反馈相应的回报reward r，所以算法的主要思想就是将State与Action构建成一张Q-table来存储Q值，然后根据Q值来选取能够获得最大的收益的动作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社交网络对齐：旨在从不同的社交网络中识别出属于同一自然人的社交账号。</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在组合优化中加强强化学习是一般的方法</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4"/>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0" hasCustomPrompt="1"/>
          </p:nvPr>
        </p:nvSpPr>
        <p:spPr>
          <a:xfrm>
            <a:off x="162000" y="392979"/>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smtClean="0"/>
              <a:t>单击此处编辑</a:t>
            </a:r>
            <a:endParaRPr lang="zh-CN" altLang="en-US" dirty="0" smtClean="0"/>
          </a:p>
        </p:txBody>
      </p:sp>
      <p:sp>
        <p:nvSpPr>
          <p:cNvPr id="30" name="文本占位符 28"/>
          <p:cNvSpPr>
            <a:spLocks noGrp="1"/>
          </p:cNvSpPr>
          <p:nvPr>
            <p:ph type="body" sz="quarter" idx="11" hasCustomPrompt="1"/>
          </p:nvPr>
        </p:nvSpPr>
        <p:spPr>
          <a:xfrm>
            <a:off x="162000" y="712619"/>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smtClean="0"/>
              <a:t>单击此处编辑</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710353" y="2566359"/>
            <a:ext cx="7040880" cy="755650"/>
          </a:xfrm>
          <a:prstGeom prst="rect">
            <a:avLst/>
          </a:prstGeom>
        </p:spPr>
        <p:txBody>
          <a:bodyPr wrap="none">
            <a:spAutoFit/>
          </a:bodyPr>
          <a:lstStyle/>
          <a:p>
            <a:pPr>
              <a:lnSpc>
                <a:spcPct val="120000"/>
              </a:lnSpc>
            </a:pPr>
            <a:r>
              <a:rPr lang="zh-CN" altLang="en-US" sz="3600" dirty="0" smtClean="0">
                <a:solidFill>
                  <a:schemeClr val="bg1"/>
                </a:solidFill>
                <a:latin typeface="+mj-ea"/>
                <a:ea typeface="+mj-ea"/>
              </a:rPr>
              <a:t>图匹配及相关组合优化问题的学习</a:t>
            </a:r>
            <a:endParaRPr lang="zh-CN" altLang="en-US" sz="2800" dirty="0">
              <a:solidFill>
                <a:schemeClr val="bg1"/>
              </a:solidFill>
              <a:latin typeface="+mj-ea"/>
              <a:ea typeface="+mj-ea"/>
            </a:endParaRPr>
          </a:p>
        </p:txBody>
      </p:sp>
      <p:sp>
        <p:nvSpPr>
          <p:cNvPr id="7" name="文本框 6"/>
          <p:cNvSpPr txBox="1"/>
          <p:nvPr/>
        </p:nvSpPr>
        <p:spPr>
          <a:xfrm>
            <a:off x="710353" y="3316399"/>
            <a:ext cx="2835669" cy="321945"/>
          </a:xfrm>
          <a:prstGeom prst="rect">
            <a:avLst/>
          </a:prstGeom>
          <a:noFill/>
        </p:spPr>
        <p:txBody>
          <a:bodyPr wrap="square" rtlCol="0">
            <a:spAutoFit/>
          </a:bodyPr>
          <a:lstStyle/>
          <a:p>
            <a:endParaRPr lang="en-US" altLang="zh-CN" sz="1500" dirty="0">
              <a:solidFill>
                <a:schemeClr val="accent1">
                  <a:lumMod val="20000"/>
                  <a:lumOff val="80000"/>
                </a:schemeClr>
              </a:solidFill>
              <a:latin typeface="+mn-ea"/>
            </a:endParaRPr>
          </a:p>
        </p:txBody>
      </p:sp>
      <p:cxnSp>
        <p:nvCxnSpPr>
          <p:cNvPr id="9" name="直接连接符 8"/>
          <p:cNvCxnSpPr/>
          <p:nvPr/>
        </p:nvCxnSpPr>
        <p:spPr>
          <a:xfrm>
            <a:off x="800100" y="3764544"/>
            <a:ext cx="2476500" cy="0"/>
          </a:xfrm>
          <a:prstGeom prst="line">
            <a:avLst/>
          </a:prstGeom>
          <a:ln w="6350">
            <a:solidFill>
              <a:schemeClr val="bg1">
                <a:lumMod val="75000"/>
                <a:alpha val="72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10353" y="3889525"/>
            <a:ext cx="2128097" cy="533400"/>
          </a:xfrm>
          <a:prstGeom prst="rect">
            <a:avLst/>
          </a:prstGeom>
          <a:noFill/>
        </p:spPr>
        <p:txBody>
          <a:bodyPr wrap="square" rtlCol="0">
            <a:spAutoFit/>
          </a:bodyPr>
          <a:lstStyle/>
          <a:p>
            <a:pPr>
              <a:lnSpc>
                <a:spcPct val="120000"/>
              </a:lnSpc>
            </a:pPr>
            <a:r>
              <a:rPr lang="zh-CN" altLang="en-US" sz="1200" dirty="0">
                <a:solidFill>
                  <a:schemeClr val="accent1">
                    <a:lumMod val="20000"/>
                    <a:lumOff val="80000"/>
                  </a:schemeClr>
                </a:solidFill>
                <a:latin typeface="+mn-ea"/>
              </a:rPr>
              <a:t>汇报</a:t>
            </a:r>
            <a:r>
              <a:rPr lang="zh-CN" altLang="en-US" sz="1200" dirty="0" smtClean="0">
                <a:solidFill>
                  <a:schemeClr val="accent1">
                    <a:lumMod val="20000"/>
                    <a:lumOff val="80000"/>
                  </a:schemeClr>
                </a:solidFill>
                <a:latin typeface="+mn-ea"/>
              </a:rPr>
              <a:t>人：</a:t>
            </a:r>
            <a:r>
              <a:rPr lang="zh-CN" altLang="en-US" sz="1200" dirty="0" err="1" smtClean="0">
                <a:solidFill>
                  <a:schemeClr val="accent1">
                    <a:lumMod val="20000"/>
                    <a:lumOff val="80000"/>
                  </a:schemeClr>
                </a:solidFill>
                <a:latin typeface="+mn-ea"/>
              </a:rPr>
              <a:t>桑丽平</a:t>
            </a:r>
            <a:endParaRPr lang="en-US" altLang="zh-CN" sz="1200" dirty="0" smtClean="0">
              <a:solidFill>
                <a:schemeClr val="accent1">
                  <a:lumMod val="20000"/>
                  <a:lumOff val="80000"/>
                </a:schemeClr>
              </a:solidFill>
              <a:latin typeface="+mn-ea"/>
            </a:endParaRPr>
          </a:p>
          <a:p>
            <a:pPr>
              <a:lnSpc>
                <a:spcPct val="120000"/>
              </a:lnSpc>
            </a:pPr>
            <a:r>
              <a:rPr lang="zh-CN" altLang="en-US" sz="1200" dirty="0" smtClean="0">
                <a:solidFill>
                  <a:schemeClr val="accent1">
                    <a:lumMod val="20000"/>
                    <a:lumOff val="80000"/>
                  </a:schemeClr>
                </a:solidFill>
                <a:latin typeface="+mn-ea"/>
              </a:rPr>
              <a:t>日期：</a:t>
            </a:r>
            <a:r>
              <a:rPr lang="en-US" altLang="zh-CN" sz="1200" dirty="0" smtClean="0">
                <a:solidFill>
                  <a:schemeClr val="accent1">
                    <a:lumMod val="20000"/>
                    <a:lumOff val="80000"/>
                  </a:schemeClr>
                </a:solidFill>
                <a:latin typeface="+mn-ea"/>
              </a:rPr>
              <a:t>2020-10-24</a:t>
            </a:r>
            <a:endParaRPr lang="en-US" altLang="zh-CN" sz="1200" dirty="0">
              <a:solidFill>
                <a:schemeClr val="accent1">
                  <a:lumMod val="20000"/>
                  <a:lumOff val="8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Joint Graph Matching with Other Tasks</a:t>
            </a:r>
            <a:endParaRPr lang="en-US" altLang="zh-CN" dirty="0" smtClean="0"/>
          </a:p>
        </p:txBody>
      </p:sp>
      <p:sp>
        <p:nvSpPr>
          <p:cNvPr id="5" name="文本框 4"/>
          <p:cNvSpPr txBox="1"/>
          <p:nvPr/>
        </p:nvSpPr>
        <p:spPr>
          <a:xfrm>
            <a:off x="746125" y="1058545"/>
            <a:ext cx="7853045" cy="2306955"/>
          </a:xfrm>
          <a:prstGeom prst="rect">
            <a:avLst/>
          </a:prstGeom>
          <a:noFill/>
        </p:spPr>
        <p:txBody>
          <a:bodyPr wrap="square" rtlCol="0">
            <a:spAutoFit/>
          </a:bodyPr>
          <a:p>
            <a:r>
              <a:rPr lang="zh-CN" altLang="en-US"/>
              <a:t>图匹配与其他任务的结合：</a:t>
            </a:r>
            <a:endParaRPr lang="zh-CN" altLang="en-US"/>
          </a:p>
          <a:p>
            <a:r>
              <a:rPr lang="zh-CN" altLang="en-US"/>
              <a:t>现实应用：</a:t>
            </a:r>
            <a:endParaRPr lang="zh-CN" altLang="en-US"/>
          </a:p>
          <a:p>
            <a:r>
              <a:rPr lang="en-US" altLang="zh-CN"/>
              <a:t>1.</a:t>
            </a:r>
            <a:r>
              <a:rPr lang="zh-CN" altLang="en-US"/>
              <a:t>社交网络对齐和链接预测</a:t>
            </a:r>
            <a:endParaRPr lang="zh-CN" altLang="en-US"/>
          </a:p>
          <a:p>
            <a:r>
              <a:rPr lang="en-US" altLang="zh-CN"/>
              <a:t>2</a:t>
            </a:r>
            <a:r>
              <a:rPr lang="zh-CN" altLang="en-US"/>
              <a:t>、</a:t>
            </a:r>
            <a:r>
              <a:rPr lang="zh-CN" altLang="en-US"/>
              <a:t>单一图像中国存在重复的物体或结构，一次性的解决切割和匹配问题</a:t>
            </a:r>
            <a:endParaRPr lang="zh-CN" altLang="en-US"/>
          </a:p>
          <a:p>
            <a:r>
              <a:rPr lang="en-US" altLang="zh-CN"/>
              <a:t>3</a:t>
            </a:r>
            <a:r>
              <a:rPr lang="zh-CN" altLang="en-US"/>
              <a:t>、</a:t>
            </a:r>
            <a:r>
              <a:rPr lang="zh-CN" altLang="en-US"/>
              <a:t>基于聚类的多图匹配方法。</a:t>
            </a:r>
            <a:endParaRPr lang="zh-CN" altLang="en-US"/>
          </a:p>
          <a:p>
            <a:endParaRPr lang="zh-CN" altLang="en-US"/>
          </a:p>
          <a:p>
            <a:r>
              <a:rPr lang="en-US" altLang="zh-CN"/>
              <a:t>2</a:t>
            </a:r>
            <a:r>
              <a:rPr lang="zh-CN" altLang="en-US"/>
              <a:t>和</a:t>
            </a:r>
            <a:r>
              <a:rPr lang="en-US" altLang="zh-CN"/>
              <a:t>3</a:t>
            </a:r>
            <a:r>
              <a:rPr lang="zh-CN" altLang="en-US"/>
              <a:t>是典型的组合问题，期望可以使用强化学习来更好的解决此类联合优化问题。</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Conclusion</a:t>
            </a:r>
            <a:endParaRPr lang="en-US" altLang="zh-CN" dirty="0" smtClean="0"/>
          </a:p>
        </p:txBody>
      </p:sp>
      <p:sp>
        <p:nvSpPr>
          <p:cNvPr id="5" name="文本框 4"/>
          <p:cNvSpPr txBox="1"/>
          <p:nvPr/>
        </p:nvSpPr>
        <p:spPr>
          <a:xfrm>
            <a:off x="746125" y="1058545"/>
            <a:ext cx="7853045" cy="2306955"/>
          </a:xfrm>
          <a:prstGeom prst="rect">
            <a:avLst/>
          </a:prstGeom>
          <a:noFill/>
        </p:spPr>
        <p:txBody>
          <a:bodyPr wrap="square" rtlCol="0">
            <a:spAutoFit/>
          </a:bodyPr>
          <a:p>
            <a:r>
              <a:rPr lang="zh-CN" altLang="en-US"/>
              <a:t>学习什么？</a:t>
            </a:r>
            <a:endParaRPr lang="zh-CN" altLang="en-US"/>
          </a:p>
          <a:p>
            <a:r>
              <a:t>Node-wise representation</a:t>
            </a:r>
            <a:r>
              <a:rPr lang="zh-CN"/>
              <a:t>：传统的图匹配更关注与组合匹配本身，深度学习可以为增强整体匹配提供更多的空间。</a:t>
            </a:r>
            <a:endParaRPr lang="zh-CN"/>
          </a:p>
          <a:p>
            <a:r>
              <a:t>Edge-wise representation.</a:t>
            </a:r>
            <a:r>
              <a:rPr lang="zh-CN"/>
              <a:t>：已经建立的图可以通过深度学习而不是固定的嵌入过程来提取。</a:t>
            </a:r>
            <a:endParaRPr lang="zh-CN"/>
          </a:p>
          <a:p>
            <a:r>
              <a:t>Matching solver </a:t>
            </a:r>
            <a:r>
              <a:rPr lang="zh-CN"/>
              <a:t>：之前的研究中深度学习主要是集中在特征提取和表述中，但是最近它已经用在了决策中。</a:t>
            </a:r>
          </a:p>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Conclusion</a:t>
            </a:r>
            <a:endParaRPr lang="en-US" altLang="zh-CN" dirty="0" smtClean="0"/>
          </a:p>
        </p:txBody>
      </p:sp>
      <p:sp>
        <p:nvSpPr>
          <p:cNvPr id="5" name="文本框 4"/>
          <p:cNvSpPr txBox="1"/>
          <p:nvPr/>
        </p:nvSpPr>
        <p:spPr>
          <a:xfrm>
            <a:off x="746125" y="1058545"/>
            <a:ext cx="7853045" cy="922020"/>
          </a:xfrm>
          <a:prstGeom prst="rect">
            <a:avLst/>
          </a:prstGeom>
          <a:noFill/>
        </p:spPr>
        <p:txBody>
          <a:bodyPr wrap="square" rtlCol="0">
            <a:spAutoFit/>
          </a:bodyPr>
          <a:p>
            <a:r>
              <a:rPr lang="zh-CN" altLang="en-US"/>
              <a:t>如何学习？</a:t>
            </a:r>
            <a:endParaRPr lang="zh-CN" altLang="en-US"/>
          </a:p>
          <a:p>
            <a:r>
              <a:rPr lang="en-US" altLang="zh-CN"/>
              <a:t>GNN+Sinkhorn</a:t>
            </a:r>
            <a:r>
              <a:rPr lang="zh-CN" altLang="en-US"/>
              <a:t>算法使用广泛且发展很好，而其他方法比如</a:t>
            </a:r>
            <a:r>
              <a:rPr lang="en-US" altLang="zh-CN"/>
              <a:t>RL</a:t>
            </a:r>
            <a:r>
              <a:rPr lang="zh-CN" altLang="en-US"/>
              <a:t>则相反。</a:t>
            </a:r>
            <a:endParaRPr lang="en-US" altLang="zh-CN"/>
          </a:p>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Conclusion</a:t>
            </a:r>
            <a:endParaRPr lang="en-US" altLang="zh-CN" dirty="0" smtClean="0"/>
          </a:p>
        </p:txBody>
      </p:sp>
      <p:sp>
        <p:nvSpPr>
          <p:cNvPr id="5" name="文本框 4"/>
          <p:cNvSpPr txBox="1"/>
          <p:nvPr/>
        </p:nvSpPr>
        <p:spPr>
          <a:xfrm>
            <a:off x="746125" y="1058545"/>
            <a:ext cx="7853045" cy="2030095"/>
          </a:xfrm>
          <a:prstGeom prst="rect">
            <a:avLst/>
          </a:prstGeom>
          <a:noFill/>
        </p:spPr>
        <p:txBody>
          <a:bodyPr wrap="square" rtlCol="0">
            <a:spAutoFit/>
          </a:bodyPr>
          <a:p>
            <a:r>
              <a:rPr lang="zh-CN" altLang="en-US"/>
              <a:t>下一步的研究方向？</a:t>
            </a:r>
            <a:endParaRPr lang="zh-CN" altLang="en-US"/>
          </a:p>
          <a:p>
            <a:r>
              <a:rPr lang="zh-CN" altLang="en-US"/>
              <a:t>强化学习最近在多目标追踪方面有不错的成功，但是我们相信强化学习在多图匹配问题上具有巨大的潜力。二图匹配问题通过Sinkhorn的方法将二次分配问题转化为线性问题已经得到了很好的解决，我们应该更多的去关注多图匹配问题。目前关于多图匹配的唯一的学习方式是基于</a:t>
            </a:r>
            <a:r>
              <a:rPr lang="en-US" altLang="zh-CN"/>
              <a:t>GNN</a:t>
            </a:r>
            <a:r>
              <a:rPr lang="zh-CN" altLang="en-US"/>
              <a:t>的。</a:t>
            </a:r>
            <a:endParaRPr lang="zh-CN" altLang="en-US"/>
          </a:p>
          <a:p>
            <a:r>
              <a:rPr lang="zh-CN" altLang="en-US"/>
              <a:t>接下来又介绍了meta learning</a:t>
            </a:r>
            <a:endParaRPr lang="zh-CN" altLang="en-US"/>
          </a:p>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Conclusion</a:t>
            </a:r>
            <a:endParaRPr lang="en-US" altLang="zh-CN" dirty="0" smtClean="0"/>
          </a:p>
        </p:txBody>
      </p:sp>
      <p:sp>
        <p:nvSpPr>
          <p:cNvPr id="5" name="文本框 4"/>
          <p:cNvSpPr txBox="1"/>
          <p:nvPr/>
        </p:nvSpPr>
        <p:spPr>
          <a:xfrm>
            <a:off x="746125" y="1058545"/>
            <a:ext cx="7853045" cy="1476375"/>
          </a:xfrm>
          <a:prstGeom prst="rect">
            <a:avLst/>
          </a:prstGeom>
          <a:noFill/>
        </p:spPr>
        <p:txBody>
          <a:bodyPr wrap="square" rtlCol="0">
            <a:spAutoFit/>
          </a:bodyPr>
          <a:p>
            <a:r>
              <a:rPr lang="zh-CN"/>
              <a:t>展望：</a:t>
            </a:r>
            <a:endParaRPr lang="zh-CN"/>
          </a:p>
          <a:p>
            <a:r>
              <a:rPr lang="zh-CN"/>
              <a:t>Fusing ML with Traditional CO Solvers：与传统求解器的集成，也就是重用传统求解器</a:t>
            </a:r>
            <a:endParaRPr lang="zh-CN"/>
          </a:p>
          <a:p>
            <a:r>
              <a:rPr lang="zh-CN"/>
              <a:t>Fusing Predictive Model with CO</a:t>
            </a:r>
            <a:r>
              <a:rPr lang="en-US" altLang="zh-CN"/>
              <a:t>:</a:t>
            </a:r>
            <a:r>
              <a:rPr lang="zh-CN" altLang="en-US"/>
              <a:t>与预测模型的集成</a:t>
            </a:r>
            <a:endParaRPr lang="zh-CN"/>
          </a:p>
          <a:p>
            <a:r>
              <a:rPr lang="zh-CN"/>
              <a:t>Embracing RL in CO：</a:t>
            </a:r>
            <a:r>
              <a:rPr lang="zh-CN">
                <a:solidFill>
                  <a:srgbClr val="FF0000"/>
                </a:solidFill>
              </a:rPr>
              <a:t>在组合优化中加强强化学习</a:t>
            </a:r>
            <a:endParaRPr lang="zh-CN">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151579" y="2923734"/>
            <a:ext cx="2840842" cy="1010533"/>
          </a:xfrm>
          <a:prstGeom prst="rect">
            <a:avLst/>
          </a:prstGeom>
        </p:spPr>
        <p:txBody>
          <a:bodyPr wrap="none">
            <a:spAutoFit/>
          </a:bodyPr>
          <a:lstStyle/>
          <a:p>
            <a:pPr algn="ctr">
              <a:lnSpc>
                <a:spcPct val="120000"/>
              </a:lnSpc>
            </a:pPr>
            <a:r>
              <a:rPr lang="en-US" altLang="zh-CN" sz="5400" dirty="0" smtClean="0">
                <a:solidFill>
                  <a:schemeClr val="bg1"/>
                </a:solidFill>
                <a:latin typeface="+mn-ea"/>
              </a:rPr>
              <a:t>THANKS</a:t>
            </a:r>
            <a:endParaRPr lang="zh-CN" altLang="en-US" sz="5400" dirty="0">
              <a:solidFill>
                <a:schemeClr val="bg1"/>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537846" y="2213540"/>
            <a:ext cx="2835670" cy="1210368"/>
            <a:chOff x="817928" y="2521258"/>
            <a:chExt cx="2835670" cy="1210368"/>
          </a:xfrm>
        </p:grpSpPr>
        <p:sp>
          <p:nvSpPr>
            <p:cNvPr id="4" name="矩形 3"/>
            <p:cNvSpPr/>
            <p:nvPr/>
          </p:nvSpPr>
          <p:spPr>
            <a:xfrm>
              <a:off x="817928" y="2521258"/>
              <a:ext cx="2835669" cy="768415"/>
            </a:xfrm>
            <a:prstGeom prst="rect">
              <a:avLst/>
            </a:prstGeom>
          </p:spPr>
          <p:txBody>
            <a:bodyPr wrap="square">
              <a:spAutoFit/>
            </a:bodyPr>
            <a:lstStyle/>
            <a:p>
              <a:pPr>
                <a:lnSpc>
                  <a:spcPct val="120000"/>
                </a:lnSpc>
              </a:pPr>
              <a:r>
                <a:rPr lang="zh-CN" altLang="en-US" sz="4000" b="1" dirty="0">
                  <a:solidFill>
                    <a:schemeClr val="accent1"/>
                  </a:solidFill>
                  <a:latin typeface="+mj-ea"/>
                  <a:ea typeface="+mj-ea"/>
                </a:rPr>
                <a:t>研究背景</a:t>
              </a:r>
              <a:endParaRPr lang="zh-CN" altLang="en-US" sz="4000" b="1" dirty="0">
                <a:solidFill>
                  <a:schemeClr val="accent1"/>
                </a:solidFill>
                <a:latin typeface="+mj-ea"/>
                <a:ea typeface="+mj-ea"/>
              </a:endParaRPr>
            </a:p>
          </p:txBody>
        </p:sp>
        <p:sp>
          <p:nvSpPr>
            <p:cNvPr id="7" name="文本框 6"/>
            <p:cNvSpPr txBox="1"/>
            <p:nvPr/>
          </p:nvSpPr>
          <p:spPr>
            <a:xfrm>
              <a:off x="817929" y="3283481"/>
              <a:ext cx="2835669" cy="323165"/>
            </a:xfrm>
            <a:prstGeom prst="rect">
              <a:avLst/>
            </a:prstGeom>
            <a:noFill/>
          </p:spPr>
          <p:txBody>
            <a:bodyPr wrap="square" rtlCol="0">
              <a:spAutoFit/>
            </a:bodyPr>
            <a:lstStyle/>
            <a:p>
              <a:r>
                <a:rPr lang="en-US" altLang="zh-CN" sz="1500" dirty="0">
                  <a:solidFill>
                    <a:schemeClr val="tx1">
                      <a:lumMod val="85000"/>
                      <a:lumOff val="15000"/>
                    </a:schemeClr>
                  </a:solidFill>
                  <a:latin typeface="+mn-ea"/>
                </a:rPr>
                <a:t>Research Background</a:t>
              </a:r>
              <a:endParaRPr lang="en-US" altLang="zh-CN" sz="1500" dirty="0">
                <a:solidFill>
                  <a:schemeClr val="tx1">
                    <a:lumMod val="85000"/>
                    <a:lumOff val="15000"/>
                  </a:schemeClr>
                </a:solidFill>
                <a:latin typeface="+mn-ea"/>
              </a:endParaRPr>
            </a:p>
          </p:txBody>
        </p:sp>
        <p:cxnSp>
          <p:nvCxnSpPr>
            <p:cNvPr id="9" name="直接连接符 8"/>
            <p:cNvCxnSpPr/>
            <p:nvPr/>
          </p:nvCxnSpPr>
          <p:spPr>
            <a:xfrm>
              <a:off x="907676" y="3731626"/>
              <a:ext cx="2146763" cy="0"/>
            </a:xfrm>
            <a:prstGeom prst="line">
              <a:avLst/>
            </a:prstGeom>
            <a:ln w="6350">
              <a:solidFill>
                <a:schemeClr val="tx1">
                  <a:lumMod val="85000"/>
                  <a:lumOff val="15000"/>
                  <a:alpha val="72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3448" y="3702702"/>
            <a:ext cx="9157448" cy="874250"/>
            <a:chOff x="-13448" y="3662361"/>
            <a:chExt cx="9157448" cy="874250"/>
          </a:xfrm>
        </p:grpSpPr>
        <p:sp>
          <p:nvSpPr>
            <p:cNvPr id="14" name="任意多边形 13"/>
            <p:cNvSpPr/>
            <p:nvPr/>
          </p:nvSpPr>
          <p:spPr>
            <a:xfrm>
              <a:off x="-13447" y="3662361"/>
              <a:ext cx="9157447" cy="744225"/>
            </a:xfrm>
            <a:custGeom>
              <a:avLst/>
              <a:gdLst>
                <a:gd name="connsiteX0" fmla="*/ 0 w 9130553"/>
                <a:gd name="connsiteY0" fmla="*/ 336367 h 771245"/>
                <a:gd name="connsiteX1" fmla="*/ 1600200 w 9130553"/>
                <a:gd name="connsiteY1" fmla="*/ 191 h 771245"/>
                <a:gd name="connsiteX2" fmla="*/ 4020671 w 9130553"/>
                <a:gd name="connsiteY2" fmla="*/ 376709 h 771245"/>
                <a:gd name="connsiteX3" fmla="*/ 5472953 w 9130553"/>
                <a:gd name="connsiteY3" fmla="*/ 672544 h 771245"/>
                <a:gd name="connsiteX4" fmla="*/ 6494929 w 9130553"/>
                <a:gd name="connsiteY4" fmla="*/ 766673 h 771245"/>
                <a:gd name="connsiteX5" fmla="*/ 9130553 w 9130553"/>
                <a:gd name="connsiteY5" fmla="*/ 551520 h 771245"/>
                <a:gd name="connsiteX0-1" fmla="*/ 0 w 9130553"/>
                <a:gd name="connsiteY0-2" fmla="*/ 336367 h 810090"/>
                <a:gd name="connsiteX1-3" fmla="*/ 1600200 w 9130553"/>
                <a:gd name="connsiteY1-4" fmla="*/ 191 h 810090"/>
                <a:gd name="connsiteX2-5" fmla="*/ 4020671 w 9130553"/>
                <a:gd name="connsiteY2-6" fmla="*/ 376709 h 810090"/>
                <a:gd name="connsiteX3-7" fmla="*/ 5472953 w 9130553"/>
                <a:gd name="connsiteY3-8" fmla="*/ 672544 h 810090"/>
                <a:gd name="connsiteX4-9" fmla="*/ 6494929 w 9130553"/>
                <a:gd name="connsiteY4-10" fmla="*/ 807014 h 810090"/>
                <a:gd name="connsiteX5-11" fmla="*/ 9130553 w 9130553"/>
                <a:gd name="connsiteY5-12" fmla="*/ 551520 h 810090"/>
                <a:gd name="connsiteX0-13" fmla="*/ 0 w 9130553"/>
                <a:gd name="connsiteY0-14" fmla="*/ 336367 h 810090"/>
                <a:gd name="connsiteX1-15" fmla="*/ 1600200 w 9130553"/>
                <a:gd name="connsiteY1-16" fmla="*/ 191 h 810090"/>
                <a:gd name="connsiteX2-17" fmla="*/ 4020671 w 9130553"/>
                <a:gd name="connsiteY2-18" fmla="*/ 376709 h 810090"/>
                <a:gd name="connsiteX3-19" fmla="*/ 5472953 w 9130553"/>
                <a:gd name="connsiteY3-20" fmla="*/ 672544 h 810090"/>
                <a:gd name="connsiteX4-21" fmla="*/ 6494929 w 9130553"/>
                <a:gd name="connsiteY4-22" fmla="*/ 807014 h 810090"/>
                <a:gd name="connsiteX5-23" fmla="*/ 9130553 w 9130553"/>
                <a:gd name="connsiteY5-24" fmla="*/ 551520 h 810090"/>
                <a:gd name="connsiteX0-25" fmla="*/ 0 w 9130553"/>
                <a:gd name="connsiteY0-26" fmla="*/ 336367 h 810090"/>
                <a:gd name="connsiteX1-27" fmla="*/ 1600200 w 9130553"/>
                <a:gd name="connsiteY1-28" fmla="*/ 191 h 810090"/>
                <a:gd name="connsiteX2-29" fmla="*/ 4020671 w 9130553"/>
                <a:gd name="connsiteY2-30" fmla="*/ 376709 h 810090"/>
                <a:gd name="connsiteX3-31" fmla="*/ 5472953 w 9130553"/>
                <a:gd name="connsiteY3-32" fmla="*/ 672544 h 810090"/>
                <a:gd name="connsiteX4-33" fmla="*/ 6494929 w 9130553"/>
                <a:gd name="connsiteY4-34" fmla="*/ 807014 h 810090"/>
                <a:gd name="connsiteX5-35" fmla="*/ 9130553 w 9130553"/>
                <a:gd name="connsiteY5-36" fmla="*/ 551520 h 810090"/>
                <a:gd name="connsiteX0-37" fmla="*/ 0 w 9130553"/>
                <a:gd name="connsiteY0-38" fmla="*/ 336367 h 807014"/>
                <a:gd name="connsiteX1-39" fmla="*/ 1600200 w 9130553"/>
                <a:gd name="connsiteY1-40" fmla="*/ 191 h 807014"/>
                <a:gd name="connsiteX2-41" fmla="*/ 4020671 w 9130553"/>
                <a:gd name="connsiteY2-42" fmla="*/ 376709 h 807014"/>
                <a:gd name="connsiteX3-43" fmla="*/ 6494929 w 9130553"/>
                <a:gd name="connsiteY3-44" fmla="*/ 807014 h 807014"/>
                <a:gd name="connsiteX4-45" fmla="*/ 9130553 w 9130553"/>
                <a:gd name="connsiteY4-46" fmla="*/ 551520 h 807014"/>
                <a:gd name="connsiteX0-47" fmla="*/ 0 w 9130553"/>
                <a:gd name="connsiteY0-48" fmla="*/ 336367 h 739779"/>
                <a:gd name="connsiteX1-49" fmla="*/ 1600200 w 9130553"/>
                <a:gd name="connsiteY1-50" fmla="*/ 191 h 739779"/>
                <a:gd name="connsiteX2-51" fmla="*/ 4020671 w 9130553"/>
                <a:gd name="connsiteY2-52" fmla="*/ 376709 h 739779"/>
                <a:gd name="connsiteX3-53" fmla="*/ 6252882 w 9130553"/>
                <a:gd name="connsiteY3-54" fmla="*/ 739779 h 739779"/>
                <a:gd name="connsiteX4-55" fmla="*/ 9130553 w 9130553"/>
                <a:gd name="connsiteY4-56" fmla="*/ 551520 h 739779"/>
                <a:gd name="connsiteX0-57" fmla="*/ 0 w 9130553"/>
                <a:gd name="connsiteY0-58" fmla="*/ 336367 h 744225"/>
                <a:gd name="connsiteX1-59" fmla="*/ 1600200 w 9130553"/>
                <a:gd name="connsiteY1-60" fmla="*/ 191 h 744225"/>
                <a:gd name="connsiteX2-61" fmla="*/ 4020671 w 9130553"/>
                <a:gd name="connsiteY2-62" fmla="*/ 376709 h 744225"/>
                <a:gd name="connsiteX3-63" fmla="*/ 6252882 w 9130553"/>
                <a:gd name="connsiteY3-64" fmla="*/ 739779 h 744225"/>
                <a:gd name="connsiteX4-65" fmla="*/ 9130553 w 9130553"/>
                <a:gd name="connsiteY4-66" fmla="*/ 551520 h 7442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30553" h="744225">
                  <a:moveTo>
                    <a:pt x="0" y="336367"/>
                  </a:moveTo>
                  <a:cubicBezTo>
                    <a:pt x="465044" y="164917"/>
                    <a:pt x="930088" y="-6533"/>
                    <a:pt x="1600200" y="191"/>
                  </a:cubicBezTo>
                  <a:cubicBezTo>
                    <a:pt x="2270312" y="6915"/>
                    <a:pt x="3245224" y="253444"/>
                    <a:pt x="4020671" y="376709"/>
                  </a:cubicBezTo>
                  <a:cubicBezTo>
                    <a:pt x="4796118" y="499974"/>
                    <a:pt x="5212977" y="710644"/>
                    <a:pt x="6252882" y="739779"/>
                  </a:cubicBezTo>
                  <a:cubicBezTo>
                    <a:pt x="7292787" y="768914"/>
                    <a:pt x="8117541" y="649011"/>
                    <a:pt x="9130553" y="551520"/>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3448" y="3810260"/>
              <a:ext cx="9157447" cy="632221"/>
            </a:xfrm>
            <a:custGeom>
              <a:avLst/>
              <a:gdLst>
                <a:gd name="connsiteX0" fmla="*/ 0 w 9144000"/>
                <a:gd name="connsiteY0" fmla="*/ 430515 h 632221"/>
                <a:gd name="connsiteX1" fmla="*/ 2944906 w 9144000"/>
                <a:gd name="connsiteY1" fmla="*/ 210 h 632221"/>
                <a:gd name="connsiteX2" fmla="*/ 5795682 w 9144000"/>
                <a:gd name="connsiteY2" fmla="*/ 376727 h 632221"/>
                <a:gd name="connsiteX3" fmla="*/ 9144000 w 9144000"/>
                <a:gd name="connsiteY3" fmla="*/ 632221 h 632221"/>
              </a:gdLst>
              <a:ahLst/>
              <a:cxnLst>
                <a:cxn ang="0">
                  <a:pos x="connsiteX0" y="connsiteY0"/>
                </a:cxn>
                <a:cxn ang="0">
                  <a:pos x="connsiteX1" y="connsiteY1"/>
                </a:cxn>
                <a:cxn ang="0">
                  <a:pos x="connsiteX2" y="connsiteY2"/>
                </a:cxn>
                <a:cxn ang="0">
                  <a:pos x="connsiteX3" y="connsiteY3"/>
                </a:cxn>
              </a:cxnLst>
              <a:rect l="l" t="t" r="r" b="b"/>
              <a:pathLst>
                <a:path w="9144000" h="632221">
                  <a:moveTo>
                    <a:pt x="0" y="430515"/>
                  </a:moveTo>
                  <a:cubicBezTo>
                    <a:pt x="989479" y="219845"/>
                    <a:pt x="1978959" y="9175"/>
                    <a:pt x="2944906" y="210"/>
                  </a:cubicBezTo>
                  <a:cubicBezTo>
                    <a:pt x="3910853" y="-8755"/>
                    <a:pt x="4762500" y="271392"/>
                    <a:pt x="5795682" y="376727"/>
                  </a:cubicBezTo>
                  <a:cubicBezTo>
                    <a:pt x="6828864" y="482062"/>
                    <a:pt x="7986432" y="557141"/>
                    <a:pt x="9144000" y="632221"/>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447" y="4116434"/>
              <a:ext cx="9157447" cy="420177"/>
            </a:xfrm>
            <a:custGeom>
              <a:avLst/>
              <a:gdLst>
                <a:gd name="connsiteX0" fmla="*/ 0 w 9157447"/>
                <a:gd name="connsiteY0" fmla="*/ 420177 h 420177"/>
                <a:gd name="connsiteX1" fmla="*/ 5647765 w 9157447"/>
                <a:gd name="connsiteY1" fmla="*/ 3318 h 420177"/>
                <a:gd name="connsiteX2" fmla="*/ 9157447 w 9157447"/>
                <a:gd name="connsiteY2" fmla="*/ 258812 h 420177"/>
              </a:gdLst>
              <a:ahLst/>
              <a:cxnLst>
                <a:cxn ang="0">
                  <a:pos x="connsiteX0" y="connsiteY0"/>
                </a:cxn>
                <a:cxn ang="0">
                  <a:pos x="connsiteX1" y="connsiteY1"/>
                </a:cxn>
                <a:cxn ang="0">
                  <a:pos x="connsiteX2" y="connsiteY2"/>
                </a:cxn>
              </a:cxnLst>
              <a:rect l="l" t="t" r="r" b="b"/>
              <a:pathLst>
                <a:path w="9157447" h="420177">
                  <a:moveTo>
                    <a:pt x="0" y="420177"/>
                  </a:moveTo>
                  <a:cubicBezTo>
                    <a:pt x="2060762" y="225194"/>
                    <a:pt x="4121524" y="30212"/>
                    <a:pt x="5647765" y="3318"/>
                  </a:cubicBezTo>
                  <a:cubicBezTo>
                    <a:pt x="7174006" y="-23576"/>
                    <a:pt x="8165726" y="117618"/>
                    <a:pt x="9157447" y="258812"/>
                  </a:cubicBezTo>
                </a:path>
              </a:pathLst>
            </a:custGeom>
            <a:noFill/>
            <a:ln w="6350">
              <a:solidFill>
                <a:srgbClr val="2C4E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Keypoint</a:t>
            </a:r>
            <a:endParaRPr lang="en-US" altLang="zh-CN" dirty="0"/>
          </a:p>
        </p:txBody>
      </p:sp>
      <p:sp>
        <p:nvSpPr>
          <p:cNvPr id="7" name="文本框 6"/>
          <p:cNvSpPr txBox="1"/>
          <p:nvPr/>
        </p:nvSpPr>
        <p:spPr>
          <a:xfrm>
            <a:off x="1012825" y="1267460"/>
            <a:ext cx="7508240" cy="922020"/>
          </a:xfrm>
          <a:prstGeom prst="rect">
            <a:avLst/>
          </a:prstGeom>
          <a:noFill/>
        </p:spPr>
        <p:txBody>
          <a:bodyPr wrap="square" rtlCol="0">
            <a:spAutoFit/>
          </a:bodyPr>
          <a:p>
            <a:r>
              <a:rPr lang="zh-CN" altLang="en-US"/>
              <a:t>该篇论文主要是针对组合优化中图匹配的机器学习做了总结回顾。</a:t>
            </a:r>
            <a:endParaRPr lang="zh-CN" altLang="en-US"/>
          </a:p>
          <a:p>
            <a:r>
              <a:rPr lang="zh-CN" altLang="en-US"/>
              <a:t>因为机器学习和组合优化的结合可能会给人工智能带来革命性的变化。本文的侧重点是在加权图。</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p:txBody>
          <a:bodyPr>
            <a:normAutofit fontScale="80000"/>
          </a:bodyPr>
          <a:lstStyle/>
          <a:p>
            <a:r>
              <a:rPr lang="en-US" altLang="zh-CN" dirty="0" smtClean="0"/>
              <a:t>Introduction</a:t>
            </a:r>
            <a:endParaRPr lang="en-US" altLang="zh-CN" dirty="0"/>
          </a:p>
        </p:txBody>
      </p:sp>
      <p:sp>
        <p:nvSpPr>
          <p:cNvPr id="3" name="文本框 2"/>
          <p:cNvSpPr txBox="1"/>
          <p:nvPr/>
        </p:nvSpPr>
        <p:spPr>
          <a:xfrm>
            <a:off x="634365" y="1090295"/>
            <a:ext cx="8204200" cy="2030095"/>
          </a:xfrm>
          <a:prstGeom prst="rect">
            <a:avLst/>
          </a:prstGeom>
          <a:noFill/>
        </p:spPr>
        <p:txBody>
          <a:bodyPr wrap="square" rtlCol="0">
            <a:spAutoFit/>
          </a:bodyPr>
          <a:p>
            <a:r>
              <a:rPr lang="zh-CN" altLang="en-US"/>
              <a:t>组合优化涵盖了约束满足问题、整数规划、图论算法等经典算法的求解。而近年来深度学习也迎来了快速发展。但是这两个领域的交叉是最近几年才出现的。本文，深入学习了图匹配领域希望在不依赖专业知识的前提下提高图匹配的效率、扩展性以及准确性。</a:t>
            </a:r>
            <a:endParaRPr lang="zh-CN" altLang="en-US"/>
          </a:p>
          <a:p>
            <a:r>
              <a:rPr lang="zh-CN" altLang="en-US"/>
              <a:t>组合优化在供应链规划到机动车调度等都有广泛的应用。除此之外，组合优化在机器学习中还有图匹配、Markov random field, conditional random field、姿态估计、图像分割、实体识别等。</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Introduction</a:t>
            </a:r>
            <a:endParaRPr lang="zh-CN" altLang="en-US" dirty="0"/>
          </a:p>
        </p:txBody>
      </p:sp>
      <p:sp>
        <p:nvSpPr>
          <p:cNvPr id="7" name="文本框 6"/>
          <p:cNvSpPr txBox="1"/>
          <p:nvPr/>
        </p:nvSpPr>
        <p:spPr>
          <a:xfrm>
            <a:off x="866140" y="943610"/>
            <a:ext cx="7703820" cy="2030095"/>
          </a:xfrm>
          <a:prstGeom prst="rect">
            <a:avLst/>
          </a:prstGeom>
          <a:noFill/>
        </p:spPr>
        <p:txBody>
          <a:bodyPr wrap="square" rtlCol="0">
            <a:spAutoFit/>
          </a:bodyPr>
          <a:p>
            <a:r>
              <a:rPr lang="zh-CN" altLang="en-US"/>
              <a:t>因为组合问题大都是</a:t>
            </a:r>
            <a:r>
              <a:rPr lang="en-US" altLang="zh-CN"/>
              <a:t>NP-hard</a:t>
            </a:r>
            <a:r>
              <a:rPr lang="zh-CN" altLang="en-US"/>
              <a:t>类型的。虽然还处于早期研究阶段，但是我们认为引入机器学习会在如下几个方面展现其优势：</a:t>
            </a:r>
            <a:endParaRPr lang="zh-CN" altLang="en-US"/>
          </a:p>
          <a:p>
            <a:r>
              <a:rPr lang="en-US" altLang="zh-CN"/>
              <a:t>1.</a:t>
            </a:r>
            <a:r>
              <a:rPr lang="zh-CN" altLang="en-US"/>
              <a:t>数据驱动和一般近似</a:t>
            </a:r>
            <a:endParaRPr lang="zh-CN" altLang="en-US"/>
          </a:p>
          <a:p>
            <a:r>
              <a:rPr lang="en-US" altLang="zh-CN"/>
              <a:t>2.</a:t>
            </a:r>
            <a:r>
              <a:rPr lang="zh-CN" altLang="en-US"/>
              <a:t>自适应和可重用</a:t>
            </a:r>
            <a:endParaRPr lang="zh-CN" altLang="en-US"/>
          </a:p>
          <a:p>
            <a:r>
              <a:rPr lang="en-US" altLang="zh-CN"/>
              <a:t>3.</a:t>
            </a:r>
            <a:r>
              <a:rPr lang="zh-CN" altLang="en-US"/>
              <a:t>计算效率</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Towards Learning of Graph Matching</a:t>
            </a:r>
            <a:endParaRPr lang="zh-CN" altLang="en-US" dirty="0"/>
          </a:p>
        </p:txBody>
      </p:sp>
      <p:sp>
        <p:nvSpPr>
          <p:cNvPr id="4" name="文本框 3"/>
          <p:cNvSpPr txBox="1"/>
          <p:nvPr/>
        </p:nvSpPr>
        <p:spPr>
          <a:xfrm>
            <a:off x="715010" y="1005840"/>
            <a:ext cx="7748270" cy="1198880"/>
          </a:xfrm>
          <a:prstGeom prst="rect">
            <a:avLst/>
          </a:prstGeom>
          <a:noFill/>
        </p:spPr>
        <p:txBody>
          <a:bodyPr wrap="square" rtlCol="0">
            <a:spAutoFit/>
          </a:bodyPr>
          <a:p>
            <a:r>
              <a:rPr lang="zh-CN" altLang="en-US"/>
              <a:t>通常情况下，我们讨论的是带加权边和带标记节点的图。而图匹配是指两个或两个以上的图建立一对一的节点对应关系。</a:t>
            </a:r>
            <a:endParaRPr lang="zh-CN" altLang="en-US"/>
          </a:p>
          <a:p>
            <a:r>
              <a:rPr lang="zh-CN" altLang="en-US"/>
              <a:t>经典的二图匹配：</a:t>
            </a:r>
            <a:endParaRPr lang="zh-CN" altLang="en-US"/>
          </a:p>
          <a:p>
            <a:r>
              <a:rPr lang="zh-CN" altLang="en-US"/>
              <a:t>多图匹配：</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Shallow Learning for Graph Matching</a:t>
            </a:r>
            <a:endParaRPr lang="en-US" altLang="zh-CN" dirty="0" smtClean="0"/>
          </a:p>
        </p:txBody>
      </p:sp>
      <p:sp>
        <p:nvSpPr>
          <p:cNvPr id="3" name="文本框 2"/>
          <p:cNvSpPr txBox="1"/>
          <p:nvPr/>
        </p:nvSpPr>
        <p:spPr>
          <a:xfrm>
            <a:off x="737235" y="843915"/>
            <a:ext cx="7818120" cy="3138170"/>
          </a:xfrm>
          <a:prstGeom prst="rect">
            <a:avLst/>
          </a:prstGeom>
          <a:noFill/>
        </p:spPr>
        <p:txBody>
          <a:bodyPr wrap="square" rtlCol="0">
            <a:spAutoFit/>
          </a:bodyPr>
          <a:p>
            <a:r>
              <a:rPr lang="zh-CN" altLang="en-US"/>
              <a:t>结构化学习方法：</a:t>
            </a:r>
            <a:endParaRPr lang="zh-CN" altLang="en-US"/>
          </a:p>
          <a:p>
            <a:r>
              <a:rPr lang="zh-CN" altLang="en-US"/>
              <a:t>缺点：容量有限，只考虑节点和边的不同亲和权值进行匹配。而节点之间的特征表示和结构信息是没有考虑的。</a:t>
            </a:r>
            <a:endParaRPr lang="zh-CN" altLang="en-US"/>
          </a:p>
          <a:p>
            <a:r>
              <a:rPr lang="en-US" altLang="zh-CN"/>
              <a:t>基于网络嵌入的学习</a:t>
            </a:r>
            <a:r>
              <a:rPr lang="zh-CN" altLang="en-US"/>
              <a:t>：</a:t>
            </a:r>
            <a:endParaRPr lang="zh-CN" altLang="en-US"/>
          </a:p>
          <a:p>
            <a:r>
              <a:rPr lang="zh-CN" altLang="en-US"/>
              <a:t>早期的方法主要是依靠手工来做，然后介绍了几个论文中的方式，来说明这些方法缺乏利用学习探究结构的能力。</a:t>
            </a:r>
            <a:endParaRPr lang="zh-CN" altLang="en-US"/>
          </a:p>
          <a:p>
            <a:r>
              <a:rPr lang="zh-CN" altLang="en-US"/>
              <a:t>基于迁入式方式的研究方法大多是采用弱监督设置和种子对其的方式进行扩展</a:t>
            </a:r>
            <a:r>
              <a:rPr lang="en-US" altLang="zh-CN"/>
              <a:t>(weakly-supervised setting with seed alignments for expan-</a:t>
            </a:r>
            <a:endParaRPr lang="en-US" altLang="zh-CN"/>
          </a:p>
          <a:p>
            <a:r>
              <a:rPr lang="en-US" altLang="zh-CN"/>
              <a:t>sion.)</a:t>
            </a:r>
            <a:r>
              <a:rPr lang="zh-CN" altLang="en-US"/>
              <a:t>。接着介绍了几个基于此种方式的论文。</a:t>
            </a:r>
            <a:endParaRPr lang="zh-CN" altLang="en-US"/>
          </a:p>
          <a:p>
            <a:r>
              <a:rPr lang="zh-CN" altLang="en-US"/>
              <a:t>最近有有了一些完全无监督的网络对齐方式的研究方法</a:t>
            </a:r>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a:t>Deep Neural Network-based Learning</a:t>
            </a:r>
            <a:endParaRPr lang="en-US" altLang="zh-CN" dirty="0"/>
          </a:p>
        </p:txBody>
      </p:sp>
      <p:sp>
        <p:nvSpPr>
          <p:cNvPr id="7" name="文本框 6"/>
          <p:cNvSpPr txBox="1"/>
          <p:nvPr/>
        </p:nvSpPr>
        <p:spPr>
          <a:xfrm>
            <a:off x="563880" y="786130"/>
            <a:ext cx="8419465" cy="2030095"/>
          </a:xfrm>
          <a:prstGeom prst="rect">
            <a:avLst/>
          </a:prstGeom>
          <a:noFill/>
        </p:spPr>
        <p:txBody>
          <a:bodyPr wrap="square" rtlCol="0">
            <a:spAutoFit/>
          </a:bodyPr>
          <a:p>
            <a:r>
              <a:rPr lang="zh-CN" altLang="en-US"/>
              <a:t>基于神经网络的学习</a:t>
            </a:r>
            <a:r>
              <a:rPr lang="en-US" altLang="zh-CN"/>
              <a:t>:</a:t>
            </a:r>
            <a:endParaRPr lang="en-US" altLang="zh-CN"/>
          </a:p>
          <a:p>
            <a:r>
              <a:rPr lang="en-US" altLang="zh-CN"/>
              <a:t>CNN</a:t>
            </a:r>
            <a:r>
              <a:rPr lang="zh-CN" altLang="en-US"/>
              <a:t>：采用</a:t>
            </a:r>
            <a:r>
              <a:rPr lang="en-US" altLang="zh-CN"/>
              <a:t>CNN</a:t>
            </a:r>
            <a:r>
              <a:rPr lang="zh-CN" altLang="en-US"/>
              <a:t>进行特征提起，构建亲和力矩阵然后利用固定的程序得到近似匹配。由于在</a:t>
            </a:r>
            <a:r>
              <a:rPr lang="en-US" altLang="zh-CN"/>
              <a:t>CNN</a:t>
            </a:r>
            <a:r>
              <a:rPr lang="zh-CN" altLang="en-US"/>
              <a:t>中只能学习图像特征，而结构特征无法进行学习，为了解决这个问题引入了</a:t>
            </a:r>
            <a:r>
              <a:rPr lang="en-US" altLang="zh-CN"/>
              <a:t>GNN</a:t>
            </a:r>
            <a:r>
              <a:rPr lang="zh-CN" altLang="en-US"/>
              <a:t>。</a:t>
            </a:r>
            <a:endParaRPr lang="zh-CN" altLang="en-US"/>
          </a:p>
          <a:p>
            <a:r>
              <a:rPr lang="en-US" altLang="zh-CN"/>
              <a:t>CNN</a:t>
            </a:r>
            <a:r>
              <a:rPr lang="zh-CN" altLang="en-US"/>
              <a:t>和</a:t>
            </a:r>
            <a:r>
              <a:rPr lang="en-US" altLang="zh-CN"/>
              <a:t>GNN</a:t>
            </a:r>
            <a:r>
              <a:rPr lang="zh-CN" altLang="en-US"/>
              <a:t>的结合。</a:t>
            </a:r>
            <a:endParaRPr lang="zh-CN" altLang="en-US"/>
          </a:p>
          <a:p>
            <a:r>
              <a:rPr lang="en-US" altLang="zh-CN"/>
              <a:t>GNN</a:t>
            </a:r>
            <a:r>
              <a:rPr lang="zh-CN" altLang="en-US"/>
              <a:t>提供将图结构嵌入连续空间，这种嵌入既可以用于图结构特征提取，也可以对相关亲和力矩阵直接求解。</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0000"/>
          </a:bodyPr>
          <a:lstStyle/>
          <a:p>
            <a:r>
              <a:rPr lang="en-US" altLang="zh-CN" dirty="0" smtClean="0"/>
              <a:t>On Reinforcement Learning for GM:</a:t>
            </a:r>
            <a:endParaRPr dirty="0" smtClean="0"/>
          </a:p>
        </p:txBody>
      </p:sp>
      <p:sp>
        <p:nvSpPr>
          <p:cNvPr id="5" name="文本框 4"/>
          <p:cNvSpPr txBox="1"/>
          <p:nvPr/>
        </p:nvSpPr>
        <p:spPr>
          <a:xfrm>
            <a:off x="544830" y="995045"/>
            <a:ext cx="8382000" cy="1476375"/>
          </a:xfrm>
          <a:prstGeom prst="rect">
            <a:avLst/>
          </a:prstGeom>
          <a:noFill/>
        </p:spPr>
        <p:txBody>
          <a:bodyPr wrap="square" rtlCol="0">
            <a:spAutoFit/>
          </a:bodyPr>
          <a:p>
            <a:r>
              <a:rPr lang="zh-CN" altLang="en-US"/>
              <a:t>关于图匹配的深度学习：</a:t>
            </a:r>
            <a:endParaRPr lang="zh-CN" altLang="en-US"/>
          </a:p>
          <a:p>
            <a:r>
              <a:rPr lang="zh-CN" altLang="en-US"/>
              <a:t>目前还处于初步阶段。</a:t>
            </a:r>
            <a:endParaRPr lang="zh-CN" altLang="en-US"/>
          </a:p>
          <a:p>
            <a:r>
              <a:rPr lang="zh-CN" altLang="en-US"/>
              <a:t>在早期的研究中问题设置相对简单，每次匹配一对儿节点，奖励函数也是比较简单的。</a:t>
            </a:r>
            <a:endParaRPr lang="zh-CN" altLang="en-US"/>
          </a:p>
          <a:p>
            <a:r>
              <a:rPr lang="zh-CN" altLang="en-US"/>
              <a:t>这里提到了强化学习中的两个方法：Q-function ， </a:t>
            </a:r>
            <a:r>
              <a:rPr lang="en-US" altLang="zh-CN"/>
              <a:t>Q-Learning</a:t>
            </a:r>
            <a:endParaRPr lang="en-US" altLang="zh-CN"/>
          </a:p>
        </p:txBody>
      </p:sp>
      <p:sp>
        <p:nvSpPr>
          <p:cNvPr id="3" name="爆炸形 1 2"/>
          <p:cNvSpPr/>
          <p:nvPr/>
        </p:nvSpPr>
        <p:spPr>
          <a:xfrm>
            <a:off x="5392420" y="2043430"/>
            <a:ext cx="3169285" cy="265747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195695" y="2884805"/>
            <a:ext cx="1790700" cy="922020"/>
          </a:xfrm>
          <a:prstGeom prst="rect">
            <a:avLst/>
          </a:prstGeom>
          <a:noFill/>
        </p:spPr>
        <p:txBody>
          <a:bodyPr wrap="square" rtlCol="0">
            <a:spAutoFit/>
          </a:bodyPr>
          <a:p>
            <a:r>
              <a:rPr lang="zh-CN" altLang="en-US" b="1">
                <a:solidFill>
                  <a:srgbClr val="FF0000"/>
                </a:solidFill>
              </a:rPr>
              <a:t>基于强化学习的图匹配可进一步扩展。</a:t>
            </a:r>
            <a:endParaRPr lang="zh-CN" altLang="en-US" b="1">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1903</Words>
  <Application>WPS 演示</Application>
  <PresentationFormat>全屏显示(4:3)</PresentationFormat>
  <Paragraphs>101</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 Light</vt:lpstr>
      <vt:lpstr>黑体</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桑丽平</dc:creator>
  <cp:lastModifiedBy>徐晓波</cp:lastModifiedBy>
  <cp:revision>450</cp:revision>
  <dcterms:created xsi:type="dcterms:W3CDTF">2015-11-20T05:54:00Z</dcterms:created>
  <dcterms:modified xsi:type="dcterms:W3CDTF">2020-10-28T14:44:34Z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2052-10.8.0.6253</vt:lpwstr>
  </property>
</Properties>
</file>