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 id="260" r:id="rId5"/>
    <p:sldId id="272" r:id="rId6"/>
    <p:sldId id="275" r:id="rId7"/>
    <p:sldId id="276" r:id="rId8"/>
    <p:sldId id="278" r:id="rId9"/>
    <p:sldId id="277" r:id="rId10"/>
    <p:sldId id="264" r:id="rId11"/>
    <p:sldId id="262" r:id="rId12"/>
    <p:sldId id="265" r:id="rId13"/>
    <p:sldId id="266" r:id="rId14"/>
    <p:sldId id="274" r:id="rId15"/>
    <p:sldId id="263" r:id="rId16"/>
    <p:sldId id="268" r:id="rId17"/>
    <p:sldId id="270" r:id="rId18"/>
    <p:sldId id="279" r:id="rId19"/>
  </p:sldIdLst>
  <p:sldSz cx="9144000" cy="6858000" type="screen4x3"/>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2814" y="-9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_tradnl"/>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_tradnl"/>
          </a:p>
        </p:txBody>
      </p:sp>
      <p:sp>
        <p:nvSpPr>
          <p:cNvPr id="4" name="3 Marcador de fecha"/>
          <p:cNvSpPr>
            <a:spLocks noGrp="1"/>
          </p:cNvSpPr>
          <p:nvPr>
            <p:ph type="dt" sz="half" idx="10"/>
          </p:nvPr>
        </p:nvSpPr>
        <p:spPr/>
        <p:txBody>
          <a:bodyPr/>
          <a:lstStyle/>
          <a:p>
            <a:fld id="{98825C2F-87CC-44A0-AF1D-45AC9EAB8514}" type="datetimeFigureOut">
              <a:rPr lang="es-ES_tradnl" smtClean="0"/>
              <a:pPr/>
              <a:t>11/05/2015</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D22FC65E-FCAC-4266-A7BB-564337C68465}" type="slidenum">
              <a:rPr lang="es-ES_tradnl" smtClean="0"/>
              <a:pPr/>
              <a:t>‹Nº›</a:t>
            </a:fld>
            <a:endParaRPr lang="es-ES_trad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p>
            <a:fld id="{98825C2F-87CC-44A0-AF1D-45AC9EAB8514}" type="datetimeFigureOut">
              <a:rPr lang="es-ES_tradnl" smtClean="0"/>
              <a:pPr/>
              <a:t>11/05/2015</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D22FC65E-FCAC-4266-A7BB-564337C68465}" type="slidenum">
              <a:rPr lang="es-ES_tradnl" smtClean="0"/>
              <a:pPr/>
              <a:t>‹Nº›</a:t>
            </a:fld>
            <a:endParaRPr lang="es-ES_trad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_tradnl"/>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p>
            <a:fld id="{98825C2F-87CC-44A0-AF1D-45AC9EAB8514}" type="datetimeFigureOut">
              <a:rPr lang="es-ES_tradnl" smtClean="0"/>
              <a:pPr/>
              <a:t>11/05/2015</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D22FC65E-FCAC-4266-A7BB-564337C68465}" type="slidenum">
              <a:rPr lang="es-ES_tradnl" smtClean="0"/>
              <a:pPr/>
              <a:t>‹Nº›</a:t>
            </a:fld>
            <a:endParaRPr lang="es-ES_trad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10"/>
          </p:nvPr>
        </p:nvSpPr>
        <p:spPr/>
        <p:txBody>
          <a:bodyPr/>
          <a:lstStyle/>
          <a:p>
            <a:fld id="{98825C2F-87CC-44A0-AF1D-45AC9EAB8514}" type="datetimeFigureOut">
              <a:rPr lang="es-ES_tradnl" smtClean="0"/>
              <a:pPr/>
              <a:t>11/05/2015</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D22FC65E-FCAC-4266-A7BB-564337C68465}" type="slidenum">
              <a:rPr lang="es-ES_tradnl" smtClean="0"/>
              <a:pPr/>
              <a:t>‹Nº›</a:t>
            </a:fld>
            <a:endParaRPr lang="es-ES_trad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98825C2F-87CC-44A0-AF1D-45AC9EAB8514}" type="datetimeFigureOut">
              <a:rPr lang="es-ES_tradnl" smtClean="0"/>
              <a:pPr/>
              <a:t>11/05/2015</a:t>
            </a:fld>
            <a:endParaRPr lang="es-ES_tradnl"/>
          </a:p>
        </p:txBody>
      </p:sp>
      <p:sp>
        <p:nvSpPr>
          <p:cNvPr id="5" name="4 Marcador de pie de página"/>
          <p:cNvSpPr>
            <a:spLocks noGrp="1"/>
          </p:cNvSpPr>
          <p:nvPr>
            <p:ph type="ftr" sz="quarter" idx="11"/>
          </p:nvPr>
        </p:nvSpPr>
        <p:spPr/>
        <p:txBody>
          <a:bodyPr/>
          <a:lstStyle/>
          <a:p>
            <a:endParaRPr lang="es-ES_tradnl"/>
          </a:p>
        </p:txBody>
      </p:sp>
      <p:sp>
        <p:nvSpPr>
          <p:cNvPr id="6" name="5 Marcador de número de diapositiva"/>
          <p:cNvSpPr>
            <a:spLocks noGrp="1"/>
          </p:cNvSpPr>
          <p:nvPr>
            <p:ph type="sldNum" sz="quarter" idx="12"/>
          </p:nvPr>
        </p:nvSpPr>
        <p:spPr/>
        <p:txBody>
          <a:bodyPr/>
          <a:lstStyle/>
          <a:p>
            <a:fld id="{D22FC65E-FCAC-4266-A7BB-564337C68465}" type="slidenum">
              <a:rPr lang="es-ES_tradnl" smtClean="0"/>
              <a:pPr/>
              <a:t>‹Nº›</a:t>
            </a:fld>
            <a:endParaRPr lang="es-ES_trad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4 Marcador de fecha"/>
          <p:cNvSpPr>
            <a:spLocks noGrp="1"/>
          </p:cNvSpPr>
          <p:nvPr>
            <p:ph type="dt" sz="half" idx="10"/>
          </p:nvPr>
        </p:nvSpPr>
        <p:spPr/>
        <p:txBody>
          <a:bodyPr/>
          <a:lstStyle/>
          <a:p>
            <a:fld id="{98825C2F-87CC-44A0-AF1D-45AC9EAB8514}" type="datetimeFigureOut">
              <a:rPr lang="es-ES_tradnl" smtClean="0"/>
              <a:pPr/>
              <a:t>11/05/2015</a:t>
            </a:fld>
            <a:endParaRPr lang="es-ES_tradnl"/>
          </a:p>
        </p:txBody>
      </p:sp>
      <p:sp>
        <p:nvSpPr>
          <p:cNvPr id="6" name="5 Marcador de pie de página"/>
          <p:cNvSpPr>
            <a:spLocks noGrp="1"/>
          </p:cNvSpPr>
          <p:nvPr>
            <p:ph type="ftr" sz="quarter" idx="11"/>
          </p:nvPr>
        </p:nvSpPr>
        <p:spPr/>
        <p:txBody>
          <a:bodyPr/>
          <a:lstStyle/>
          <a:p>
            <a:endParaRPr lang="es-ES_tradnl"/>
          </a:p>
        </p:txBody>
      </p:sp>
      <p:sp>
        <p:nvSpPr>
          <p:cNvPr id="7" name="6 Marcador de número de diapositiva"/>
          <p:cNvSpPr>
            <a:spLocks noGrp="1"/>
          </p:cNvSpPr>
          <p:nvPr>
            <p:ph type="sldNum" sz="quarter" idx="12"/>
          </p:nvPr>
        </p:nvSpPr>
        <p:spPr/>
        <p:txBody>
          <a:bodyPr/>
          <a:lstStyle/>
          <a:p>
            <a:fld id="{D22FC65E-FCAC-4266-A7BB-564337C68465}" type="slidenum">
              <a:rPr lang="es-ES_tradnl" smtClean="0"/>
              <a:pPr/>
              <a:t>‹Nº›</a:t>
            </a:fld>
            <a:endParaRPr lang="es-ES_trad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7" name="6 Marcador de fecha"/>
          <p:cNvSpPr>
            <a:spLocks noGrp="1"/>
          </p:cNvSpPr>
          <p:nvPr>
            <p:ph type="dt" sz="half" idx="10"/>
          </p:nvPr>
        </p:nvSpPr>
        <p:spPr/>
        <p:txBody>
          <a:bodyPr/>
          <a:lstStyle/>
          <a:p>
            <a:fld id="{98825C2F-87CC-44A0-AF1D-45AC9EAB8514}" type="datetimeFigureOut">
              <a:rPr lang="es-ES_tradnl" smtClean="0"/>
              <a:pPr/>
              <a:t>11/05/2015</a:t>
            </a:fld>
            <a:endParaRPr lang="es-ES_tradnl"/>
          </a:p>
        </p:txBody>
      </p:sp>
      <p:sp>
        <p:nvSpPr>
          <p:cNvPr id="8" name="7 Marcador de pie de página"/>
          <p:cNvSpPr>
            <a:spLocks noGrp="1"/>
          </p:cNvSpPr>
          <p:nvPr>
            <p:ph type="ftr" sz="quarter" idx="11"/>
          </p:nvPr>
        </p:nvSpPr>
        <p:spPr/>
        <p:txBody>
          <a:bodyPr/>
          <a:lstStyle/>
          <a:p>
            <a:endParaRPr lang="es-ES_tradnl"/>
          </a:p>
        </p:txBody>
      </p:sp>
      <p:sp>
        <p:nvSpPr>
          <p:cNvPr id="9" name="8 Marcador de número de diapositiva"/>
          <p:cNvSpPr>
            <a:spLocks noGrp="1"/>
          </p:cNvSpPr>
          <p:nvPr>
            <p:ph type="sldNum" sz="quarter" idx="12"/>
          </p:nvPr>
        </p:nvSpPr>
        <p:spPr/>
        <p:txBody>
          <a:bodyPr/>
          <a:lstStyle/>
          <a:p>
            <a:fld id="{D22FC65E-FCAC-4266-A7BB-564337C68465}" type="slidenum">
              <a:rPr lang="es-ES_tradnl" smtClean="0"/>
              <a:pPr/>
              <a:t>‹Nº›</a:t>
            </a:fld>
            <a:endParaRPr lang="es-ES_trad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_tradnl"/>
          </a:p>
        </p:txBody>
      </p:sp>
      <p:sp>
        <p:nvSpPr>
          <p:cNvPr id="3" name="2 Marcador de fecha"/>
          <p:cNvSpPr>
            <a:spLocks noGrp="1"/>
          </p:cNvSpPr>
          <p:nvPr>
            <p:ph type="dt" sz="half" idx="10"/>
          </p:nvPr>
        </p:nvSpPr>
        <p:spPr/>
        <p:txBody>
          <a:bodyPr/>
          <a:lstStyle/>
          <a:p>
            <a:fld id="{98825C2F-87CC-44A0-AF1D-45AC9EAB8514}" type="datetimeFigureOut">
              <a:rPr lang="es-ES_tradnl" smtClean="0"/>
              <a:pPr/>
              <a:t>11/05/2015</a:t>
            </a:fld>
            <a:endParaRPr lang="es-ES_tradnl"/>
          </a:p>
        </p:txBody>
      </p:sp>
      <p:sp>
        <p:nvSpPr>
          <p:cNvPr id="4" name="3 Marcador de pie de página"/>
          <p:cNvSpPr>
            <a:spLocks noGrp="1"/>
          </p:cNvSpPr>
          <p:nvPr>
            <p:ph type="ftr" sz="quarter" idx="11"/>
          </p:nvPr>
        </p:nvSpPr>
        <p:spPr/>
        <p:txBody>
          <a:bodyPr/>
          <a:lstStyle/>
          <a:p>
            <a:endParaRPr lang="es-ES_tradnl"/>
          </a:p>
        </p:txBody>
      </p:sp>
      <p:sp>
        <p:nvSpPr>
          <p:cNvPr id="5" name="4 Marcador de número de diapositiva"/>
          <p:cNvSpPr>
            <a:spLocks noGrp="1"/>
          </p:cNvSpPr>
          <p:nvPr>
            <p:ph type="sldNum" sz="quarter" idx="12"/>
          </p:nvPr>
        </p:nvSpPr>
        <p:spPr/>
        <p:txBody>
          <a:bodyPr/>
          <a:lstStyle/>
          <a:p>
            <a:fld id="{D22FC65E-FCAC-4266-A7BB-564337C68465}" type="slidenum">
              <a:rPr lang="es-ES_tradnl" smtClean="0"/>
              <a:pPr/>
              <a:t>‹Nº›</a:t>
            </a:fld>
            <a:endParaRPr lang="es-ES_trad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8825C2F-87CC-44A0-AF1D-45AC9EAB8514}" type="datetimeFigureOut">
              <a:rPr lang="es-ES_tradnl" smtClean="0"/>
              <a:pPr/>
              <a:t>11/05/2015</a:t>
            </a:fld>
            <a:endParaRPr lang="es-ES_tradnl"/>
          </a:p>
        </p:txBody>
      </p:sp>
      <p:sp>
        <p:nvSpPr>
          <p:cNvPr id="3" name="2 Marcador de pie de página"/>
          <p:cNvSpPr>
            <a:spLocks noGrp="1"/>
          </p:cNvSpPr>
          <p:nvPr>
            <p:ph type="ftr" sz="quarter" idx="11"/>
          </p:nvPr>
        </p:nvSpPr>
        <p:spPr/>
        <p:txBody>
          <a:bodyPr/>
          <a:lstStyle/>
          <a:p>
            <a:endParaRPr lang="es-ES_tradnl"/>
          </a:p>
        </p:txBody>
      </p:sp>
      <p:sp>
        <p:nvSpPr>
          <p:cNvPr id="4" name="3 Marcador de número de diapositiva"/>
          <p:cNvSpPr>
            <a:spLocks noGrp="1"/>
          </p:cNvSpPr>
          <p:nvPr>
            <p:ph type="sldNum" sz="quarter" idx="12"/>
          </p:nvPr>
        </p:nvSpPr>
        <p:spPr/>
        <p:txBody>
          <a:bodyPr/>
          <a:lstStyle/>
          <a:p>
            <a:fld id="{D22FC65E-FCAC-4266-A7BB-564337C68465}" type="slidenum">
              <a:rPr lang="es-ES_tradnl" smtClean="0"/>
              <a:pPr/>
              <a:t>‹Nº›</a:t>
            </a:fld>
            <a:endParaRPr lang="es-ES_trad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_tradnl"/>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8825C2F-87CC-44A0-AF1D-45AC9EAB8514}" type="datetimeFigureOut">
              <a:rPr lang="es-ES_tradnl" smtClean="0"/>
              <a:pPr/>
              <a:t>11/05/2015</a:t>
            </a:fld>
            <a:endParaRPr lang="es-ES_tradnl"/>
          </a:p>
        </p:txBody>
      </p:sp>
      <p:sp>
        <p:nvSpPr>
          <p:cNvPr id="6" name="5 Marcador de pie de página"/>
          <p:cNvSpPr>
            <a:spLocks noGrp="1"/>
          </p:cNvSpPr>
          <p:nvPr>
            <p:ph type="ftr" sz="quarter" idx="11"/>
          </p:nvPr>
        </p:nvSpPr>
        <p:spPr/>
        <p:txBody>
          <a:bodyPr/>
          <a:lstStyle/>
          <a:p>
            <a:endParaRPr lang="es-ES_tradnl"/>
          </a:p>
        </p:txBody>
      </p:sp>
      <p:sp>
        <p:nvSpPr>
          <p:cNvPr id="7" name="6 Marcador de número de diapositiva"/>
          <p:cNvSpPr>
            <a:spLocks noGrp="1"/>
          </p:cNvSpPr>
          <p:nvPr>
            <p:ph type="sldNum" sz="quarter" idx="12"/>
          </p:nvPr>
        </p:nvSpPr>
        <p:spPr/>
        <p:txBody>
          <a:bodyPr/>
          <a:lstStyle/>
          <a:p>
            <a:fld id="{D22FC65E-FCAC-4266-A7BB-564337C68465}" type="slidenum">
              <a:rPr lang="es-ES_tradnl" smtClean="0"/>
              <a:pPr/>
              <a:t>‹Nº›</a:t>
            </a:fld>
            <a:endParaRPr lang="es-ES_trad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_tradn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98825C2F-87CC-44A0-AF1D-45AC9EAB8514}" type="datetimeFigureOut">
              <a:rPr lang="es-ES_tradnl" smtClean="0"/>
              <a:pPr/>
              <a:t>11/05/2015</a:t>
            </a:fld>
            <a:endParaRPr lang="es-ES_tradnl"/>
          </a:p>
        </p:txBody>
      </p:sp>
      <p:sp>
        <p:nvSpPr>
          <p:cNvPr id="6" name="5 Marcador de pie de página"/>
          <p:cNvSpPr>
            <a:spLocks noGrp="1"/>
          </p:cNvSpPr>
          <p:nvPr>
            <p:ph type="ftr" sz="quarter" idx="11"/>
          </p:nvPr>
        </p:nvSpPr>
        <p:spPr/>
        <p:txBody>
          <a:bodyPr/>
          <a:lstStyle/>
          <a:p>
            <a:endParaRPr lang="es-ES_tradnl"/>
          </a:p>
        </p:txBody>
      </p:sp>
      <p:sp>
        <p:nvSpPr>
          <p:cNvPr id="7" name="6 Marcador de número de diapositiva"/>
          <p:cNvSpPr>
            <a:spLocks noGrp="1"/>
          </p:cNvSpPr>
          <p:nvPr>
            <p:ph type="sldNum" sz="quarter" idx="12"/>
          </p:nvPr>
        </p:nvSpPr>
        <p:spPr/>
        <p:txBody>
          <a:bodyPr/>
          <a:lstStyle/>
          <a:p>
            <a:fld id="{D22FC65E-FCAC-4266-A7BB-564337C68465}" type="slidenum">
              <a:rPr lang="es-ES_tradnl" smtClean="0"/>
              <a:pPr/>
              <a:t>‹Nº›</a:t>
            </a:fld>
            <a:endParaRPr lang="es-ES_tradnl"/>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_tradnl"/>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_tradnl"/>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825C2F-87CC-44A0-AF1D-45AC9EAB8514}" type="datetimeFigureOut">
              <a:rPr lang="es-ES_tradnl" smtClean="0"/>
              <a:pPr/>
              <a:t>11/05/2015</a:t>
            </a:fld>
            <a:endParaRPr lang="es-ES_tradnl"/>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2FC65E-FCAC-4266-A7BB-564337C68465}" type="slidenum">
              <a:rPr lang="es-ES_tradnl" smtClean="0"/>
              <a:pPr/>
              <a:t>‹Nº›</a:t>
            </a:fld>
            <a:endParaRPr lang="es-ES_trad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xml"/><Relationship Id="rId4" Type="http://schemas.openxmlformats.org/officeDocument/2006/relationships/image" Target="../media/image2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gif"/></Relationships>
</file>

<file path=ppt/slides/_rels/slide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4545" t="4800" r="6061" b="4440"/>
          <a:stretch>
            <a:fillRect/>
          </a:stretch>
        </p:blipFill>
        <p:spPr bwMode="auto">
          <a:xfrm>
            <a:off x="3428992" y="2285992"/>
            <a:ext cx="2682172" cy="2000264"/>
          </a:xfrm>
          <a:prstGeom prst="rect">
            <a:avLst/>
          </a:prstGeom>
          <a:noFill/>
          <a:ln w="9525">
            <a:noFill/>
            <a:miter lim="800000"/>
            <a:headEnd/>
            <a:tailEnd/>
          </a:ln>
          <a:effectLst/>
        </p:spPr>
      </p:pic>
      <p:sp>
        <p:nvSpPr>
          <p:cNvPr id="3" name="1 Título"/>
          <p:cNvSpPr txBox="1">
            <a:spLocks/>
          </p:cNvSpPr>
          <p:nvPr/>
        </p:nvSpPr>
        <p:spPr>
          <a:xfrm>
            <a:off x="357158" y="71414"/>
            <a:ext cx="8501122" cy="1357322"/>
          </a:xfrm>
          <a:prstGeom prst="rect">
            <a:avLst/>
          </a:prstGeom>
        </p:spPr>
        <p:txBody>
          <a:bodyPr/>
          <a:lstStyle/>
          <a:p>
            <a:pPr lvl="0" algn="ctr">
              <a:spcBef>
                <a:spcPct val="0"/>
              </a:spcBef>
            </a:pPr>
            <a:r>
              <a:rPr lang="en-US" sz="4400" b="1" dirty="0"/>
              <a:t>Manuel and Ingrid (2013) over Mexico: effects and </a:t>
            </a:r>
            <a:r>
              <a:rPr lang="en-US" sz="4400" b="1" dirty="0" smtClean="0"/>
              <a:t>impacts</a:t>
            </a:r>
          </a:p>
        </p:txBody>
      </p:sp>
      <p:sp>
        <p:nvSpPr>
          <p:cNvPr id="4" name="3 CuadroTexto"/>
          <p:cNvSpPr txBox="1"/>
          <p:nvPr/>
        </p:nvSpPr>
        <p:spPr>
          <a:xfrm>
            <a:off x="0" y="1428736"/>
            <a:ext cx="9144000" cy="1107996"/>
          </a:xfrm>
          <a:prstGeom prst="rect">
            <a:avLst/>
          </a:prstGeom>
          <a:noFill/>
        </p:spPr>
        <p:txBody>
          <a:bodyPr wrap="square" rtlCol="0">
            <a:spAutoFit/>
          </a:bodyPr>
          <a:lstStyle/>
          <a:p>
            <a:pPr algn="ctr"/>
            <a:r>
              <a:rPr lang="es-ES_tradnl" sz="2400" dirty="0"/>
              <a:t>G.B. Raga</a:t>
            </a:r>
            <a:r>
              <a:rPr lang="es-ES_tradnl" sz="2400" baseline="30000" dirty="0"/>
              <a:t>1</a:t>
            </a:r>
            <a:r>
              <a:rPr lang="es-ES_tradnl" sz="2400" dirty="0"/>
              <a:t>, </a:t>
            </a:r>
            <a:r>
              <a:rPr lang="es-ES" sz="2400" dirty="0"/>
              <a:t>Luis M. Farfán</a:t>
            </a:r>
            <a:r>
              <a:rPr lang="es-ES" sz="2400" baseline="30000" dirty="0"/>
              <a:t>2</a:t>
            </a:r>
            <a:r>
              <a:rPr lang="es-ES" sz="2400" dirty="0"/>
              <a:t>, Myriam De la Parra</a:t>
            </a:r>
            <a:r>
              <a:rPr lang="es-ES" sz="2400" baseline="30000" dirty="0"/>
              <a:t>3</a:t>
            </a:r>
            <a:r>
              <a:rPr lang="es-ES" sz="2400" dirty="0"/>
              <a:t>, S.M. Olivera</a:t>
            </a:r>
            <a:r>
              <a:rPr lang="es-ES" sz="2400" baseline="30000" dirty="0"/>
              <a:t>4</a:t>
            </a:r>
            <a:r>
              <a:rPr lang="es-ES" sz="2400" dirty="0"/>
              <a:t>, </a:t>
            </a:r>
            <a:endParaRPr lang="es-ES" sz="2400" dirty="0" smtClean="0"/>
          </a:p>
          <a:p>
            <a:pPr algn="ctr"/>
            <a:r>
              <a:rPr lang="es-ES" sz="2400" dirty="0" smtClean="0"/>
              <a:t>S</a:t>
            </a:r>
            <a:r>
              <a:rPr lang="es-ES" sz="2400" dirty="0"/>
              <a:t>. F</a:t>
            </a:r>
            <a:r>
              <a:rPr lang="es-ES" sz="2400" dirty="0" smtClean="0"/>
              <a:t>. Abarca</a:t>
            </a:r>
            <a:r>
              <a:rPr lang="es-ES" sz="2400" baseline="30000" dirty="0" smtClean="0"/>
              <a:t>5</a:t>
            </a:r>
            <a:r>
              <a:rPr lang="es-ES" sz="2400" dirty="0" smtClean="0"/>
              <a:t> </a:t>
            </a:r>
            <a:r>
              <a:rPr lang="es-ES" sz="2400" dirty="0"/>
              <a:t>and J. </a:t>
            </a:r>
            <a:r>
              <a:rPr lang="es-ES" sz="2400" dirty="0" smtClean="0"/>
              <a:t>C.Marín</a:t>
            </a:r>
            <a:r>
              <a:rPr lang="es-ES" sz="2400" baseline="30000" dirty="0" smtClean="0"/>
              <a:t>6</a:t>
            </a:r>
            <a:endParaRPr lang="es-ES_tradnl" sz="2400" dirty="0"/>
          </a:p>
          <a:p>
            <a:endParaRPr lang="es-ES_tradnl" dirty="0"/>
          </a:p>
        </p:txBody>
      </p:sp>
      <p:sp>
        <p:nvSpPr>
          <p:cNvPr id="5" name="4 CuadroTexto"/>
          <p:cNvSpPr txBox="1"/>
          <p:nvPr/>
        </p:nvSpPr>
        <p:spPr>
          <a:xfrm>
            <a:off x="71406" y="2928934"/>
            <a:ext cx="3857652" cy="3539430"/>
          </a:xfrm>
          <a:prstGeom prst="rect">
            <a:avLst/>
          </a:prstGeom>
          <a:noFill/>
        </p:spPr>
        <p:txBody>
          <a:bodyPr wrap="square" rtlCol="0">
            <a:spAutoFit/>
          </a:bodyPr>
          <a:lstStyle/>
          <a:p>
            <a:pPr marL="360363" indent="-360363">
              <a:tabLst>
                <a:tab pos="72000" algn="l"/>
              </a:tabLst>
            </a:pPr>
            <a:r>
              <a:rPr lang="es-ES_tradnl" sz="1600" baseline="30000" dirty="0" smtClean="0"/>
              <a:t>1</a:t>
            </a:r>
            <a:r>
              <a:rPr lang="es-ES_tradnl" sz="1600" dirty="0" smtClean="0"/>
              <a:t>Centro de Ciencias de la Atmósfera, Universidad Nacional Autónoma de México</a:t>
            </a:r>
          </a:p>
          <a:p>
            <a:pPr marL="360363" indent="-360363">
              <a:tabLst>
                <a:tab pos="72000" algn="l"/>
              </a:tabLst>
            </a:pPr>
            <a:r>
              <a:rPr lang="es-ES_tradnl" sz="1600" baseline="30000" dirty="0" smtClean="0"/>
              <a:t>2</a:t>
            </a:r>
            <a:r>
              <a:rPr lang="es-ES_tradnl" sz="1600" dirty="0" smtClean="0"/>
              <a:t> Centro de Investigación Científica y de Educación Superior de Ensenada, </a:t>
            </a:r>
            <a:r>
              <a:rPr lang="es-ES_tradnl" sz="1600" dirty="0" err="1" smtClean="0"/>
              <a:t>Mexico</a:t>
            </a:r>
            <a:endParaRPr lang="es-ES_tradnl" sz="1600" dirty="0" smtClean="0"/>
          </a:p>
          <a:p>
            <a:pPr marL="360363" indent="-360363">
              <a:tabLst>
                <a:tab pos="72000" algn="l"/>
              </a:tabLst>
            </a:pPr>
            <a:r>
              <a:rPr lang="es-ES_tradnl" sz="1600" baseline="30000" dirty="0" smtClean="0"/>
              <a:t>3</a:t>
            </a:r>
            <a:r>
              <a:rPr lang="es-ES_tradnl" sz="1600" dirty="0" smtClean="0"/>
              <a:t>Centro de Investigaciones y Estudios Superiores en Antropología Social, </a:t>
            </a:r>
            <a:r>
              <a:rPr lang="es-ES_tradnl" sz="1600" dirty="0" err="1" smtClean="0"/>
              <a:t>Mexico</a:t>
            </a:r>
            <a:endParaRPr lang="es-ES_tradnl" sz="1600" dirty="0" smtClean="0"/>
          </a:p>
          <a:p>
            <a:pPr marL="360363" indent="-360363">
              <a:tabLst>
                <a:tab pos="72000" algn="l"/>
              </a:tabLst>
            </a:pPr>
            <a:r>
              <a:rPr lang="es-ES_tradnl" sz="1600" baseline="30000" dirty="0" smtClean="0"/>
              <a:t>4</a:t>
            </a:r>
            <a:r>
              <a:rPr lang="es-ES_tradnl" sz="1600" dirty="0" smtClean="0"/>
              <a:t>Universidad Autónoma Metropolitana, Campus </a:t>
            </a:r>
            <a:r>
              <a:rPr lang="es-ES_tradnl" sz="1600" dirty="0" err="1" smtClean="0"/>
              <a:t>Cuajimalpa</a:t>
            </a:r>
            <a:r>
              <a:rPr lang="es-ES_tradnl" sz="1600" dirty="0" smtClean="0"/>
              <a:t>, México</a:t>
            </a:r>
          </a:p>
          <a:p>
            <a:pPr marL="360363" indent="-360363">
              <a:tabLst>
                <a:tab pos="72000" algn="l"/>
              </a:tabLst>
            </a:pPr>
            <a:r>
              <a:rPr lang="en-US" sz="1600" baseline="30000" dirty="0" smtClean="0"/>
              <a:t>5</a:t>
            </a:r>
            <a:r>
              <a:rPr lang="en-US" sz="1600" dirty="0" smtClean="0"/>
              <a:t> Naval </a:t>
            </a:r>
            <a:r>
              <a:rPr lang="en-US" sz="1600" dirty="0" err="1" smtClean="0"/>
              <a:t>Posgraduate</a:t>
            </a:r>
            <a:r>
              <a:rPr lang="en-US" sz="1600" dirty="0" smtClean="0"/>
              <a:t> School, Monterey, CA.</a:t>
            </a:r>
            <a:endParaRPr lang="es-ES_tradnl" sz="1600" dirty="0" smtClean="0"/>
          </a:p>
          <a:p>
            <a:pPr marL="360363" indent="-360363">
              <a:tabLst>
                <a:tab pos="72000" algn="l"/>
              </a:tabLst>
            </a:pPr>
            <a:r>
              <a:rPr lang="es-ES_tradnl" sz="1600" baseline="30000" dirty="0" smtClean="0"/>
              <a:t>6</a:t>
            </a:r>
            <a:r>
              <a:rPr lang="es-ES_tradnl" sz="1600" dirty="0" smtClean="0"/>
              <a:t>Departamento de Meteorología, Universidad de Valparaíso, Chile</a:t>
            </a:r>
          </a:p>
        </p:txBody>
      </p:sp>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3794" y="2928934"/>
            <a:ext cx="3188800" cy="2200272"/>
          </a:xfrm>
          <a:prstGeom prst="rect">
            <a:avLst/>
          </a:prstGeom>
        </p:spPr>
      </p:pic>
      <p:pic>
        <p:nvPicPr>
          <p:cNvPr id="7" name="6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8992" y="4429132"/>
            <a:ext cx="3143272" cy="2093419"/>
          </a:xfrm>
          <a:prstGeom prst="rect">
            <a:avLst/>
          </a:prstGeom>
        </p:spPr>
      </p:pic>
      <p:pic>
        <p:nvPicPr>
          <p:cNvPr id="8" name="7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9388" y="5082053"/>
            <a:ext cx="2682700" cy="1775947"/>
          </a:xfrm>
          <a:prstGeom prst="rect">
            <a:avLst/>
          </a:prstGeom>
        </p:spPr>
      </p:pic>
      <p:sp>
        <p:nvSpPr>
          <p:cNvPr id="9" name="8 CuadroTexto"/>
          <p:cNvSpPr txBox="1"/>
          <p:nvPr/>
        </p:nvSpPr>
        <p:spPr>
          <a:xfrm rot="20522299">
            <a:off x="4477877" y="4786322"/>
            <a:ext cx="4185889"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Impacts: flooding, landslides, crop damage</a:t>
            </a:r>
            <a:endParaRPr lang="es-ES_tradnl" dirty="0"/>
          </a:p>
        </p:txBody>
      </p:sp>
      <p:sp>
        <p:nvSpPr>
          <p:cNvPr id="10" name="9 CuadroTexto"/>
          <p:cNvSpPr txBox="1"/>
          <p:nvPr/>
        </p:nvSpPr>
        <p:spPr>
          <a:xfrm>
            <a:off x="4857752" y="2357430"/>
            <a:ext cx="2775953"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dirty="0" smtClean="0"/>
              <a:t>Effects: precipitation, winds</a:t>
            </a:r>
            <a:endParaRPr lang="es-ES_tradn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142844" y="71414"/>
            <a:ext cx="8858280" cy="6715148"/>
          </a:xfrm>
          <a:prstGeom prst="rect">
            <a:avLst/>
          </a:prstGeom>
        </p:spPr>
        <p:txBody>
          <a:bodyPr/>
          <a:lstStyle/>
          <a:p>
            <a:pPr lvl="0" algn="ctr">
              <a:spcBef>
                <a:spcPct val="0"/>
              </a:spcBef>
            </a:pPr>
            <a:r>
              <a:rPr lang="en-US" sz="3000" b="1" dirty="0" smtClean="0"/>
              <a:t>Flow of information:</a:t>
            </a:r>
          </a:p>
          <a:p>
            <a:pPr lvl="0">
              <a:spcBef>
                <a:spcPct val="0"/>
              </a:spcBef>
            </a:pPr>
            <a:r>
              <a:rPr lang="en-US" sz="3000" dirty="0" smtClean="0"/>
              <a:t>It starts at the Federal Level with warnings issued by the National Center for the Prevention of Disasters </a:t>
            </a:r>
            <a:r>
              <a:rPr lang="en-US" sz="3000" b="1" dirty="0" smtClean="0"/>
              <a:t>(</a:t>
            </a:r>
            <a:r>
              <a:rPr lang="en-US" sz="3000" b="1" dirty="0" smtClean="0">
                <a:solidFill>
                  <a:srgbClr val="0070C0"/>
                </a:solidFill>
              </a:rPr>
              <a:t>CENAPRED</a:t>
            </a:r>
            <a:r>
              <a:rPr lang="en-US" sz="3000" b="1" dirty="0" smtClean="0"/>
              <a:t> ):</a:t>
            </a:r>
          </a:p>
          <a:p>
            <a:pPr lvl="0">
              <a:spcBef>
                <a:spcPct val="0"/>
              </a:spcBef>
            </a:pPr>
            <a:r>
              <a:rPr lang="en-US" sz="3000" b="1" dirty="0" smtClean="0"/>
              <a:t>-- </a:t>
            </a:r>
            <a:r>
              <a:rPr lang="en-US" sz="3000" b="1" i="1" dirty="0" smtClean="0"/>
              <a:t>Color-coded warnings (blue through red) for states</a:t>
            </a:r>
          </a:p>
          <a:p>
            <a:pPr lvl="0">
              <a:spcBef>
                <a:spcPct val="0"/>
              </a:spcBef>
            </a:pPr>
            <a:r>
              <a:rPr lang="en-US" sz="3000" b="1" i="1" dirty="0" smtClean="0">
                <a:solidFill>
                  <a:srgbClr val="0070C0"/>
                </a:solidFill>
              </a:rPr>
              <a:t>--Warnings for states as the TC approaches them and then as it moves away from each state</a:t>
            </a:r>
          </a:p>
          <a:p>
            <a:pPr lvl="0">
              <a:spcBef>
                <a:spcPct val="0"/>
              </a:spcBef>
            </a:pPr>
            <a:r>
              <a:rPr lang="en-US" sz="3000" b="1" i="1" dirty="0" smtClean="0"/>
              <a:t>--Potentially affected states are notified by email and by fax</a:t>
            </a:r>
          </a:p>
          <a:p>
            <a:pPr lvl="0">
              <a:spcBef>
                <a:spcPct val="0"/>
              </a:spcBef>
            </a:pPr>
            <a:r>
              <a:rPr lang="en-US" sz="3000" b="1" i="1" dirty="0" smtClean="0">
                <a:solidFill>
                  <a:srgbClr val="0070C0"/>
                </a:solidFill>
              </a:rPr>
              <a:t>--</a:t>
            </a:r>
            <a:r>
              <a:rPr lang="en-US" sz="3000" b="1" i="1" dirty="0">
                <a:solidFill>
                  <a:srgbClr val="0070C0"/>
                </a:solidFill>
              </a:rPr>
              <a:t>P</a:t>
            </a:r>
            <a:r>
              <a:rPr lang="en-US" sz="3000" b="1" i="1" dirty="0" smtClean="0">
                <a:solidFill>
                  <a:srgbClr val="0070C0"/>
                </a:solidFill>
              </a:rPr>
              <a:t>rovides a forecast of precipitation in 3 categories (light, moderate and heavy) and also winds and waves for potentially affected states</a:t>
            </a:r>
          </a:p>
          <a:p>
            <a:pPr lvl="0">
              <a:spcBef>
                <a:spcPct val="0"/>
              </a:spcBef>
            </a:pPr>
            <a:r>
              <a:rPr lang="en-US" sz="3000" b="1" i="1" dirty="0" smtClean="0"/>
              <a:t>--Agencies are notified to stand by to activate their emergency plans </a:t>
            </a:r>
            <a:r>
              <a:rPr lang="en-US" b="1" i="1" dirty="0" smtClean="0"/>
              <a:t>(e.g. Federal Electricity Commission; CONAGUA; Federal Police; Transport and Communications Ministry; National Defense Ministry; PEMEX, etc…)</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714480" y="-24"/>
            <a:ext cx="5371088" cy="6848450"/>
          </a:xfrm>
          <a:prstGeom prst="rect">
            <a:avLst/>
          </a:prstGeom>
          <a:noFill/>
          <a:ln w="9525">
            <a:noFill/>
            <a:miter lim="800000"/>
            <a:headEnd/>
            <a:tailEnd/>
          </a:ln>
          <a:effectLst/>
        </p:spPr>
      </p:pic>
      <p:sp>
        <p:nvSpPr>
          <p:cNvPr id="3" name="2 CuadroTexto"/>
          <p:cNvSpPr txBox="1"/>
          <p:nvPr/>
        </p:nvSpPr>
        <p:spPr>
          <a:xfrm>
            <a:off x="56073" y="-24"/>
            <a:ext cx="1944159" cy="1446550"/>
          </a:xfrm>
          <a:prstGeom prst="rect">
            <a:avLst/>
          </a:prstGeom>
          <a:noFill/>
        </p:spPr>
        <p:txBody>
          <a:bodyPr wrap="square" rtlCol="0">
            <a:spAutoFit/>
          </a:bodyPr>
          <a:lstStyle/>
          <a:p>
            <a:r>
              <a:rPr lang="en-US" sz="2200" b="1" dirty="0" smtClean="0"/>
              <a:t>Example of warning issued</a:t>
            </a:r>
          </a:p>
          <a:p>
            <a:r>
              <a:rPr lang="en-US" sz="2200" b="1" dirty="0"/>
              <a:t>o</a:t>
            </a:r>
            <a:r>
              <a:rPr lang="en-US" sz="2200" b="1" dirty="0" smtClean="0"/>
              <a:t>n 13 Sept. for TS Manuel</a:t>
            </a:r>
            <a:endParaRPr lang="es-ES_tradnl" sz="2200" b="1" dirty="0"/>
          </a:p>
        </p:txBody>
      </p:sp>
      <p:sp>
        <p:nvSpPr>
          <p:cNvPr id="4" name="3 CuadroTexto"/>
          <p:cNvSpPr txBox="1"/>
          <p:nvPr/>
        </p:nvSpPr>
        <p:spPr>
          <a:xfrm>
            <a:off x="6072198" y="606492"/>
            <a:ext cx="2786081" cy="1107996"/>
          </a:xfrm>
          <a:prstGeom prst="rect">
            <a:avLst/>
          </a:prstGeom>
          <a:ln>
            <a:solidFill>
              <a:srgbClr val="FFFF00"/>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2200" b="1" dirty="0" smtClean="0"/>
              <a:t>Color-coded warning: </a:t>
            </a:r>
          </a:p>
          <a:p>
            <a:r>
              <a:rPr lang="en-US" sz="2200" b="1" dirty="0" smtClean="0">
                <a:solidFill>
                  <a:srgbClr val="FFC000"/>
                </a:solidFill>
              </a:rPr>
              <a:t>YELLOW </a:t>
            </a:r>
            <a:r>
              <a:rPr lang="en-US" sz="2200" b="1" dirty="0" smtClean="0"/>
              <a:t>for Guerrero </a:t>
            </a:r>
          </a:p>
          <a:p>
            <a:r>
              <a:rPr lang="en-US" sz="2200" b="1" dirty="0" smtClean="0"/>
              <a:t>and </a:t>
            </a:r>
            <a:r>
              <a:rPr lang="en-US" sz="2200" b="1" dirty="0" err="1" smtClean="0"/>
              <a:t>Michoacan</a:t>
            </a:r>
            <a:endParaRPr lang="es-ES_tradnl" sz="2200" b="1" dirty="0"/>
          </a:p>
        </p:txBody>
      </p:sp>
      <p:cxnSp>
        <p:nvCxnSpPr>
          <p:cNvPr id="6" name="5 Conector recto de flecha"/>
          <p:cNvCxnSpPr>
            <a:stCxn id="4" idx="1"/>
          </p:cNvCxnSpPr>
          <p:nvPr/>
        </p:nvCxnSpPr>
        <p:spPr>
          <a:xfrm rot="10800000" flipV="1">
            <a:off x="5214942" y="1160490"/>
            <a:ext cx="857256" cy="482560"/>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7" name="6 CuadroTexto"/>
          <p:cNvSpPr txBox="1"/>
          <p:nvPr/>
        </p:nvSpPr>
        <p:spPr>
          <a:xfrm>
            <a:off x="285720" y="2143116"/>
            <a:ext cx="1944159" cy="34778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b="1" dirty="0" smtClean="0"/>
              <a:t>Brief status of system, forecast of trajectory of the center, satellite image, SST conditions and similar trajectories in the past</a:t>
            </a:r>
            <a:endParaRPr lang="es-ES_tradnl" sz="22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413527" y="-24"/>
            <a:ext cx="5230307" cy="769441"/>
          </a:xfrm>
          <a:prstGeom prst="rect">
            <a:avLst/>
          </a:prstGeom>
          <a:noFill/>
        </p:spPr>
        <p:txBody>
          <a:bodyPr wrap="square" rtlCol="0">
            <a:spAutoFit/>
          </a:bodyPr>
          <a:lstStyle/>
          <a:p>
            <a:pPr algn="ctr"/>
            <a:r>
              <a:rPr lang="en-US" sz="2200" b="1" dirty="0" smtClean="0"/>
              <a:t>Example of warning issued</a:t>
            </a:r>
          </a:p>
          <a:p>
            <a:pPr algn="ctr"/>
            <a:r>
              <a:rPr lang="en-US" sz="2200" b="1" dirty="0"/>
              <a:t>o</a:t>
            </a:r>
            <a:r>
              <a:rPr lang="en-US" sz="2200" b="1" dirty="0" smtClean="0"/>
              <a:t>n 13 Sept. for TS Manuel (cont.)</a:t>
            </a:r>
            <a:endParaRPr lang="es-ES_tradnl" sz="2200" b="1" dirty="0"/>
          </a:p>
        </p:txBody>
      </p:sp>
      <p:pic>
        <p:nvPicPr>
          <p:cNvPr id="2050" name="Picture 2"/>
          <p:cNvPicPr>
            <a:picLocks noChangeAspect="1" noChangeArrowheads="1"/>
          </p:cNvPicPr>
          <p:nvPr/>
        </p:nvPicPr>
        <p:blipFill>
          <a:blip r:embed="rId2"/>
          <a:srcRect/>
          <a:stretch>
            <a:fillRect/>
          </a:stretch>
        </p:blipFill>
        <p:spPr bwMode="auto">
          <a:xfrm>
            <a:off x="1500166" y="1214422"/>
            <a:ext cx="7696200" cy="4495800"/>
          </a:xfrm>
          <a:prstGeom prst="rect">
            <a:avLst/>
          </a:prstGeom>
          <a:noFill/>
          <a:ln w="9525">
            <a:noFill/>
            <a:miter lim="800000"/>
            <a:headEnd/>
            <a:tailEnd/>
          </a:ln>
          <a:effectLst/>
        </p:spPr>
      </p:pic>
      <p:sp>
        <p:nvSpPr>
          <p:cNvPr id="4" name="3 CuadroTexto"/>
          <p:cNvSpPr txBox="1"/>
          <p:nvPr/>
        </p:nvSpPr>
        <p:spPr>
          <a:xfrm>
            <a:off x="56073" y="538159"/>
            <a:ext cx="2015597" cy="24622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b="1" dirty="0" smtClean="0"/>
              <a:t>Comments on </a:t>
            </a:r>
            <a:r>
              <a:rPr lang="en-US" sz="2200" b="1" i="1" dirty="0" smtClean="0">
                <a:solidFill>
                  <a:srgbClr val="0070C0"/>
                </a:solidFill>
              </a:rPr>
              <a:t>current situation</a:t>
            </a:r>
            <a:r>
              <a:rPr lang="en-US" sz="2200" b="1" dirty="0" smtClean="0"/>
              <a:t>,  possible  torrential rains (&gt; 150 mm!) in Guerrero</a:t>
            </a:r>
          </a:p>
        </p:txBody>
      </p:sp>
      <p:sp>
        <p:nvSpPr>
          <p:cNvPr id="5" name="4 CuadroTexto"/>
          <p:cNvSpPr txBox="1"/>
          <p:nvPr/>
        </p:nvSpPr>
        <p:spPr>
          <a:xfrm>
            <a:off x="71438" y="3357562"/>
            <a:ext cx="2071670" cy="34778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b="1" dirty="0" smtClean="0"/>
              <a:t>Comments on </a:t>
            </a:r>
            <a:r>
              <a:rPr lang="en-US" sz="2200" b="1" i="1" dirty="0" smtClean="0">
                <a:solidFill>
                  <a:srgbClr val="0070C0"/>
                </a:solidFill>
              </a:rPr>
              <a:t>forecast</a:t>
            </a:r>
            <a:r>
              <a:rPr lang="en-US" sz="2200" b="1" dirty="0" smtClean="0"/>
              <a:t>, heavy rains (&gt;70mm) up to 100km from center, 4m waves, with probability of flooding and landslides for selected states</a:t>
            </a:r>
            <a:endParaRPr lang="es-ES_tradnl" sz="2200"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479242" y="-24"/>
            <a:ext cx="7593352" cy="6215106"/>
          </a:xfrm>
          <a:prstGeom prst="rect">
            <a:avLst/>
          </a:prstGeom>
          <a:noFill/>
          <a:ln w="9525">
            <a:noFill/>
            <a:miter lim="800000"/>
            <a:headEnd/>
            <a:tailEnd/>
          </a:ln>
          <a:effectLst/>
        </p:spPr>
      </p:pic>
      <p:sp>
        <p:nvSpPr>
          <p:cNvPr id="3" name="2 CuadroTexto"/>
          <p:cNvSpPr txBox="1"/>
          <p:nvPr/>
        </p:nvSpPr>
        <p:spPr>
          <a:xfrm>
            <a:off x="1" y="0"/>
            <a:ext cx="2643173" cy="1107996"/>
          </a:xfrm>
          <a:prstGeom prst="rect">
            <a:avLst/>
          </a:prstGeom>
          <a:noFill/>
        </p:spPr>
        <p:txBody>
          <a:bodyPr wrap="square" rtlCol="0">
            <a:spAutoFit/>
          </a:bodyPr>
          <a:lstStyle/>
          <a:p>
            <a:r>
              <a:rPr lang="en-US" sz="2200" b="1" dirty="0" smtClean="0"/>
              <a:t>Example of warning issued on 13 Sept. for TS Manuel (cont)</a:t>
            </a:r>
            <a:endParaRPr lang="es-ES_tradnl" sz="2200" b="1" dirty="0"/>
          </a:p>
        </p:txBody>
      </p:sp>
      <p:sp>
        <p:nvSpPr>
          <p:cNvPr id="4" name="3 CuadroTexto"/>
          <p:cNvSpPr txBox="1"/>
          <p:nvPr/>
        </p:nvSpPr>
        <p:spPr>
          <a:xfrm>
            <a:off x="214282" y="1214422"/>
            <a:ext cx="2428892" cy="246221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200" b="1" dirty="0" smtClean="0"/>
              <a:t>Recommendations to state agencies of Civil Defense to activate plans according to color-coded warning level</a:t>
            </a:r>
            <a:endParaRPr lang="es-ES_tradnl" sz="2200" b="1" dirty="0"/>
          </a:p>
        </p:txBody>
      </p:sp>
      <p:sp>
        <p:nvSpPr>
          <p:cNvPr id="5" name="4 Abrir llave"/>
          <p:cNvSpPr/>
          <p:nvPr/>
        </p:nvSpPr>
        <p:spPr>
          <a:xfrm>
            <a:off x="2571736" y="714356"/>
            <a:ext cx="357190" cy="314327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a:p>
        </p:txBody>
      </p:sp>
      <p:sp>
        <p:nvSpPr>
          <p:cNvPr id="6" name="5 CuadroTexto"/>
          <p:cNvSpPr txBox="1"/>
          <p:nvPr/>
        </p:nvSpPr>
        <p:spPr>
          <a:xfrm>
            <a:off x="0" y="5042142"/>
            <a:ext cx="9144000" cy="181588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2200" b="1" i="1" dirty="0" smtClean="0"/>
              <a:t>Notified Agencies: </a:t>
            </a:r>
          </a:p>
          <a:p>
            <a:r>
              <a:rPr lang="es-ES_tradnl" dirty="0" smtClean="0"/>
              <a:t>Comisión </a:t>
            </a:r>
            <a:r>
              <a:rPr lang="es-ES_tradnl" dirty="0"/>
              <a:t>Federal de Electricidad, Comisión Nacional del Agua, Policía Federal Preventiva, </a:t>
            </a:r>
            <a:r>
              <a:rPr lang="es-ES_tradnl" dirty="0" smtClean="0"/>
              <a:t>Secretaría de </a:t>
            </a:r>
            <a:r>
              <a:rPr lang="es-ES_tradnl" dirty="0"/>
              <a:t>Comunicaciones y Transporte, Secretaría de Turismo, Secretaría de Marina, Secretaría </a:t>
            </a:r>
            <a:r>
              <a:rPr lang="es-ES_tradnl" dirty="0" smtClean="0"/>
              <a:t>de Defensa </a:t>
            </a:r>
            <a:r>
              <a:rPr lang="es-ES_tradnl" dirty="0"/>
              <a:t>Nacional, Secretaría de Desarrollo Social, Secretaría de Gobernación, </a:t>
            </a:r>
            <a:r>
              <a:rPr lang="es-ES_tradnl" dirty="0" err="1"/>
              <a:t>Seguriadad</a:t>
            </a:r>
            <a:r>
              <a:rPr lang="es-ES_tradnl" dirty="0"/>
              <a:t> Nacional</a:t>
            </a:r>
            <a:r>
              <a:rPr lang="es-ES_tradnl" dirty="0" smtClean="0"/>
              <a:t>, PEMEX</a:t>
            </a:r>
            <a:r>
              <a:rPr lang="es-ES_tradnl" dirty="0"/>
              <a:t>, Secretaría de Educación Pública, Secretaría de Salud, Hidalgo, S-</a:t>
            </a:r>
            <a:r>
              <a:rPr lang="es-ES_tradnl" dirty="0" err="1"/>
              <a:t>lll</a:t>
            </a:r>
            <a:r>
              <a:rPr lang="es-ES_tradnl" dirty="0"/>
              <a:t> EMDN, UEPC, Fed. </a:t>
            </a:r>
            <a:r>
              <a:rPr lang="es-ES_tradnl" dirty="0" err="1" smtClean="0"/>
              <a:t>Mex</a:t>
            </a:r>
            <a:r>
              <a:rPr lang="es-ES_tradnl" dirty="0" smtClean="0"/>
              <a:t>. Radio-</a:t>
            </a:r>
            <a:r>
              <a:rPr lang="es-ES_tradnl" dirty="0" err="1" smtClean="0"/>
              <a:t>Exps</a:t>
            </a:r>
            <a:r>
              <a:rPr lang="es-ES_tradnl" dirty="0"/>
              <a:t>., TELECOM</a:t>
            </a:r>
            <a:r>
              <a:rPr lang="es-ES_tradnl" dirty="0" smtClean="0"/>
              <a:t>.</a:t>
            </a:r>
            <a:endParaRPr lang="en-US" b="1" i="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142876" y="4714884"/>
            <a:ext cx="8786842" cy="1785950"/>
          </a:xfrm>
          <a:prstGeom prst="rect">
            <a:avLst/>
          </a:prstGeom>
        </p:spPr>
        <p:txBody>
          <a:bodyPr/>
          <a:lstStyle/>
          <a:p>
            <a:pPr lvl="0" algn="just">
              <a:spcBef>
                <a:spcPct val="0"/>
              </a:spcBef>
            </a:pPr>
            <a:r>
              <a:rPr lang="en-US" sz="2400" b="1" dirty="0" smtClean="0"/>
              <a:t>One caveat in this case: the systems were NOT very intense in the </a:t>
            </a:r>
            <a:r>
              <a:rPr lang="en-US" sz="2400" b="1" dirty="0" err="1" smtClean="0"/>
              <a:t>Saffir</a:t>
            </a:r>
            <a:r>
              <a:rPr lang="en-US" sz="2400" b="1" dirty="0" smtClean="0"/>
              <a:t>-Simpson scale and </a:t>
            </a:r>
            <a:r>
              <a:rPr lang="en-US" sz="2400" b="1" i="1" dirty="0" smtClean="0">
                <a:solidFill>
                  <a:srgbClr val="0070C0"/>
                </a:solidFill>
              </a:rPr>
              <a:t>often Tropical Storms are not perceived as a serious threat (compared to hurricanes Cat 4 or 5) by the public and even local authorities. This may lead to a lack of adequate  preparedness for emergencies. </a:t>
            </a:r>
          </a:p>
        </p:txBody>
      </p:sp>
      <p:sp>
        <p:nvSpPr>
          <p:cNvPr id="3" name="1 Título"/>
          <p:cNvSpPr txBox="1">
            <a:spLocks/>
          </p:cNvSpPr>
          <p:nvPr/>
        </p:nvSpPr>
        <p:spPr>
          <a:xfrm>
            <a:off x="142844" y="142852"/>
            <a:ext cx="8786842" cy="3714776"/>
          </a:xfrm>
          <a:prstGeom prst="rect">
            <a:avLst/>
          </a:prstGeom>
        </p:spPr>
        <p:txBody>
          <a:bodyPr/>
          <a:lstStyle/>
          <a:p>
            <a:pPr lvl="0" algn="just">
              <a:spcBef>
                <a:spcPct val="0"/>
              </a:spcBef>
            </a:pPr>
            <a:r>
              <a:rPr lang="en-US" sz="2400" b="1" dirty="0" smtClean="0"/>
              <a:t>In total CENAPRED at the federal level issued:</a:t>
            </a:r>
          </a:p>
          <a:p>
            <a:pPr lvl="0" algn="just">
              <a:spcBef>
                <a:spcPct val="0"/>
              </a:spcBef>
            </a:pPr>
            <a:endParaRPr lang="en-US" sz="2400" b="1" dirty="0" smtClean="0"/>
          </a:p>
          <a:p>
            <a:pPr lvl="0" algn="just">
              <a:spcBef>
                <a:spcPct val="0"/>
              </a:spcBef>
              <a:buFont typeface="Wingdings" pitchFamily="2" charset="2"/>
              <a:buChar char="Ø"/>
            </a:pPr>
            <a:r>
              <a:rPr lang="en-US" sz="2400" b="1" i="1" dirty="0" smtClean="0">
                <a:solidFill>
                  <a:srgbClr val="0070C0"/>
                </a:solidFill>
              </a:rPr>
              <a:t>22 warnings for Manuel</a:t>
            </a:r>
            <a:r>
              <a:rPr lang="en-US" sz="2400" b="1" dirty="0" smtClean="0"/>
              <a:t>, since 15UTC on 13 September for TD13E in the eastern Pacific until 03UTC 20 Sept. when it was dissipating after landfall in Sinaloa.</a:t>
            </a:r>
          </a:p>
          <a:p>
            <a:pPr lvl="0" algn="just">
              <a:spcBef>
                <a:spcPct val="0"/>
              </a:spcBef>
              <a:buFont typeface="Wingdings" pitchFamily="2" charset="2"/>
              <a:buChar char="Ø"/>
            </a:pPr>
            <a:endParaRPr lang="en-US" sz="2400" b="1" dirty="0" smtClean="0"/>
          </a:p>
          <a:p>
            <a:pPr lvl="0" algn="just">
              <a:spcBef>
                <a:spcPct val="0"/>
              </a:spcBef>
              <a:buFont typeface="Wingdings" pitchFamily="2" charset="2"/>
              <a:buChar char="Ø"/>
            </a:pPr>
            <a:r>
              <a:rPr lang="en-US" sz="2400" b="1" i="1" dirty="0" smtClean="0">
                <a:solidFill>
                  <a:srgbClr val="0070C0"/>
                </a:solidFill>
              </a:rPr>
              <a:t>15 warnings  for Ingrid, </a:t>
            </a:r>
            <a:r>
              <a:rPr lang="en-US" sz="2400" b="1" dirty="0" smtClean="0"/>
              <a:t>since 21UTC on 12 September for TD10 in the Gulf of Mexico until 09 UTC on 17 Sept. when it was dissipating after landfall in Tamaulipas.</a:t>
            </a:r>
          </a:p>
        </p:txBody>
      </p:sp>
      <p:sp>
        <p:nvSpPr>
          <p:cNvPr id="4" name="3 CuadroTexto"/>
          <p:cNvSpPr txBox="1"/>
          <p:nvPr/>
        </p:nvSpPr>
        <p:spPr>
          <a:xfrm>
            <a:off x="881407" y="3896029"/>
            <a:ext cx="7333931" cy="46166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400" dirty="0" smtClean="0"/>
              <a:t>Did all these warning get to the local level and the public?</a:t>
            </a:r>
            <a:endParaRPr lang="es-ES_tradnl"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Mapa grompal2.jpg"/>
          <p:cNvPicPr>
            <a:picLocks noChangeAspect="1"/>
          </p:cNvPicPr>
          <p:nvPr/>
        </p:nvPicPr>
        <p:blipFill>
          <a:blip r:embed="rId2"/>
          <a:stretch>
            <a:fillRect/>
          </a:stretch>
        </p:blipFill>
        <p:spPr>
          <a:xfrm>
            <a:off x="4214810" y="0"/>
            <a:ext cx="4929190" cy="3521290"/>
          </a:xfrm>
          <a:prstGeom prst="rect">
            <a:avLst/>
          </a:prstGeom>
        </p:spPr>
      </p:pic>
      <p:pic>
        <p:nvPicPr>
          <p:cNvPr id="2" name="1 Imagen" descr="1240046_521386387941558_1051255307_nTlacoapa ingrid y manuel.jpg"/>
          <p:cNvPicPr>
            <a:picLocks noChangeAspect="1"/>
          </p:cNvPicPr>
          <p:nvPr/>
        </p:nvPicPr>
        <p:blipFill>
          <a:blip r:embed="rId3"/>
          <a:stretch>
            <a:fillRect/>
          </a:stretch>
        </p:blipFill>
        <p:spPr>
          <a:xfrm>
            <a:off x="0" y="2196694"/>
            <a:ext cx="6215074" cy="4661306"/>
          </a:xfrm>
          <a:prstGeom prst="rect">
            <a:avLst/>
          </a:prstGeom>
        </p:spPr>
      </p:pic>
      <p:sp>
        <p:nvSpPr>
          <p:cNvPr id="5" name="4 CuadroTexto"/>
          <p:cNvSpPr txBox="1"/>
          <p:nvPr/>
        </p:nvSpPr>
        <p:spPr>
          <a:xfrm>
            <a:off x="71406" y="-24"/>
            <a:ext cx="3857652" cy="2308324"/>
          </a:xfrm>
          <a:prstGeom prst="rect">
            <a:avLst/>
          </a:prstGeom>
          <a:noFill/>
        </p:spPr>
        <p:txBody>
          <a:bodyPr wrap="square" rtlCol="0">
            <a:spAutoFit/>
          </a:bodyPr>
          <a:lstStyle/>
          <a:p>
            <a:pPr algn="ctr"/>
            <a:r>
              <a:rPr lang="en-US" b="1" dirty="0" smtClean="0"/>
              <a:t>Just one of many examples…</a:t>
            </a:r>
          </a:p>
          <a:p>
            <a:pPr algn="ctr"/>
            <a:endParaRPr lang="en-US" b="1" dirty="0" smtClean="0"/>
          </a:p>
          <a:p>
            <a:r>
              <a:rPr lang="en-US" b="1" dirty="0" err="1" smtClean="0"/>
              <a:t>Tlacoapa</a:t>
            </a:r>
            <a:r>
              <a:rPr lang="en-US" b="1" dirty="0" smtClean="0"/>
              <a:t>, Guerrero (63)</a:t>
            </a:r>
          </a:p>
          <a:p>
            <a:r>
              <a:rPr lang="en-US" b="1" dirty="0" smtClean="0"/>
              <a:t>Lat, long: 17</a:t>
            </a:r>
            <a:r>
              <a:rPr lang="en-US" b="1" baseline="30000" dirty="0" smtClean="0"/>
              <a:t>0 </a:t>
            </a:r>
            <a:r>
              <a:rPr lang="en-US" b="1" dirty="0" smtClean="0"/>
              <a:t>15’ 50”N; 98</a:t>
            </a:r>
            <a:r>
              <a:rPr lang="en-US" b="1" baseline="30000" dirty="0" smtClean="0"/>
              <a:t>0 </a:t>
            </a:r>
            <a:r>
              <a:rPr lang="en-US" b="1" dirty="0" smtClean="0"/>
              <a:t> 44’ W</a:t>
            </a:r>
          </a:p>
          <a:p>
            <a:r>
              <a:rPr lang="en-US" b="1" dirty="0" smtClean="0"/>
              <a:t>Population : 9967 (2010)</a:t>
            </a:r>
          </a:p>
          <a:p>
            <a:endParaRPr lang="en-US" dirty="0" smtClean="0"/>
          </a:p>
          <a:p>
            <a:r>
              <a:rPr lang="en-US" b="1" i="1" dirty="0" smtClean="0">
                <a:solidFill>
                  <a:srgbClr val="0070C0"/>
                </a:solidFill>
              </a:rPr>
              <a:t>Landslide and Flood through town, burst of riverbanks.</a:t>
            </a:r>
            <a:endParaRPr lang="es-ES_tradnl" b="1" i="1" dirty="0">
              <a:solidFill>
                <a:srgbClr val="0070C0"/>
              </a:solidFill>
            </a:endParaRPr>
          </a:p>
        </p:txBody>
      </p:sp>
      <p:sp>
        <p:nvSpPr>
          <p:cNvPr id="9" name="8 Elipse"/>
          <p:cNvSpPr/>
          <p:nvPr/>
        </p:nvSpPr>
        <p:spPr>
          <a:xfrm>
            <a:off x="7786710" y="1785926"/>
            <a:ext cx="214314" cy="35719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cxnSp>
        <p:nvCxnSpPr>
          <p:cNvPr id="11" name="10 Conector recto de flecha"/>
          <p:cNvCxnSpPr/>
          <p:nvPr/>
        </p:nvCxnSpPr>
        <p:spPr>
          <a:xfrm>
            <a:off x="1000100" y="785794"/>
            <a:ext cx="6786610" cy="1143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2" name="5 Imagen" descr="forestal restauración.jpg"/>
          <p:cNvPicPr/>
          <p:nvPr/>
        </p:nvPicPr>
        <p:blipFill>
          <a:blip r:embed="rId4"/>
          <a:srcRect l="38109" t="46024" r="29820" b="33726"/>
          <a:stretch>
            <a:fillRect/>
          </a:stretch>
        </p:blipFill>
        <p:spPr>
          <a:xfrm>
            <a:off x="6286480" y="3714752"/>
            <a:ext cx="2857520" cy="1500198"/>
          </a:xfrm>
          <a:prstGeom prst="rect">
            <a:avLst/>
          </a:prstGeom>
        </p:spPr>
      </p:pic>
      <p:sp>
        <p:nvSpPr>
          <p:cNvPr id="13" name="12 CuadroTexto"/>
          <p:cNvSpPr txBox="1"/>
          <p:nvPr/>
        </p:nvSpPr>
        <p:spPr>
          <a:xfrm>
            <a:off x="6286512" y="5443381"/>
            <a:ext cx="2786051" cy="1415772"/>
          </a:xfrm>
          <a:prstGeom prst="rect">
            <a:avLst/>
          </a:prstGeom>
          <a:noFill/>
        </p:spPr>
        <p:txBody>
          <a:bodyPr wrap="square" rtlCol="0">
            <a:spAutoFit/>
          </a:bodyPr>
          <a:lstStyle/>
          <a:p>
            <a:r>
              <a:rPr lang="en-US" dirty="0" smtClean="0"/>
              <a:t>Guerrero shows (in red) severe degradation of </a:t>
            </a:r>
          </a:p>
          <a:p>
            <a:r>
              <a:rPr lang="en-US" dirty="0"/>
              <a:t>t</a:t>
            </a:r>
            <a:r>
              <a:rPr lang="en-US" dirty="0" smtClean="0"/>
              <a:t>ropical forests, which  may accelerate landslides.</a:t>
            </a:r>
          </a:p>
          <a:p>
            <a:pPr algn="r"/>
            <a:r>
              <a:rPr lang="en-US" sz="1400" dirty="0" smtClean="0"/>
              <a:t>(Source: SEMARNAT)</a:t>
            </a:r>
          </a:p>
        </p:txBody>
      </p:sp>
      <p:cxnSp>
        <p:nvCxnSpPr>
          <p:cNvPr id="15" name="14 Conector recto de flecha"/>
          <p:cNvCxnSpPr/>
          <p:nvPr/>
        </p:nvCxnSpPr>
        <p:spPr>
          <a:xfrm rot="5400000" flipH="1" flipV="1">
            <a:off x="6750859" y="4964917"/>
            <a:ext cx="785818" cy="285752"/>
          </a:xfrm>
          <a:prstGeom prst="straightConnector1">
            <a:avLst/>
          </a:prstGeom>
          <a:ln>
            <a:solidFill>
              <a:srgbClr val="FF66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redondeado"/>
          <p:cNvSpPr/>
          <p:nvPr/>
        </p:nvSpPr>
        <p:spPr>
          <a:xfrm>
            <a:off x="0" y="1428736"/>
            <a:ext cx="9144000" cy="4429156"/>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1 Título"/>
          <p:cNvSpPr txBox="1">
            <a:spLocks/>
          </p:cNvSpPr>
          <p:nvPr/>
        </p:nvSpPr>
        <p:spPr>
          <a:xfrm>
            <a:off x="142844" y="71414"/>
            <a:ext cx="8786842" cy="6786586"/>
          </a:xfrm>
          <a:prstGeom prst="rect">
            <a:avLst/>
          </a:prstGeom>
        </p:spPr>
        <p:txBody>
          <a:bodyPr/>
          <a:lstStyle/>
          <a:p>
            <a:pPr lvl="0" algn="just">
              <a:spcBef>
                <a:spcPct val="0"/>
              </a:spcBef>
            </a:pPr>
            <a:r>
              <a:rPr lang="en-US" sz="2200" dirty="0" smtClean="0"/>
              <a:t>At state and local levels it is more difficult to assess the role of the local authorities, since often there are no protocols in place, especially in small communities. </a:t>
            </a:r>
            <a:r>
              <a:rPr lang="en-US" sz="2200" b="1" i="1" dirty="0" smtClean="0">
                <a:solidFill>
                  <a:srgbClr val="0070C0"/>
                </a:solidFill>
              </a:rPr>
              <a:t>The review was done through newspaper reports</a:t>
            </a:r>
            <a:r>
              <a:rPr lang="en-US" sz="2200" i="1" dirty="0" smtClean="0">
                <a:solidFill>
                  <a:srgbClr val="0070C0"/>
                </a:solidFill>
              </a:rPr>
              <a:t>.  </a:t>
            </a:r>
            <a:r>
              <a:rPr lang="en-US" sz="2200" dirty="0" smtClean="0"/>
              <a:t>Many articles focused on:</a:t>
            </a:r>
          </a:p>
          <a:p>
            <a:pPr marL="273050" lvl="0" indent="-273050" algn="just">
              <a:spcBef>
                <a:spcPct val="0"/>
              </a:spcBef>
              <a:buFont typeface="Wingdings" pitchFamily="2" charset="2"/>
              <a:buChar char="Ø"/>
            </a:pPr>
            <a:r>
              <a:rPr lang="en-US" sz="2400" dirty="0" smtClean="0"/>
              <a:t>Mutual accusations between local majors and civil defense officials  in several communities, about communicating the threat to public</a:t>
            </a:r>
          </a:p>
          <a:p>
            <a:pPr marL="273050" lvl="0" indent="-273050" algn="just">
              <a:spcBef>
                <a:spcPct val="0"/>
              </a:spcBef>
              <a:buFont typeface="Wingdings" pitchFamily="2" charset="2"/>
              <a:buChar char="Ø"/>
            </a:pPr>
            <a:r>
              <a:rPr lang="en-US" sz="2400" dirty="0" smtClean="0">
                <a:solidFill>
                  <a:srgbClr val="0070C0"/>
                </a:solidFill>
              </a:rPr>
              <a:t>No evidence of a protocol having been implemented in many areas </a:t>
            </a:r>
          </a:p>
          <a:p>
            <a:pPr marL="273050" lvl="0" indent="-273050" algn="just">
              <a:spcBef>
                <a:spcPct val="0"/>
              </a:spcBef>
              <a:buFont typeface="Wingdings" pitchFamily="2" charset="2"/>
              <a:buChar char="Ø"/>
            </a:pPr>
            <a:r>
              <a:rPr lang="en-US" sz="2400" dirty="0" smtClean="0"/>
              <a:t>Lack of coordination in the rescue operations</a:t>
            </a:r>
          </a:p>
          <a:p>
            <a:pPr marL="273050" lvl="0" indent="-273050" algn="just">
              <a:spcBef>
                <a:spcPct val="0"/>
              </a:spcBef>
              <a:buFont typeface="Wingdings" pitchFamily="2" charset="2"/>
              <a:buChar char="Ø"/>
            </a:pPr>
            <a:r>
              <a:rPr lang="en-US" sz="2400" dirty="0" smtClean="0">
                <a:solidFill>
                  <a:srgbClr val="0070C0"/>
                </a:solidFill>
              </a:rPr>
              <a:t>Landslides  continued to occur several days after the rains</a:t>
            </a:r>
          </a:p>
          <a:p>
            <a:pPr marL="273050" indent="-273050" algn="just">
              <a:spcBef>
                <a:spcPct val="0"/>
              </a:spcBef>
              <a:buFont typeface="Wingdings" pitchFamily="2" charset="2"/>
              <a:buChar char="Ø"/>
            </a:pPr>
            <a:r>
              <a:rPr lang="en-US" sz="2400" dirty="0" smtClean="0"/>
              <a:t>Late and not enough medical attention to survivors</a:t>
            </a:r>
          </a:p>
          <a:p>
            <a:pPr marL="273050" lvl="0" indent="-273050" algn="just">
              <a:spcBef>
                <a:spcPct val="0"/>
              </a:spcBef>
              <a:buFont typeface="Wingdings" pitchFamily="2" charset="2"/>
              <a:buChar char="Ø"/>
            </a:pPr>
            <a:r>
              <a:rPr lang="en-US" sz="2400" dirty="0" smtClean="0">
                <a:solidFill>
                  <a:srgbClr val="0070C0"/>
                </a:solidFill>
              </a:rPr>
              <a:t>Reports by human rights NGOs of delays and negligence in the distribution of bottled water and food to survivors, particularly in the counties in the mountainous regions. </a:t>
            </a:r>
          </a:p>
          <a:p>
            <a:pPr marL="273050" lvl="0" indent="-273050" algn="just">
              <a:spcBef>
                <a:spcPct val="0"/>
              </a:spcBef>
              <a:buFont typeface="Wingdings" pitchFamily="2" charset="2"/>
              <a:buChar char="Ø"/>
            </a:pPr>
            <a:r>
              <a:rPr lang="en-US" sz="2400" dirty="0" smtClean="0"/>
              <a:t>No power and water in many areas for weeks, no distribution of gasoline for generators</a:t>
            </a:r>
          </a:p>
          <a:p>
            <a:pPr marL="273050" lvl="0" indent="-273050" algn="just">
              <a:spcBef>
                <a:spcPct val="0"/>
              </a:spcBef>
              <a:buFont typeface="Wingdings" pitchFamily="2" charset="2"/>
              <a:buChar char="Ø"/>
            </a:pPr>
            <a:r>
              <a:rPr lang="en-US" sz="2400" dirty="0" smtClean="0">
                <a:solidFill>
                  <a:srgbClr val="0070C0"/>
                </a:solidFill>
              </a:rPr>
              <a:t>Food still needed in January, 4 months after the disaster.</a:t>
            </a:r>
          </a:p>
          <a:p>
            <a:pPr algn="just">
              <a:spcBef>
                <a:spcPct val="0"/>
              </a:spcBef>
            </a:pPr>
            <a:endParaRPr lang="en-US" sz="1600" i="1" dirty="0" smtClean="0"/>
          </a:p>
          <a:p>
            <a:pPr algn="just">
              <a:spcBef>
                <a:spcPct val="0"/>
              </a:spcBef>
            </a:pPr>
            <a:r>
              <a:rPr lang="en-US" sz="2400" i="1" dirty="0" smtClean="0"/>
              <a:t>Incredible: the Director of Civil Defense at the State level is the same person that held the position during the events of </a:t>
            </a:r>
            <a:r>
              <a:rPr lang="en-US" sz="2400" i="1" dirty="0" smtClean="0">
                <a:solidFill>
                  <a:srgbClr val="0070C0"/>
                </a:solidFill>
              </a:rPr>
              <a:t>Pauline in 1997!</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63008" y="90498"/>
            <a:ext cx="8866710" cy="1846659"/>
          </a:xfrm>
          <a:prstGeom prst="rect">
            <a:avLst/>
          </a:prstGeom>
          <a:noFill/>
        </p:spPr>
        <p:txBody>
          <a:bodyPr wrap="square" rtlCol="0">
            <a:spAutoFit/>
          </a:bodyPr>
          <a:lstStyle/>
          <a:p>
            <a:r>
              <a:rPr lang="en-US" dirty="0" smtClean="0">
                <a:latin typeface="Arial Black" panose="020B0A04020102020204" pitchFamily="34" charset="0"/>
              </a:rPr>
              <a:t>Social context during which Manuel and Ingrid evolved:</a:t>
            </a:r>
          </a:p>
          <a:p>
            <a:endParaRPr lang="en-US" sz="1600" dirty="0" smtClean="0">
              <a:latin typeface="Arial Black" panose="020B0A04020102020204" pitchFamily="34" charset="0"/>
            </a:endParaRPr>
          </a:p>
          <a:p>
            <a:pPr marL="285750" indent="-285750">
              <a:buFontTx/>
              <a:buChar char="-"/>
            </a:pPr>
            <a:r>
              <a:rPr lang="en-US" sz="1600" dirty="0" smtClean="0">
                <a:latin typeface="Arial" pitchFamily="34" charset="0"/>
                <a:cs typeface="Arial" pitchFamily="34" charset="0"/>
              </a:rPr>
              <a:t>Long-weekend from 13 to 16 September </a:t>
            </a:r>
          </a:p>
          <a:p>
            <a:pPr marL="285750" indent="-285750">
              <a:buFontTx/>
              <a:buChar char="-"/>
            </a:pPr>
            <a:r>
              <a:rPr lang="en-US" sz="1600" dirty="0" smtClean="0">
                <a:latin typeface="Arial" pitchFamily="34" charset="0"/>
                <a:cs typeface="Arial" pitchFamily="34" charset="0"/>
              </a:rPr>
              <a:t>Celebration of Independence Day, from evening of 15-16 Sept.</a:t>
            </a:r>
          </a:p>
          <a:p>
            <a:pPr marL="285750" indent="-285750">
              <a:buFontTx/>
              <a:buChar char="-"/>
            </a:pPr>
            <a:r>
              <a:rPr lang="en-US" sz="1600" dirty="0" smtClean="0">
                <a:latin typeface="Arial" pitchFamily="34" charset="0"/>
                <a:cs typeface="Arial" pitchFamily="34" charset="0"/>
              </a:rPr>
              <a:t>Many tourist moved to the coasts and beaches for the long weekend (hotels in Acapulco at 85% capacity)</a:t>
            </a:r>
          </a:p>
          <a:p>
            <a:pPr marL="285750" indent="-285750">
              <a:buFontTx/>
              <a:buChar char="-"/>
            </a:pPr>
            <a:r>
              <a:rPr lang="en-US" sz="1600" dirty="0" smtClean="0">
                <a:latin typeface="Arial" pitchFamily="34" charset="0"/>
                <a:cs typeface="Arial" pitchFamily="34" charset="0"/>
              </a:rPr>
              <a:t>Boxing match evening of 15 Sept. (</a:t>
            </a:r>
            <a:r>
              <a:rPr lang="en-US" sz="1600" dirty="0" err="1" smtClean="0">
                <a:latin typeface="Arial" pitchFamily="34" charset="0"/>
                <a:cs typeface="Arial" pitchFamily="34" charset="0"/>
              </a:rPr>
              <a:t>Canelo</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vs</a:t>
            </a:r>
            <a:r>
              <a:rPr lang="en-US" sz="1600" dirty="0" smtClean="0">
                <a:latin typeface="Arial" pitchFamily="34" charset="0"/>
                <a:cs typeface="Arial" pitchFamily="34" charset="0"/>
              </a:rPr>
              <a:t> </a:t>
            </a:r>
            <a:r>
              <a:rPr lang="en-US" sz="1600" dirty="0" err="1" smtClean="0">
                <a:latin typeface="Arial" pitchFamily="34" charset="0"/>
                <a:cs typeface="Arial" pitchFamily="34" charset="0"/>
              </a:rPr>
              <a:t>Pacquiao</a:t>
            </a:r>
            <a:r>
              <a:rPr lang="en-US" sz="1600" dirty="0" smtClean="0">
                <a:latin typeface="Arial" pitchFamily="34" charset="0"/>
                <a:cs typeface="Arial" pitchFamily="34" charset="0"/>
              </a:rPr>
              <a:t>)</a:t>
            </a:r>
            <a:endParaRPr lang="en-US" sz="1600" dirty="0">
              <a:latin typeface="Arial" pitchFamily="34" charset="0"/>
              <a:cs typeface="Arial" pitchFamily="34" charset="0"/>
            </a:endParaRPr>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20" y="4071942"/>
            <a:ext cx="2784288" cy="1852817"/>
          </a:xfrm>
          <a:prstGeom prst="rect">
            <a:avLst/>
          </a:prstGeom>
        </p:spPr>
      </p:pic>
      <p:pic>
        <p:nvPicPr>
          <p:cNvPr id="6" name="5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82" y="2143116"/>
            <a:ext cx="2457626" cy="1840847"/>
          </a:xfrm>
          <a:prstGeom prst="rect">
            <a:avLst/>
          </a:prstGeom>
        </p:spPr>
      </p:pic>
      <p:pic>
        <p:nvPicPr>
          <p:cNvPr id="7" name="6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5918" y="3000372"/>
            <a:ext cx="2364058" cy="1571636"/>
          </a:xfrm>
          <a:prstGeom prst="rect">
            <a:avLst/>
          </a:prstGeom>
        </p:spPr>
      </p:pic>
      <p:sp>
        <p:nvSpPr>
          <p:cNvPr id="9" name="8 CuadroTexto"/>
          <p:cNvSpPr txBox="1"/>
          <p:nvPr/>
        </p:nvSpPr>
        <p:spPr>
          <a:xfrm>
            <a:off x="4214810" y="2000240"/>
            <a:ext cx="4786346" cy="473975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latin typeface="Arial Black" panose="020B0A04020102020204" pitchFamily="34" charset="0"/>
              </a:rPr>
              <a:t>Federal civil defense official (Mr. Luis Felipe  Puente) acknowledged in a press interview  that </a:t>
            </a:r>
            <a:r>
              <a:rPr lang="en-US" i="1" dirty="0" smtClean="0">
                <a:solidFill>
                  <a:srgbClr val="FF0000"/>
                </a:solidFill>
                <a:latin typeface="Arial Black" panose="020B0A04020102020204" pitchFamily="34" charset="0"/>
              </a:rPr>
              <a:t>“historical mistakes were made” </a:t>
            </a:r>
            <a:r>
              <a:rPr lang="en-US" dirty="0" smtClean="0">
                <a:latin typeface="Arial Black" panose="020B0A04020102020204" pitchFamily="34" charset="0"/>
              </a:rPr>
              <a:t>at the three levels of government (federal, state and municipal) that led to the severe losses and damages due to Manuel and Ingrid. </a:t>
            </a:r>
          </a:p>
          <a:p>
            <a:endParaRPr lang="en-US" dirty="0" smtClean="0">
              <a:latin typeface="Arial Black" panose="020B0A04020102020204" pitchFamily="34" charset="0"/>
            </a:endParaRPr>
          </a:p>
          <a:p>
            <a:r>
              <a:rPr lang="en-US" dirty="0" smtClean="0">
                <a:latin typeface="Arial Black" panose="020B0A04020102020204" pitchFamily="34" charset="0"/>
              </a:rPr>
              <a:t>The official mentioned that the fact that these phenomena occurred during </a:t>
            </a:r>
            <a:r>
              <a:rPr lang="en-US" i="1" dirty="0" smtClean="0">
                <a:solidFill>
                  <a:srgbClr val="FF0000"/>
                </a:solidFill>
                <a:latin typeface="Arial Black" panose="020B0A04020102020204" pitchFamily="34" charset="0"/>
              </a:rPr>
              <a:t>the long weekend of Independence Day made the situation much worse</a:t>
            </a:r>
            <a:r>
              <a:rPr lang="en-US" dirty="0" smtClean="0">
                <a:latin typeface="Arial Black" panose="020B0A04020102020204" pitchFamily="34" charset="0"/>
              </a:rPr>
              <a:t>.</a:t>
            </a:r>
            <a:endParaRPr lang="es-MX" dirty="0" smtClean="0">
              <a:latin typeface="Arial Black" panose="020B0A04020102020204" pitchFamily="34" charset="0"/>
            </a:endParaRPr>
          </a:p>
          <a:p>
            <a:endParaRPr lang="es-MX" dirty="0" smtClean="0">
              <a:latin typeface="Arial Black" panose="020B0A04020102020204" pitchFamily="34" charset="0"/>
            </a:endParaRPr>
          </a:p>
          <a:p>
            <a:r>
              <a:rPr lang="es-MX" sz="1600" dirty="0" smtClean="0">
                <a:solidFill>
                  <a:schemeClr val="tx1"/>
                </a:solidFill>
                <a:latin typeface="Arial Black" panose="020B0A04020102020204" pitchFamily="34" charset="0"/>
              </a:rPr>
              <a:t>(http</a:t>
            </a:r>
            <a:r>
              <a:rPr lang="es-MX" sz="1600" dirty="0">
                <a:solidFill>
                  <a:schemeClr val="tx1"/>
                </a:solidFill>
                <a:latin typeface="Arial Black" panose="020B0A04020102020204" pitchFamily="34" charset="0"/>
              </a:rPr>
              <a:t>://</a:t>
            </a:r>
            <a:r>
              <a:rPr lang="es-MX" sz="1600" dirty="0" smtClean="0">
                <a:solidFill>
                  <a:schemeClr val="tx1"/>
                </a:solidFill>
                <a:latin typeface="Arial Black" panose="020B0A04020102020204" pitchFamily="34" charset="0"/>
              </a:rPr>
              <a:t>www.cronica.com.mx/notas/2013/787873.html)</a:t>
            </a:r>
            <a:endParaRPr lang="es-MX" sz="1600"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39466755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14366" y="-214338"/>
            <a:ext cx="8229600" cy="1143000"/>
          </a:xfrm>
        </p:spPr>
        <p:txBody>
          <a:bodyPr/>
          <a:lstStyle/>
          <a:p>
            <a:r>
              <a:rPr lang="en-US" dirty="0" smtClean="0"/>
              <a:t>Conclusions</a:t>
            </a:r>
            <a:endParaRPr lang="es-ES_tradnl" dirty="0"/>
          </a:p>
        </p:txBody>
      </p:sp>
      <p:sp>
        <p:nvSpPr>
          <p:cNvPr id="3" name="2 Marcador de contenido"/>
          <p:cNvSpPr>
            <a:spLocks noGrp="1"/>
          </p:cNvSpPr>
          <p:nvPr>
            <p:ph idx="1"/>
          </p:nvPr>
        </p:nvSpPr>
        <p:spPr>
          <a:xfrm>
            <a:off x="357158" y="714356"/>
            <a:ext cx="8501122" cy="5857892"/>
          </a:xfrm>
        </p:spPr>
        <p:txBody>
          <a:bodyPr>
            <a:normAutofit fontScale="92500"/>
          </a:bodyPr>
          <a:lstStyle/>
          <a:p>
            <a:r>
              <a:rPr lang="en-US" sz="2800" dirty="0" smtClean="0">
                <a:solidFill>
                  <a:srgbClr val="0070C0"/>
                </a:solidFill>
              </a:rPr>
              <a:t>We have evaluated the effects of Manuel and Ingrid over Mexico, particularly focusing on the State of Guerrero</a:t>
            </a:r>
          </a:p>
          <a:p>
            <a:r>
              <a:rPr lang="en-US" sz="2800" dirty="0" smtClean="0"/>
              <a:t>We have estimated the impact of the large accumulated precipitation on maize production, resulting in a total loss in 54 of the 62 counties analyzed in Guerrero; most of the production is for self-consumption leading to serious issues of food security</a:t>
            </a:r>
          </a:p>
          <a:p>
            <a:r>
              <a:rPr lang="en-US" sz="2800" dirty="0" smtClean="0">
                <a:solidFill>
                  <a:srgbClr val="0070C0"/>
                </a:solidFill>
              </a:rPr>
              <a:t>We reviewed the role of the warnings issued at the federal level, which appear very adequate.</a:t>
            </a:r>
          </a:p>
          <a:p>
            <a:r>
              <a:rPr lang="en-US" sz="2800" dirty="0" smtClean="0"/>
              <a:t>We reviewed the role of the local authorities in communicating those warnings to the public in their communities and gaps emerge at this level, that were could be linked to the large death toll reported.</a:t>
            </a:r>
            <a:endParaRPr lang="es-ES_tradnl" sz="2800" dirty="0"/>
          </a:p>
        </p:txBody>
      </p:sp>
      <p:sp>
        <p:nvSpPr>
          <p:cNvPr id="4" name="3 CuadroTexto"/>
          <p:cNvSpPr txBox="1"/>
          <p:nvPr/>
        </p:nvSpPr>
        <p:spPr>
          <a:xfrm>
            <a:off x="142844" y="6215082"/>
            <a:ext cx="892971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i="1" dirty="0" smtClean="0"/>
              <a:t>This work was carried </a:t>
            </a:r>
            <a:r>
              <a:rPr lang="es-ES_tradnl" sz="1600" i="1" dirty="0" err="1" smtClean="0"/>
              <a:t>out</a:t>
            </a:r>
            <a:r>
              <a:rPr lang="es-ES_tradnl" sz="1600" i="1" dirty="0" smtClean="0"/>
              <a:t> </a:t>
            </a:r>
            <a:r>
              <a:rPr lang="es-ES_tradnl" sz="1600" i="1" dirty="0" err="1" smtClean="0"/>
              <a:t>with</a:t>
            </a:r>
            <a:r>
              <a:rPr lang="es-ES_tradnl" sz="1600" i="1" dirty="0" smtClean="0"/>
              <a:t> </a:t>
            </a:r>
            <a:r>
              <a:rPr lang="es-ES_tradnl" sz="1600" i="1" dirty="0" err="1" smtClean="0"/>
              <a:t>the</a:t>
            </a:r>
            <a:r>
              <a:rPr lang="es-ES_tradnl" sz="1600" i="1" dirty="0" smtClean="0"/>
              <a:t> </a:t>
            </a:r>
            <a:r>
              <a:rPr lang="en-US" sz="1600" i="1" dirty="0" smtClean="0"/>
              <a:t>aid of the Inter-American Institute for Global Change Research (IAI, Grant CRNII-2048) which is supported by the U.S. National Science Foundation (Grant GEO-</a:t>
            </a:r>
            <a:r>
              <a:rPr lang="es-ES_tradnl" sz="1600" i="1" dirty="0" smtClean="0"/>
              <a:t>0452325)</a:t>
            </a:r>
            <a:endParaRPr lang="es-ES_tradnl" sz="1600"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Manuel&amp;Ingrid.jpg"/>
          <p:cNvPicPr>
            <a:picLocks noChangeAspect="1"/>
          </p:cNvPicPr>
          <p:nvPr/>
        </p:nvPicPr>
        <p:blipFill>
          <a:blip r:embed="rId2"/>
          <a:stretch>
            <a:fillRect/>
          </a:stretch>
        </p:blipFill>
        <p:spPr>
          <a:xfrm>
            <a:off x="3286116" y="1785926"/>
            <a:ext cx="5578406" cy="3975416"/>
          </a:xfrm>
          <a:prstGeom prst="rect">
            <a:avLst/>
          </a:prstGeom>
        </p:spPr>
      </p:pic>
      <p:sp>
        <p:nvSpPr>
          <p:cNvPr id="5" name="1 Título"/>
          <p:cNvSpPr txBox="1">
            <a:spLocks/>
          </p:cNvSpPr>
          <p:nvPr/>
        </p:nvSpPr>
        <p:spPr>
          <a:xfrm>
            <a:off x="285720" y="-24"/>
            <a:ext cx="8501122" cy="1357322"/>
          </a:xfrm>
          <a:prstGeom prst="rect">
            <a:avLst/>
          </a:prstGeom>
        </p:spPr>
        <p:txBody>
          <a:bodyPr/>
          <a:lstStyle/>
          <a:p>
            <a:pPr lvl="0" algn="ctr">
              <a:spcBef>
                <a:spcPct val="0"/>
              </a:spcBef>
            </a:pPr>
            <a:r>
              <a:rPr lang="en-US" sz="3000" b="1" dirty="0" smtClean="0"/>
              <a:t>On 13 September 2013, the 2 simultaneous Tropical Storms caused most of central and southern Mexico to be affected by clouds and precipitation</a:t>
            </a:r>
          </a:p>
        </p:txBody>
      </p:sp>
      <p:sp>
        <p:nvSpPr>
          <p:cNvPr id="6" name="5 CuadroTexto"/>
          <p:cNvSpPr txBox="1"/>
          <p:nvPr/>
        </p:nvSpPr>
        <p:spPr>
          <a:xfrm>
            <a:off x="71406" y="1571612"/>
            <a:ext cx="3143272" cy="1477328"/>
          </a:xfrm>
          <a:prstGeom prst="rect">
            <a:avLst/>
          </a:prstGeom>
          <a:noFill/>
        </p:spPr>
        <p:txBody>
          <a:bodyPr wrap="square" rtlCol="0">
            <a:spAutoFit/>
          </a:bodyPr>
          <a:lstStyle/>
          <a:p>
            <a:pPr>
              <a:buFont typeface="Wingdings" pitchFamily="2" charset="2"/>
              <a:buChar char="§"/>
            </a:pPr>
            <a:r>
              <a:rPr lang="en-US" b="1" i="1" dirty="0" smtClean="0">
                <a:solidFill>
                  <a:srgbClr val="0070C0"/>
                </a:solidFill>
              </a:rPr>
              <a:t>TS Manuel </a:t>
            </a:r>
            <a:r>
              <a:rPr lang="en-US" dirty="0" smtClean="0"/>
              <a:t>made landfall for the first time on </a:t>
            </a:r>
            <a:r>
              <a:rPr lang="en-US" dirty="0"/>
              <a:t>15 </a:t>
            </a:r>
            <a:r>
              <a:rPr lang="en-US" dirty="0" smtClean="0"/>
              <a:t>September, after affecting the state of </a:t>
            </a:r>
            <a:r>
              <a:rPr lang="en-US" u="sng" dirty="0" smtClean="0"/>
              <a:t>Guerrero </a:t>
            </a:r>
            <a:r>
              <a:rPr lang="en-US" dirty="0" smtClean="0"/>
              <a:t>for 2 days prior when it was close to the coast.</a:t>
            </a:r>
          </a:p>
        </p:txBody>
      </p:sp>
      <p:sp>
        <p:nvSpPr>
          <p:cNvPr id="7" name="6 CuadroTexto"/>
          <p:cNvSpPr txBox="1"/>
          <p:nvPr/>
        </p:nvSpPr>
        <p:spPr>
          <a:xfrm>
            <a:off x="142844" y="4429132"/>
            <a:ext cx="3214710" cy="1477328"/>
          </a:xfrm>
          <a:prstGeom prst="rect">
            <a:avLst/>
          </a:prstGeom>
          <a:noFill/>
        </p:spPr>
        <p:txBody>
          <a:bodyPr wrap="square" rtlCol="0">
            <a:spAutoFit/>
          </a:bodyPr>
          <a:lstStyle/>
          <a:p>
            <a:pPr>
              <a:buFont typeface="Wingdings" pitchFamily="2" charset="2"/>
              <a:buChar char="§"/>
            </a:pPr>
            <a:r>
              <a:rPr lang="en-US" b="1" i="1" dirty="0" smtClean="0">
                <a:solidFill>
                  <a:srgbClr val="0070C0"/>
                </a:solidFill>
              </a:rPr>
              <a:t>Hurricane </a:t>
            </a:r>
            <a:r>
              <a:rPr lang="en-US" b="1" i="1" dirty="0">
                <a:solidFill>
                  <a:srgbClr val="0070C0"/>
                </a:solidFill>
              </a:rPr>
              <a:t>Ingrid </a:t>
            </a:r>
            <a:r>
              <a:rPr lang="en-US" dirty="0"/>
              <a:t>made landfall on 16 </a:t>
            </a:r>
            <a:r>
              <a:rPr lang="en-US" dirty="0" smtClean="0"/>
              <a:t>September in Tamaulipas, </a:t>
            </a:r>
            <a:r>
              <a:rPr lang="en-US" dirty="0"/>
              <a:t>after having affected Veracruz 3 days earlier when it was close to the coast.</a:t>
            </a:r>
            <a:endParaRPr lang="es-ES_tradnl" dirty="0"/>
          </a:p>
        </p:txBody>
      </p:sp>
      <p:cxnSp>
        <p:nvCxnSpPr>
          <p:cNvPr id="9" name="8 Conector recto de flecha"/>
          <p:cNvCxnSpPr/>
          <p:nvPr/>
        </p:nvCxnSpPr>
        <p:spPr>
          <a:xfrm>
            <a:off x="714348" y="2643182"/>
            <a:ext cx="4357718" cy="16430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noChangeArrowheads="1"/>
          </p:cNvPicPr>
          <p:nvPr/>
        </p:nvPicPr>
        <p:blipFill>
          <a:blip r:embed="rId3"/>
          <a:srcRect l="35000" t="62500" r="33750"/>
          <a:stretch>
            <a:fillRect/>
          </a:stretch>
        </p:blipFill>
        <p:spPr bwMode="auto">
          <a:xfrm>
            <a:off x="785786" y="3071810"/>
            <a:ext cx="2239680" cy="1173584"/>
          </a:xfrm>
          <a:prstGeom prst="rect">
            <a:avLst/>
          </a:prstGeom>
          <a:noFill/>
          <a:ln w="9525">
            <a:noFill/>
            <a:miter lim="800000"/>
            <a:headEnd/>
            <a:tailEnd/>
          </a:ln>
          <a:effectLst/>
        </p:spPr>
      </p:pic>
      <p:pic>
        <p:nvPicPr>
          <p:cNvPr id="16" name="15 Imagen" descr="track_ingrid12-17September.gif"/>
          <p:cNvPicPr>
            <a:picLocks noChangeAspect="1"/>
          </p:cNvPicPr>
          <p:nvPr/>
        </p:nvPicPr>
        <p:blipFill>
          <a:blip r:embed="rId4" cstate="print">
            <a:extLst>
              <a:ext uri="{28A0092B-C50C-407E-A947-70E740481C1C}">
                <a14:useLocalDpi xmlns:a14="http://schemas.microsoft.com/office/drawing/2010/main" val="0"/>
              </a:ext>
            </a:extLst>
          </a:blip>
          <a:srcRect t="27479" b="14172"/>
          <a:stretch>
            <a:fillRect/>
          </a:stretch>
        </p:blipFill>
        <p:spPr>
          <a:xfrm>
            <a:off x="1785918" y="5786454"/>
            <a:ext cx="1972724" cy="968832"/>
          </a:xfrm>
          <a:prstGeom prst="rect">
            <a:avLst/>
          </a:prstGeom>
        </p:spPr>
      </p:pic>
      <p:cxnSp>
        <p:nvCxnSpPr>
          <p:cNvPr id="18" name="17 Conector recto de flecha"/>
          <p:cNvCxnSpPr/>
          <p:nvPr/>
        </p:nvCxnSpPr>
        <p:spPr>
          <a:xfrm>
            <a:off x="1214414" y="5786454"/>
            <a:ext cx="1643074"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285720" y="142852"/>
            <a:ext cx="8501122" cy="1357322"/>
          </a:xfrm>
          <a:prstGeom prst="rect">
            <a:avLst/>
          </a:prstGeom>
        </p:spPr>
        <p:txBody>
          <a:bodyPr/>
          <a:lstStyle/>
          <a:p>
            <a:pPr lvl="0" algn="ctr">
              <a:spcBef>
                <a:spcPct val="0"/>
              </a:spcBef>
            </a:pPr>
            <a:r>
              <a:rPr lang="en-US" sz="3000" b="1" dirty="0" smtClean="0"/>
              <a:t>Accumulated precipitation from surface stations for the period 12-20 September, provided by the Mexican Meteorological Service (SMN)</a:t>
            </a:r>
          </a:p>
        </p:txBody>
      </p:sp>
      <p:pic>
        <p:nvPicPr>
          <p:cNvPr id="3" name="2 Imagen"/>
          <p:cNvPicPr/>
          <p:nvPr/>
        </p:nvPicPr>
        <p:blipFill>
          <a:blip r:embed="rId2"/>
          <a:srcRect/>
          <a:stretch>
            <a:fillRect/>
          </a:stretch>
        </p:blipFill>
        <p:spPr bwMode="auto">
          <a:xfrm>
            <a:off x="1000100" y="1857364"/>
            <a:ext cx="7000924" cy="4500593"/>
          </a:xfrm>
          <a:prstGeom prst="rect">
            <a:avLst/>
          </a:prstGeom>
          <a:noFill/>
          <a:ln w="9525">
            <a:noFill/>
            <a:miter lim="800000"/>
            <a:headEnd/>
            <a:tailEnd/>
          </a:ln>
        </p:spPr>
      </p:pic>
      <p:sp>
        <p:nvSpPr>
          <p:cNvPr id="4" name="3 CuadroTexto"/>
          <p:cNvSpPr txBox="1"/>
          <p:nvPr/>
        </p:nvSpPr>
        <p:spPr>
          <a:xfrm>
            <a:off x="6525757" y="3071810"/>
            <a:ext cx="2261085"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Cat-1 Ingrid Landfall, </a:t>
            </a:r>
          </a:p>
          <a:p>
            <a:r>
              <a:rPr lang="en-US" b="1" dirty="0" smtClean="0"/>
              <a:t>16 Sept.</a:t>
            </a:r>
            <a:endParaRPr lang="es-ES_tradnl" b="1" dirty="0"/>
          </a:p>
        </p:txBody>
      </p:sp>
      <p:cxnSp>
        <p:nvCxnSpPr>
          <p:cNvPr id="6" name="5 Conector recto de flecha"/>
          <p:cNvCxnSpPr/>
          <p:nvPr/>
        </p:nvCxnSpPr>
        <p:spPr>
          <a:xfrm rot="10800000" flipV="1">
            <a:off x="5429256" y="3286124"/>
            <a:ext cx="1143008" cy="3571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6 CuadroTexto"/>
          <p:cNvSpPr txBox="1"/>
          <p:nvPr/>
        </p:nvSpPr>
        <p:spPr>
          <a:xfrm>
            <a:off x="1571604" y="5072074"/>
            <a:ext cx="257176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smtClean="0"/>
              <a:t>TS Manuel First Landfall, 15 Sept</a:t>
            </a:r>
            <a:endParaRPr lang="es-ES_tradnl" b="1" dirty="0"/>
          </a:p>
        </p:txBody>
      </p:sp>
      <p:sp>
        <p:nvSpPr>
          <p:cNvPr id="8" name="7 CuadroTexto"/>
          <p:cNvSpPr txBox="1"/>
          <p:nvPr/>
        </p:nvSpPr>
        <p:spPr>
          <a:xfrm>
            <a:off x="571472" y="2714620"/>
            <a:ext cx="2268506"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smtClean="0"/>
              <a:t>Cat-1 Manuel Second </a:t>
            </a:r>
          </a:p>
          <a:p>
            <a:r>
              <a:rPr lang="en-US" b="1" dirty="0" smtClean="0"/>
              <a:t>Landfall, 19 Sept.</a:t>
            </a:r>
            <a:endParaRPr lang="es-ES_tradnl" b="1" dirty="0"/>
          </a:p>
        </p:txBody>
      </p:sp>
      <p:cxnSp>
        <p:nvCxnSpPr>
          <p:cNvPr id="10" name="9 Conector recto de flecha"/>
          <p:cNvCxnSpPr/>
          <p:nvPr/>
        </p:nvCxnSpPr>
        <p:spPr>
          <a:xfrm>
            <a:off x="2857488" y="3143248"/>
            <a:ext cx="642942" cy="42862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flipV="1">
            <a:off x="3786182" y="4714884"/>
            <a:ext cx="571504" cy="3571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331754" y="6345816"/>
            <a:ext cx="8312212"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smtClean="0"/>
              <a:t>The heaviest precipitation associated with Manuel happened in Oaxaca and Guerrero!</a:t>
            </a:r>
            <a:endParaRPr lang="es-ES_tradnl" b="1" dirty="0"/>
          </a:p>
        </p:txBody>
      </p:sp>
      <p:cxnSp>
        <p:nvCxnSpPr>
          <p:cNvPr id="16" name="15 Conector recto de flecha"/>
          <p:cNvCxnSpPr/>
          <p:nvPr/>
        </p:nvCxnSpPr>
        <p:spPr>
          <a:xfrm rot="5400000" flipH="1" flipV="1">
            <a:off x="4679157" y="5750735"/>
            <a:ext cx="1214446" cy="158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1 Imagen"/>
          <p:cNvPicPr/>
          <p:nvPr/>
        </p:nvPicPr>
        <p:blipFill>
          <a:blip r:embed="rId2"/>
          <a:srcRect/>
          <a:stretch>
            <a:fillRect/>
          </a:stretch>
        </p:blipFill>
        <p:spPr bwMode="auto">
          <a:xfrm>
            <a:off x="71406" y="71438"/>
            <a:ext cx="9001156" cy="65722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28"/>
            <a:ext cx="3572036" cy="4815104"/>
          </a:xfrm>
          <a:prstGeom prst="rect">
            <a:avLst/>
          </a:prstGeom>
        </p:spPr>
      </p:pic>
      <p:sp>
        <p:nvSpPr>
          <p:cNvPr id="6" name="5 CuadroTexto"/>
          <p:cNvSpPr txBox="1"/>
          <p:nvPr/>
        </p:nvSpPr>
        <p:spPr>
          <a:xfrm>
            <a:off x="7465616" y="2492896"/>
            <a:ext cx="1678384" cy="1323439"/>
          </a:xfrm>
          <a:prstGeom prst="rect">
            <a:avLst/>
          </a:prstGeom>
          <a:noFill/>
        </p:spPr>
        <p:txBody>
          <a:bodyPr wrap="square" rtlCol="0">
            <a:spAutoFit/>
          </a:bodyPr>
          <a:lstStyle/>
          <a:p>
            <a:pPr algn="ctr"/>
            <a:r>
              <a:rPr lang="es-MX" sz="2000" b="1" dirty="0" err="1" smtClean="0"/>
              <a:t>Newspaper</a:t>
            </a:r>
            <a:r>
              <a:rPr lang="es-MX" sz="2000" b="1" dirty="0" smtClean="0"/>
              <a:t> </a:t>
            </a:r>
            <a:r>
              <a:rPr lang="es-MX" sz="2000" b="1" dirty="0" err="1" smtClean="0"/>
              <a:t>reports</a:t>
            </a:r>
            <a:r>
              <a:rPr lang="es-MX" sz="2000" b="1" dirty="0" smtClean="0"/>
              <a:t> </a:t>
            </a:r>
            <a:r>
              <a:rPr lang="es-MX" sz="2000" b="1" dirty="0" err="1" smtClean="0"/>
              <a:t>on</a:t>
            </a:r>
            <a:r>
              <a:rPr lang="es-MX" sz="2000" b="1" dirty="0" smtClean="0"/>
              <a:t> </a:t>
            </a:r>
            <a:r>
              <a:rPr lang="es-MX" sz="2000" b="1" dirty="0" err="1" smtClean="0"/>
              <a:t>Sunday</a:t>
            </a:r>
            <a:r>
              <a:rPr lang="es-MX" sz="2000" b="1" dirty="0" smtClean="0"/>
              <a:t> 15 </a:t>
            </a:r>
            <a:r>
              <a:rPr lang="es-MX" sz="2000" b="1" dirty="0" err="1" smtClean="0"/>
              <a:t>September</a:t>
            </a:r>
            <a:endParaRPr lang="es-MX" sz="2000" b="1" dirty="0"/>
          </a:p>
        </p:txBody>
      </p:sp>
      <p:pic>
        <p:nvPicPr>
          <p:cNvPr id="2" name="1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8080" y="4592568"/>
            <a:ext cx="1524000" cy="2270760"/>
          </a:xfrm>
          <a:prstGeom prst="rect">
            <a:avLst/>
          </a:prstGeom>
        </p:spPr>
      </p:pic>
      <p:pic>
        <p:nvPicPr>
          <p:cNvPr id="10" name="9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9280" y="9128"/>
            <a:ext cx="3810000" cy="2537460"/>
          </a:xfrm>
          <a:prstGeom prst="rect">
            <a:avLst/>
          </a:prstGeom>
        </p:spPr>
      </p:pic>
      <p:pic>
        <p:nvPicPr>
          <p:cNvPr id="13" name="12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1056" y="130680"/>
            <a:ext cx="1524000" cy="2286000"/>
          </a:xfrm>
          <a:prstGeom prst="rect">
            <a:avLst/>
          </a:prstGeom>
        </p:spPr>
      </p:pic>
      <p:pic>
        <p:nvPicPr>
          <p:cNvPr id="17" name="16 Imagen"/>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0512" y="4027884"/>
            <a:ext cx="3810000" cy="2857500"/>
          </a:xfrm>
          <a:prstGeom prst="rect">
            <a:avLst/>
          </a:prstGeom>
        </p:spPr>
      </p:pic>
      <p:pic>
        <p:nvPicPr>
          <p:cNvPr id="18" name="17 Imagen"/>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55616" y="2070348"/>
            <a:ext cx="3810000" cy="2522220"/>
          </a:xfrm>
          <a:prstGeom prst="rect">
            <a:avLst/>
          </a:prstGeom>
        </p:spPr>
      </p:pic>
      <p:pic>
        <p:nvPicPr>
          <p:cNvPr id="19" name="18 Imagen"/>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4783545"/>
            <a:ext cx="3655616" cy="2074455"/>
          </a:xfrm>
          <a:prstGeom prst="rect">
            <a:avLst/>
          </a:prstGeom>
        </p:spPr>
      </p:pic>
      <p:sp>
        <p:nvSpPr>
          <p:cNvPr id="11" name="10 CuadroTexto"/>
          <p:cNvSpPr txBox="1"/>
          <p:nvPr/>
        </p:nvSpPr>
        <p:spPr>
          <a:xfrm>
            <a:off x="-27125" y="-24"/>
            <a:ext cx="9242595" cy="46166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400" dirty="0" smtClean="0"/>
              <a:t>The large amounts of precipitation caused massive damages in Guerrero</a:t>
            </a:r>
            <a:endParaRPr lang="es-ES_tradnl" sz="2400" dirty="0"/>
          </a:p>
        </p:txBody>
      </p:sp>
    </p:spTree>
    <p:extLst>
      <p:ext uri="{BB962C8B-B14F-4D97-AF65-F5344CB8AC3E}">
        <p14:creationId xmlns:p14="http://schemas.microsoft.com/office/powerpoint/2010/main" val="700375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357158" y="-24"/>
            <a:ext cx="8501122" cy="1357322"/>
          </a:xfrm>
          <a:prstGeom prst="rect">
            <a:avLst/>
          </a:prstGeom>
        </p:spPr>
        <p:txBody>
          <a:bodyPr/>
          <a:lstStyle/>
          <a:p>
            <a:pPr lvl="0" algn="ctr">
              <a:spcBef>
                <a:spcPct val="0"/>
              </a:spcBef>
            </a:pPr>
            <a:r>
              <a:rPr lang="en-US" sz="3000" b="1" dirty="0" smtClean="0"/>
              <a:t>Economic impact of the large amounts of precipitation: crop damage in regions of subsistence agriculture (small parcels, for self-consumption)</a:t>
            </a:r>
          </a:p>
        </p:txBody>
      </p:sp>
      <p:sp>
        <p:nvSpPr>
          <p:cNvPr id="3" name="2 CuadroTexto"/>
          <p:cNvSpPr txBox="1"/>
          <p:nvPr/>
        </p:nvSpPr>
        <p:spPr>
          <a:xfrm>
            <a:off x="142844" y="1428736"/>
            <a:ext cx="8786842" cy="2585323"/>
          </a:xfrm>
          <a:prstGeom prst="rect">
            <a:avLst/>
          </a:prstGeom>
          <a:noFill/>
        </p:spPr>
        <p:txBody>
          <a:bodyPr wrap="square" rtlCol="0">
            <a:spAutoFit/>
          </a:bodyPr>
          <a:lstStyle/>
          <a:p>
            <a:r>
              <a:rPr lang="en-US" dirty="0" smtClean="0"/>
              <a:t>The econometric model developed by </a:t>
            </a:r>
            <a:r>
              <a:rPr lang="en-US" dirty="0" err="1" smtClean="0"/>
              <a:t>Olivera</a:t>
            </a:r>
            <a:r>
              <a:rPr lang="en-US" dirty="0" smtClean="0"/>
              <a:t> et al (2011) was applied to the state of  Guerrero to estimate losses of </a:t>
            </a:r>
            <a:r>
              <a:rPr lang="en-US" b="1" i="1" dirty="0" smtClean="0"/>
              <a:t>maize </a:t>
            </a:r>
            <a:r>
              <a:rPr lang="en-US" dirty="0" smtClean="0"/>
              <a:t>at municipal level in 62 of the 81, into which the state is divided (due to lack of meteorological data in the remainder).</a:t>
            </a:r>
          </a:p>
          <a:p>
            <a:endParaRPr lang="en-US" dirty="0" smtClean="0"/>
          </a:p>
          <a:p>
            <a:r>
              <a:rPr lang="en-US" dirty="0" smtClean="0"/>
              <a:t>The model estimates the variation in </a:t>
            </a:r>
            <a:r>
              <a:rPr lang="en-US" b="1" i="1" dirty="0" smtClean="0"/>
              <a:t>yield</a:t>
            </a:r>
            <a:r>
              <a:rPr lang="en-US" dirty="0" smtClean="0"/>
              <a:t>  as a function of  climatic variables </a:t>
            </a:r>
            <a:r>
              <a:rPr lang="en-US" i="1" dirty="0" smtClean="0"/>
              <a:t>w</a:t>
            </a:r>
            <a:r>
              <a:rPr lang="en-US" dirty="0" smtClean="0"/>
              <a:t> (T, P and extreme events): </a:t>
            </a:r>
          </a:p>
          <a:p>
            <a:endParaRPr lang="en-US" dirty="0" smtClean="0"/>
          </a:p>
          <a:p>
            <a:endParaRPr lang="en-US" dirty="0" smtClean="0"/>
          </a:p>
          <a:p>
            <a:r>
              <a:rPr lang="en-US" dirty="0" smtClean="0"/>
              <a:t> </a:t>
            </a:r>
            <a:endParaRPr lang="es-ES_tradnl" dirty="0"/>
          </a:p>
        </p:txBody>
      </p:sp>
      <p:sp>
        <p:nvSpPr>
          <p:cNvPr id="122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pic>
        <p:nvPicPr>
          <p:cNvPr id="1228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000232" y="2928934"/>
            <a:ext cx="5134608" cy="652464"/>
          </a:xfrm>
          <a:prstGeom prst="rect">
            <a:avLst/>
          </a:prstGeom>
        </p:spPr>
        <p:style>
          <a:lnRef idx="2">
            <a:schemeClr val="accent1"/>
          </a:lnRef>
          <a:fillRef idx="1">
            <a:schemeClr val="lt1"/>
          </a:fillRef>
          <a:effectRef idx="0">
            <a:schemeClr val="accent1"/>
          </a:effectRef>
          <a:fontRef idx="minor">
            <a:schemeClr val="dk1"/>
          </a:fontRef>
        </p:style>
      </p:pic>
      <p:sp>
        <p:nvSpPr>
          <p:cNvPr id="7" name="6 CuadroTexto"/>
          <p:cNvSpPr txBox="1"/>
          <p:nvPr/>
        </p:nvSpPr>
        <p:spPr>
          <a:xfrm>
            <a:off x="214282" y="3786190"/>
            <a:ext cx="8929718" cy="2585323"/>
          </a:xfrm>
          <a:prstGeom prst="rect">
            <a:avLst/>
          </a:prstGeom>
          <a:noFill/>
        </p:spPr>
        <p:txBody>
          <a:bodyPr wrap="square" rtlCol="0">
            <a:spAutoFit/>
          </a:bodyPr>
          <a:lstStyle/>
          <a:p>
            <a:r>
              <a:rPr lang="en-US" dirty="0" smtClean="0"/>
              <a:t>where </a:t>
            </a:r>
            <a:r>
              <a:rPr lang="en-US" i="1" dirty="0" smtClean="0"/>
              <a:t>g(w) </a:t>
            </a:r>
            <a:r>
              <a:rPr lang="en-US" dirty="0" smtClean="0"/>
              <a:t>represents the growth of crops that depend upon climatic variables </a:t>
            </a:r>
            <a:r>
              <a:rPr lang="en-US" i="1" dirty="0" smtClean="0"/>
              <a:t>w</a:t>
            </a:r>
            <a:r>
              <a:rPr lang="en-US" dirty="0" smtClean="0"/>
              <a:t>  and </a:t>
            </a:r>
            <a:r>
              <a:rPr lang="en-US" i="1" dirty="0" smtClean="0">
                <a:sym typeface="Symbol"/>
              </a:rPr>
              <a:t></a:t>
            </a:r>
            <a:r>
              <a:rPr lang="en-US" i="1" baseline="-25000" dirty="0" smtClean="0"/>
              <a:t>it</a:t>
            </a:r>
            <a:r>
              <a:rPr lang="en-US" i="1" dirty="0" smtClean="0"/>
              <a:t> (w)</a:t>
            </a:r>
            <a:r>
              <a:rPr lang="en-US" dirty="0" smtClean="0"/>
              <a:t> is the time distribution of those variables over the growing seasons in county </a:t>
            </a:r>
            <a:r>
              <a:rPr lang="en-US" i="1" dirty="0" err="1" smtClean="0"/>
              <a:t>i</a:t>
            </a:r>
            <a:r>
              <a:rPr lang="en-US" dirty="0" smtClean="0"/>
              <a:t> and year </a:t>
            </a:r>
            <a:r>
              <a:rPr lang="en-US" i="1" dirty="0" smtClean="0"/>
              <a:t>t</a:t>
            </a:r>
            <a:r>
              <a:rPr lang="en-US" dirty="0" smtClean="0"/>
              <a:t>. </a:t>
            </a:r>
          </a:p>
          <a:p>
            <a:r>
              <a:rPr lang="en-US" dirty="0" smtClean="0"/>
              <a:t>The variable </a:t>
            </a:r>
            <a:r>
              <a:rPr lang="en-US" i="1" dirty="0" smtClean="0"/>
              <a:t>z</a:t>
            </a:r>
            <a:r>
              <a:rPr lang="en-US" i="1" baseline="-25000" dirty="0" smtClean="0"/>
              <a:t>it</a:t>
            </a:r>
            <a:r>
              <a:rPr lang="en-US" i="1" dirty="0" smtClean="0"/>
              <a:t> </a:t>
            </a:r>
            <a:r>
              <a:rPr lang="en-US" dirty="0" smtClean="0"/>
              <a:t>is a vector that includes technological change (cost) in county </a:t>
            </a:r>
            <a:r>
              <a:rPr lang="en-US" i="1" dirty="0" err="1" smtClean="0"/>
              <a:t>i</a:t>
            </a:r>
            <a:r>
              <a:rPr lang="en-US" dirty="0" smtClean="0"/>
              <a:t> and year </a:t>
            </a:r>
            <a:r>
              <a:rPr lang="en-US" i="1" dirty="0" smtClean="0"/>
              <a:t>t.</a:t>
            </a:r>
            <a:r>
              <a:rPr lang="en-US" dirty="0" smtClean="0"/>
              <a:t> </a:t>
            </a:r>
          </a:p>
          <a:p>
            <a:r>
              <a:rPr lang="en-US" dirty="0" smtClean="0"/>
              <a:t>The term </a:t>
            </a:r>
            <a:r>
              <a:rPr lang="en-US" i="1" dirty="0" err="1" smtClean="0"/>
              <a:t>c</a:t>
            </a:r>
            <a:r>
              <a:rPr lang="en-US" i="1" baseline="-25000" dirty="0" err="1" smtClean="0"/>
              <a:t>i</a:t>
            </a:r>
            <a:r>
              <a:rPr lang="en-US" dirty="0" smtClean="0"/>
              <a:t> represents county characteristics (e.g. soil type, basins, land use, height above sea level).</a:t>
            </a:r>
            <a:endParaRPr lang="es-ES_tradnl" dirty="0" smtClean="0"/>
          </a:p>
          <a:p>
            <a:r>
              <a:rPr lang="en-US" dirty="0" smtClean="0"/>
              <a:t>For a crop </a:t>
            </a:r>
            <a:r>
              <a:rPr lang="en-US" i="1" dirty="0" smtClean="0"/>
              <a:t>x</a:t>
            </a:r>
            <a:r>
              <a:rPr lang="en-US" dirty="0" smtClean="0"/>
              <a:t>, the </a:t>
            </a:r>
            <a:r>
              <a:rPr lang="en-US" b="1" i="1" dirty="0" smtClean="0"/>
              <a:t>yield</a:t>
            </a:r>
            <a:r>
              <a:rPr lang="en-US" dirty="0" smtClean="0"/>
              <a:t> can be estimated as: </a:t>
            </a:r>
          </a:p>
          <a:p>
            <a:endParaRPr lang="en-US" dirty="0" smtClean="0"/>
          </a:p>
          <a:p>
            <a:r>
              <a:rPr lang="en-US" dirty="0" smtClean="0"/>
              <a:t>where          is the total production (in tons) of crop </a:t>
            </a:r>
            <a:r>
              <a:rPr lang="en-US" i="1" dirty="0" smtClean="0"/>
              <a:t>x </a:t>
            </a:r>
            <a:r>
              <a:rPr lang="en-US" dirty="0" smtClean="0"/>
              <a:t>in county </a:t>
            </a:r>
            <a:r>
              <a:rPr lang="en-US" i="1" dirty="0" err="1" smtClean="0"/>
              <a:t>i</a:t>
            </a:r>
            <a:r>
              <a:rPr lang="en-US" dirty="0" smtClean="0"/>
              <a:t> and year </a:t>
            </a:r>
            <a:r>
              <a:rPr lang="en-US" i="1" dirty="0" smtClean="0"/>
              <a:t>t </a:t>
            </a:r>
            <a:r>
              <a:rPr lang="en-US" dirty="0" smtClean="0"/>
              <a:t>and </a:t>
            </a:r>
            <a:r>
              <a:rPr lang="es-ES" dirty="0" smtClean="0"/>
              <a:t>            </a:t>
            </a:r>
            <a:r>
              <a:rPr lang="en-US" dirty="0" smtClean="0"/>
              <a:t>is the corresponding land area (in hectares) initially sowed</a:t>
            </a:r>
          </a:p>
        </p:txBody>
      </p:sp>
      <p:sp>
        <p:nvSpPr>
          <p:cNvPr id="122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pic>
        <p:nvPicPr>
          <p:cNvPr id="1229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503975" y="5214951"/>
            <a:ext cx="2996983" cy="370216"/>
          </a:xfrm>
          <a:prstGeom prst="rect">
            <a:avLst/>
          </a:prstGeom>
        </p:spPr>
        <p:style>
          <a:lnRef idx="2">
            <a:schemeClr val="accent1"/>
          </a:lnRef>
          <a:fillRef idx="1">
            <a:schemeClr val="lt1"/>
          </a:fillRef>
          <a:effectRef idx="0">
            <a:schemeClr val="accent1"/>
          </a:effectRef>
          <a:fontRef idx="minor">
            <a:schemeClr val="dk1"/>
          </a:fontRef>
        </p:style>
      </p:pic>
      <p:sp>
        <p:nvSpPr>
          <p:cNvPr id="10" name="9 CuadroTexto"/>
          <p:cNvSpPr txBox="1"/>
          <p:nvPr/>
        </p:nvSpPr>
        <p:spPr>
          <a:xfrm>
            <a:off x="8072462" y="3000372"/>
            <a:ext cx="442750" cy="369332"/>
          </a:xfrm>
          <a:prstGeom prst="rect">
            <a:avLst/>
          </a:prstGeom>
          <a:noFill/>
        </p:spPr>
        <p:txBody>
          <a:bodyPr wrap="none" rtlCol="0">
            <a:spAutoFit/>
          </a:bodyPr>
          <a:lstStyle/>
          <a:p>
            <a:r>
              <a:rPr lang="en-US" dirty="0" smtClean="0"/>
              <a:t>(1)</a:t>
            </a:r>
            <a:endParaRPr lang="es-ES_tradnl" dirty="0"/>
          </a:p>
        </p:txBody>
      </p:sp>
      <p:sp>
        <p:nvSpPr>
          <p:cNvPr id="11" name="10 CuadroTexto"/>
          <p:cNvSpPr txBox="1"/>
          <p:nvPr/>
        </p:nvSpPr>
        <p:spPr>
          <a:xfrm>
            <a:off x="8072462" y="5214950"/>
            <a:ext cx="442750" cy="369332"/>
          </a:xfrm>
          <a:prstGeom prst="rect">
            <a:avLst/>
          </a:prstGeom>
          <a:noFill/>
        </p:spPr>
        <p:txBody>
          <a:bodyPr wrap="none" rtlCol="0">
            <a:spAutoFit/>
          </a:bodyPr>
          <a:lstStyle/>
          <a:p>
            <a:r>
              <a:rPr lang="en-US" dirty="0" smtClean="0"/>
              <a:t>(2)</a:t>
            </a:r>
            <a:endParaRPr lang="es-ES_tradnl" dirty="0"/>
          </a:p>
        </p:txBody>
      </p:sp>
      <p:sp>
        <p:nvSpPr>
          <p:cNvPr id="122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pic>
        <p:nvPicPr>
          <p:cNvPr id="12293"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928662" y="5748355"/>
            <a:ext cx="477254" cy="323851"/>
          </a:xfrm>
          <a:prstGeom prst="rect">
            <a:avLst/>
          </a:prstGeom>
          <a:noFill/>
        </p:spPr>
      </p:pic>
      <p:sp>
        <p:nvSpPr>
          <p:cNvPr id="122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_tradnl"/>
          </a:p>
        </p:txBody>
      </p:sp>
      <p:pic>
        <p:nvPicPr>
          <p:cNvPr id="12295" name="Picture 7"/>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7643834" y="5715016"/>
            <a:ext cx="507552" cy="357166"/>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42844" y="3490272"/>
            <a:ext cx="8786842"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lnSpc>
                <a:spcPct val="150000"/>
              </a:lnSpc>
            </a:pPr>
            <a:r>
              <a:rPr lang="en-US" sz="2000" dirty="0" smtClean="0"/>
              <a:t>Note that 75% of the farmers in the state of Guerrero consume up to 50% of their own production (which on average in the region is 2.78 tons/ha), so that the loss in yield translates into </a:t>
            </a:r>
            <a:r>
              <a:rPr lang="en-US" sz="2000" b="1" i="1" dirty="0" smtClean="0"/>
              <a:t>less food for their families</a:t>
            </a:r>
            <a:r>
              <a:rPr lang="en-US" sz="2000" dirty="0" smtClean="0"/>
              <a:t>. This loss due to the rains, severely affected the livelihood of more than </a:t>
            </a:r>
            <a:r>
              <a:rPr lang="es-MX" sz="2000" b="1" i="1" dirty="0" smtClean="0">
                <a:solidFill>
                  <a:srgbClr val="0070C0"/>
                </a:solidFill>
              </a:rPr>
              <a:t>1,7 </a:t>
            </a:r>
            <a:r>
              <a:rPr lang="en-US" sz="2000" b="1" i="1" dirty="0" smtClean="0">
                <a:solidFill>
                  <a:srgbClr val="0070C0"/>
                </a:solidFill>
              </a:rPr>
              <a:t>million people </a:t>
            </a:r>
            <a:r>
              <a:rPr lang="en-US" sz="2000" dirty="0" smtClean="0"/>
              <a:t>in those counties. </a:t>
            </a:r>
          </a:p>
        </p:txBody>
      </p:sp>
      <p:sp>
        <p:nvSpPr>
          <p:cNvPr id="3" name="1 Título"/>
          <p:cNvSpPr txBox="1">
            <a:spLocks/>
          </p:cNvSpPr>
          <p:nvPr/>
        </p:nvSpPr>
        <p:spPr>
          <a:xfrm>
            <a:off x="142844" y="214290"/>
            <a:ext cx="8501122" cy="1357322"/>
          </a:xfrm>
          <a:prstGeom prst="rect">
            <a:avLst/>
          </a:prstGeom>
        </p:spPr>
        <p:txBody>
          <a:bodyPr/>
          <a:lstStyle/>
          <a:p>
            <a:pPr lvl="0">
              <a:spcBef>
                <a:spcPct val="0"/>
              </a:spcBef>
            </a:pPr>
            <a:r>
              <a:rPr lang="en-US" sz="3000" b="1" dirty="0" smtClean="0"/>
              <a:t>Results of the econometric model:</a:t>
            </a:r>
          </a:p>
        </p:txBody>
      </p:sp>
      <p:sp>
        <p:nvSpPr>
          <p:cNvPr id="4" name="3 CuadroTexto"/>
          <p:cNvSpPr txBox="1"/>
          <p:nvPr/>
        </p:nvSpPr>
        <p:spPr>
          <a:xfrm>
            <a:off x="214282" y="1000108"/>
            <a:ext cx="8572560" cy="1261884"/>
          </a:xfrm>
          <a:prstGeom prst="rect">
            <a:avLst/>
          </a:prstGeom>
          <a:noFill/>
        </p:spPr>
        <p:txBody>
          <a:bodyPr wrap="square" rtlCol="0">
            <a:spAutoFit/>
          </a:bodyPr>
          <a:lstStyle/>
          <a:p>
            <a:pPr algn="just"/>
            <a:r>
              <a:rPr lang="en-US" sz="2000" dirty="0" smtClean="0"/>
              <a:t>When incorporating </a:t>
            </a:r>
            <a:r>
              <a:rPr lang="en-US" sz="2000" b="1" i="1" dirty="0" smtClean="0"/>
              <a:t>9 days of rain </a:t>
            </a:r>
            <a:r>
              <a:rPr lang="en-US" sz="2000" dirty="0" smtClean="0"/>
              <a:t>in </a:t>
            </a:r>
            <a:r>
              <a:rPr lang="en-US" sz="2000" b="1" i="1" dirty="0" smtClean="0"/>
              <a:t>62 counties </a:t>
            </a:r>
            <a:r>
              <a:rPr lang="en-US" sz="2000" dirty="0" smtClean="0"/>
              <a:t>(ranging  in accumulated precipitation from 0.3 to 796 mm), the econometric model results indicate a</a:t>
            </a:r>
            <a:r>
              <a:rPr lang="en-US" sz="2800" dirty="0" smtClean="0"/>
              <a:t> </a:t>
            </a:r>
            <a:r>
              <a:rPr lang="en-US" sz="2800" b="1" i="1" dirty="0" smtClean="0">
                <a:solidFill>
                  <a:srgbClr val="0070C0"/>
                </a:solidFill>
              </a:rPr>
              <a:t>total loss of production in 54 counties!!!</a:t>
            </a:r>
            <a:endParaRPr lang="en-US" sz="2800" dirty="0" smtClean="0"/>
          </a:p>
        </p:txBody>
      </p:sp>
      <p:sp>
        <p:nvSpPr>
          <p:cNvPr id="5" name="4 CuadroTexto"/>
          <p:cNvSpPr txBox="1"/>
          <p:nvPr/>
        </p:nvSpPr>
        <p:spPr>
          <a:xfrm>
            <a:off x="142845" y="2428868"/>
            <a:ext cx="8858311" cy="95410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800" b="1" i="1" dirty="0" smtClean="0">
                <a:solidFill>
                  <a:srgbClr val="0070C0"/>
                </a:solidFill>
              </a:rPr>
              <a:t>The yield of maize lost in those 54 counties is 850,523 tons from a sowed area of 384,852 ha.</a:t>
            </a:r>
            <a:endParaRPr lang="es-ES_tradnl" sz="2800" dirty="0"/>
          </a:p>
        </p:txBody>
      </p:sp>
      <p:sp>
        <p:nvSpPr>
          <p:cNvPr id="6" name="5 CuadroTexto"/>
          <p:cNvSpPr txBox="1"/>
          <p:nvPr/>
        </p:nvSpPr>
        <p:spPr>
          <a:xfrm>
            <a:off x="214282" y="5546727"/>
            <a:ext cx="8572560" cy="95410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800" b="1" i="1" dirty="0" smtClean="0">
                <a:solidFill>
                  <a:srgbClr val="0070C0"/>
                </a:solidFill>
              </a:rPr>
              <a:t>The estimated economic loss amounts to $ 4,762 million Mexican pesos (approx. 353 million USD  at current rate) </a:t>
            </a:r>
            <a:r>
              <a:rPr lang="en-US" sz="2800" dirty="0" smtClean="0"/>
              <a:t>  </a:t>
            </a:r>
            <a:endParaRPr lang="es-ES_tradnl" sz="2800" b="1" i="1" dirty="0">
              <a:solidFill>
                <a:srgbClr val="0070C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142844" y="214290"/>
            <a:ext cx="8501122" cy="1357322"/>
          </a:xfrm>
          <a:prstGeom prst="rect">
            <a:avLst/>
          </a:prstGeom>
        </p:spPr>
        <p:txBody>
          <a:bodyPr/>
          <a:lstStyle/>
          <a:p>
            <a:pPr lvl="0">
              <a:spcBef>
                <a:spcPct val="0"/>
              </a:spcBef>
            </a:pPr>
            <a:r>
              <a:rPr lang="en-US" sz="3000" b="1" dirty="0" smtClean="0"/>
              <a:t>Results of the econometric model:</a:t>
            </a:r>
          </a:p>
        </p:txBody>
      </p:sp>
      <p:sp>
        <p:nvSpPr>
          <p:cNvPr id="3" name="2 CuadroTexto"/>
          <p:cNvSpPr txBox="1"/>
          <p:nvPr/>
        </p:nvSpPr>
        <p:spPr>
          <a:xfrm>
            <a:off x="214282" y="857232"/>
            <a:ext cx="8572560" cy="5755422"/>
          </a:xfrm>
          <a:prstGeom prst="rect">
            <a:avLst/>
          </a:prstGeom>
          <a:noFill/>
        </p:spPr>
        <p:txBody>
          <a:bodyPr wrap="square" rtlCol="0">
            <a:spAutoFit/>
          </a:bodyPr>
          <a:lstStyle/>
          <a:p>
            <a:pPr algn="just"/>
            <a:r>
              <a:rPr lang="en-US" sz="2000" dirty="0" smtClean="0"/>
              <a:t>Maize (corn) represents 69% of the total agricultural production in Guerrero; other crops, such as beans, squash, </a:t>
            </a:r>
            <a:r>
              <a:rPr lang="en-US" sz="2000" dirty="0" err="1" smtClean="0"/>
              <a:t>chilis</a:t>
            </a:r>
            <a:r>
              <a:rPr lang="en-US" sz="2000" dirty="0" smtClean="0"/>
              <a:t> and feed for their animals, account for most of the remainder.  While the losses in those other staple foods were not estimated in this model, those crops also suffer from too much water, so it is safe to assume that all agricultural production in those 54 counties was totally lost.   </a:t>
            </a:r>
          </a:p>
          <a:p>
            <a:pPr algn="just"/>
            <a:endParaRPr lang="en-US" sz="2000" dirty="0" smtClean="0"/>
          </a:p>
          <a:p>
            <a:pPr algn="just"/>
            <a:r>
              <a:rPr lang="en-US" sz="2000" dirty="0" smtClean="0"/>
              <a:t>The loss in self-consumption agricultural production relates to </a:t>
            </a:r>
            <a:r>
              <a:rPr lang="en-US" sz="2000" b="1" i="1" dirty="0" smtClean="0">
                <a:solidFill>
                  <a:srgbClr val="0070C0"/>
                </a:solidFill>
              </a:rPr>
              <a:t>food security </a:t>
            </a:r>
            <a:r>
              <a:rPr lang="en-US" sz="2000" dirty="0" smtClean="0"/>
              <a:t>in several ways:</a:t>
            </a:r>
          </a:p>
          <a:p>
            <a:pPr marL="457200" indent="-457200" algn="just">
              <a:buAutoNum type="arabicPeriod"/>
            </a:pPr>
            <a:r>
              <a:rPr lang="en-US" sz="2000" b="1" dirty="0" smtClean="0">
                <a:solidFill>
                  <a:srgbClr val="0070C0"/>
                </a:solidFill>
              </a:rPr>
              <a:t>Direct loss of food  until the following growing season</a:t>
            </a:r>
          </a:p>
          <a:p>
            <a:pPr marL="457200" indent="-457200" algn="just">
              <a:buAutoNum type="arabicPeriod"/>
            </a:pPr>
            <a:r>
              <a:rPr lang="en-US" sz="2000" b="1" dirty="0" smtClean="0"/>
              <a:t>Loss of seeds adapted to the different microclimates and soil conditions</a:t>
            </a:r>
          </a:p>
          <a:p>
            <a:pPr marL="457200" indent="-457200" algn="just">
              <a:buAutoNum type="arabicPeriod"/>
            </a:pPr>
            <a:r>
              <a:rPr lang="en-US" sz="2000" b="1" dirty="0" smtClean="0">
                <a:solidFill>
                  <a:srgbClr val="0070C0"/>
                </a:solidFill>
              </a:rPr>
              <a:t>Temporal internal migration of farmers to other rural areas not affected by the extreme event or even to small cities in the region</a:t>
            </a:r>
          </a:p>
          <a:p>
            <a:pPr marL="457200" indent="-457200" algn="just">
              <a:buAutoNum type="arabicPeriod"/>
            </a:pPr>
            <a:r>
              <a:rPr lang="en-US" sz="2000" b="1" dirty="0" smtClean="0"/>
              <a:t>Definite internal migration, relocating to major cities, resulting in a net decline of total cropland and manpower in the countryside</a:t>
            </a:r>
          </a:p>
          <a:p>
            <a:pPr marL="457200" indent="-457200" algn="just">
              <a:buAutoNum type="arabicPeriod"/>
            </a:pPr>
            <a:endParaRPr lang="en-US" sz="2000" dirty="0" smtClean="0"/>
          </a:p>
          <a:p>
            <a:pPr algn="just"/>
            <a:r>
              <a:rPr lang="es-MX" sz="2000" dirty="0" smtClean="0"/>
              <a:t>T</a:t>
            </a:r>
            <a:r>
              <a:rPr lang="en-US" sz="2000" dirty="0" smtClean="0"/>
              <a:t>he model results indicate</a:t>
            </a:r>
            <a:r>
              <a:rPr lang="en-US" sz="2800" dirty="0" smtClean="0"/>
              <a:t> </a:t>
            </a:r>
            <a:r>
              <a:rPr lang="en-US" sz="2000" b="1" i="1" dirty="0" smtClean="0">
                <a:solidFill>
                  <a:srgbClr val="0070C0"/>
                </a:solidFill>
              </a:rPr>
              <a:t>no loss of production of maize in 8 of the 62 counties analyzed, </a:t>
            </a:r>
            <a:r>
              <a:rPr lang="en-US" sz="2000" dirty="0" smtClean="0"/>
              <a:t>those that had received accumulated precipitation of less than 22 mm per day.</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142844" y="357166"/>
            <a:ext cx="8501122" cy="2071702"/>
          </a:xfrm>
          <a:prstGeom prst="rect">
            <a:avLst/>
          </a:prstGeom>
        </p:spPr>
        <p:txBody>
          <a:bodyPr/>
          <a:lstStyle/>
          <a:p>
            <a:pPr lvl="0" algn="just">
              <a:spcBef>
                <a:spcPct val="0"/>
              </a:spcBef>
            </a:pPr>
            <a:r>
              <a:rPr lang="en-US" sz="3000" dirty="0" smtClean="0"/>
              <a:t>The rains this past September caused a very large death toll </a:t>
            </a:r>
            <a:r>
              <a:rPr lang="en-US" sz="3000" b="1" i="1" dirty="0" smtClean="0">
                <a:solidFill>
                  <a:srgbClr val="0070C0"/>
                </a:solidFill>
              </a:rPr>
              <a:t>(157 people) </a:t>
            </a:r>
            <a:r>
              <a:rPr lang="en-US" sz="3000" dirty="0" smtClean="0"/>
              <a:t>in a country that is very used to respond to the impacts of tropical cyclones, even with forced evacuations by military personnel.</a:t>
            </a:r>
          </a:p>
        </p:txBody>
      </p:sp>
      <p:sp>
        <p:nvSpPr>
          <p:cNvPr id="3" name="2 CuadroTexto"/>
          <p:cNvSpPr txBox="1"/>
          <p:nvPr/>
        </p:nvSpPr>
        <p:spPr>
          <a:xfrm>
            <a:off x="2214546" y="2660688"/>
            <a:ext cx="4842608" cy="553998"/>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lvl="0">
              <a:spcBef>
                <a:spcPct val="0"/>
              </a:spcBef>
            </a:pPr>
            <a:r>
              <a:rPr lang="en-US" sz="3000" b="1" dirty="0" smtClean="0">
                <a:solidFill>
                  <a:prstClr val="black"/>
                </a:solidFill>
              </a:rPr>
              <a:t>So what happened this time?</a:t>
            </a:r>
          </a:p>
        </p:txBody>
      </p:sp>
      <p:sp>
        <p:nvSpPr>
          <p:cNvPr id="4" name="1 Título"/>
          <p:cNvSpPr txBox="1">
            <a:spLocks/>
          </p:cNvSpPr>
          <p:nvPr/>
        </p:nvSpPr>
        <p:spPr>
          <a:xfrm>
            <a:off x="285720" y="3786190"/>
            <a:ext cx="8501122" cy="2071702"/>
          </a:xfrm>
          <a:prstGeom prst="rect">
            <a:avLst/>
          </a:prstGeom>
        </p:spPr>
        <p:txBody>
          <a:bodyPr/>
          <a:lstStyle/>
          <a:p>
            <a:pPr lvl="0" algn="just">
              <a:spcBef>
                <a:spcPct val="0"/>
              </a:spcBef>
            </a:pPr>
            <a:r>
              <a:rPr lang="en-US" sz="3000" dirty="0" smtClean="0"/>
              <a:t>We explore the flow of information from the federal level of government to the local and the political situation in the State of Guerrero, to evaluate where the flaws might have happened.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1141</TotalTime>
  <Words>1847</Words>
  <Application>Microsoft Office PowerPoint</Application>
  <PresentationFormat>Presentación en pantalla (4:3)</PresentationFormat>
  <Paragraphs>122</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Conclusions</vt:lpstr>
    </vt:vector>
  </TitlesOfParts>
  <Company>Windows uE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WinuE</dc:creator>
  <cp:lastModifiedBy>usuario</cp:lastModifiedBy>
  <cp:revision>87</cp:revision>
  <dcterms:created xsi:type="dcterms:W3CDTF">2014-03-24T20:13:18Z</dcterms:created>
  <dcterms:modified xsi:type="dcterms:W3CDTF">2015-05-11T18:33:38Z</dcterms:modified>
</cp:coreProperties>
</file>