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explosion val="1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Republicans</c:v>
                </c:pt>
                <c:pt idx="1">
                  <c:v>Democrats</c:v>
                </c:pt>
                <c:pt idx="2">
                  <c:v>Independents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54.6</c:v>
                </c:pt>
                <c:pt idx="1">
                  <c:v>44.9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</a:t>
            </a:r>
            <a:r>
              <a:rPr lang="en-US" baseline="0" dirty="0" smtClean="0"/>
              <a:t> of Popular Vote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Sheet1!$A$2:$A$4</c:f>
              <c:strCache>
                <c:ptCount val="3"/>
                <c:pt idx="0">
                  <c:v>Clinton</c:v>
                </c:pt>
                <c:pt idx="1">
                  <c:v>Bush</c:v>
                </c:pt>
                <c:pt idx="2">
                  <c:v>Perot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37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67808"/>
        <c:axId val="154569344"/>
      </c:barChart>
      <c:catAx>
        <c:axId val="154567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4569344"/>
        <c:crosses val="autoZero"/>
        <c:auto val="1"/>
        <c:lblAlgn val="ctr"/>
        <c:lblOffset val="100"/>
        <c:noMultiLvlLbl val="0"/>
      </c:catAx>
      <c:valAx>
        <c:axId val="154569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567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8A3FC5-B7C3-4F4D-9695-2730BE18605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6BE1EA-85B5-4209-9C68-763D6FACA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267200"/>
            <a:ext cx="5637010" cy="882119"/>
          </a:xfrm>
        </p:spPr>
        <p:txBody>
          <a:bodyPr/>
          <a:lstStyle/>
          <a:p>
            <a:pPr algn="ctr"/>
            <a:r>
              <a:rPr lang="en-US" dirty="0" smtClean="0"/>
              <a:t>By Andy Hudson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8305800" cy="1793167"/>
          </a:xfrm>
        </p:spPr>
        <p:txBody>
          <a:bodyPr/>
          <a:lstStyle/>
          <a:p>
            <a:pPr marL="182880" indent="0" algn="ctr">
              <a:lnSpc>
                <a:spcPct val="150000"/>
              </a:lnSpc>
              <a:buNone/>
            </a:pPr>
            <a:r>
              <a:rPr lang="en-US" dirty="0" smtClean="0">
                <a:effectLst/>
              </a:rPr>
              <a:t>Ranked Choice Voting:</a:t>
            </a:r>
            <a:br>
              <a:rPr lang="en-US" dirty="0" smtClean="0">
                <a:effectLst/>
              </a:rPr>
            </a:br>
            <a:r>
              <a:rPr lang="en-US" sz="3200" i="1" dirty="0" smtClean="0">
                <a:effectLst/>
              </a:rPr>
              <a:t>Adding variety to the voting booth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51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92036"/>
            <a:ext cx="8160327" cy="35243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4461" y="586836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Ranked Choice Sample Ballot</a:t>
            </a:r>
            <a:endParaRPr lang="en-US" sz="3600" i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7525" y="6400800"/>
            <a:ext cx="99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752600"/>
            <a:ext cx="8153400" cy="4152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7145" y="304800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Party Identification</a:t>
            </a:r>
            <a:endParaRPr lang="en-US" sz="3600" i="1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7525" y="6400800"/>
            <a:ext cx="99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(5)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5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67145" y="304800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Party Representation in Congress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5003498"/>
              </p:ext>
            </p:extLst>
          </p:nvPr>
        </p:nvGraphicFramePr>
        <p:xfrm>
          <a:off x="1472045" y="1676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0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67145" y="304800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Federal Party Representation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3457" y="1828800"/>
            <a:ext cx="3429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America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Democrats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Republicans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828800"/>
            <a:ext cx="350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Australia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Liberal Party of Australia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Katter’s Australian Party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Labor Party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Nationals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Greens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Nick Xenophon Team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Pauline Hanson’s One Nation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Liberal Democratic Party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Derryn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Hinch’s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Justice Party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Liberal Party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Conservatives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4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67145" y="304800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1992 Presidential Election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629426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057400" y="2036618"/>
            <a:ext cx="541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92036"/>
            <a:ext cx="8160327" cy="35243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4461" y="586836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Ranked Choice Sample Ballot</a:t>
            </a:r>
            <a:endParaRPr lang="en-US" sz="3600" i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7525" y="6400800"/>
            <a:ext cx="99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4461" y="586836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How Are Votes Tallied?</a:t>
            </a:r>
            <a:endParaRPr lang="en-US" sz="3600" i="1" dirty="0">
              <a:effectLst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461" y="1483419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(Round 1)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1" y="2532402"/>
            <a:ext cx="6553200" cy="39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4461" y="586836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How Are Votes Tallied?</a:t>
            </a:r>
            <a:endParaRPr lang="en-US" sz="3600" i="1" dirty="0">
              <a:effectLst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461" y="1483419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(Round 2)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2" y="2532402"/>
            <a:ext cx="6553198" cy="39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8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4461" y="586836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How Are Votes Tallied?</a:t>
            </a:r>
            <a:endParaRPr lang="en-US" sz="3600" i="1" dirty="0">
              <a:effectLst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461" y="1483419"/>
            <a:ext cx="8305800" cy="89658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(Round 3)</a:t>
            </a:r>
          </a:p>
          <a:p>
            <a:pPr marL="182880" indent="0" algn="ctr">
              <a:lnSpc>
                <a:spcPct val="150000"/>
              </a:lnSpc>
              <a:buFont typeface="Georgia" pitchFamily="18" charset="0"/>
              <a:buNone/>
            </a:pPr>
            <a:endParaRPr lang="en-US" sz="3600" i="1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2" y="2651599"/>
            <a:ext cx="6553198" cy="36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43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330</TotalTime>
  <Words>108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Ranked Choice Voting: Adding variety to the voting booth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Ranked Choice Voting: Adding variety to the voting booth</dc:title>
  <dc:creator>Andy</dc:creator>
  <cp:lastModifiedBy>Andy</cp:lastModifiedBy>
  <cp:revision>16</cp:revision>
  <dcterms:created xsi:type="dcterms:W3CDTF">2017-11-19T04:57:56Z</dcterms:created>
  <dcterms:modified xsi:type="dcterms:W3CDTF">2017-12-05T22:06:12Z</dcterms:modified>
</cp:coreProperties>
</file>