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9" r:id="rId12"/>
    <p:sldId id="267" r:id="rId13"/>
    <p:sldId id="268" r:id="rId14"/>
  </p:sldIdLst>
  <p:sldSz cx="121618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C55"/>
    <a:srgbClr val="FFFFB4"/>
    <a:srgbClr val="5DC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1" autoAdjust="0"/>
    <p:restoredTop sz="99654" autoAdjust="0"/>
  </p:normalViewPr>
  <p:slideViewPr>
    <p:cSldViewPr snapToGrid="0" snapToObjects="1" showGuides="1">
      <p:cViewPr>
        <p:scale>
          <a:sx n="150" d="100"/>
          <a:sy n="150" d="100"/>
        </p:scale>
        <p:origin x="2552" y="768"/>
      </p:cViewPr>
      <p:guideLst>
        <p:guide orient="horz" pos="-428"/>
        <p:guide pos="9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6E16-6260-9449-AD3A-E31B166017F1}" type="datetimeFigureOut">
              <a:rPr lang="en-US" smtClean="0"/>
              <a:pPr/>
              <a:t>17/03/2015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4FE2-61A6-7E43-913F-F4A1A7E88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6E16-6260-9449-AD3A-E31B166017F1}" type="datetimeFigureOut">
              <a:rPr lang="en-US" smtClean="0"/>
              <a:pPr/>
              <a:t>17/03/2015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4FE2-61A6-7E43-913F-F4A1A7E88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6E16-6260-9449-AD3A-E31B166017F1}" type="datetimeFigureOut">
              <a:rPr lang="en-US" smtClean="0"/>
              <a:pPr/>
              <a:t>17/03/2015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4FE2-61A6-7E43-913F-F4A1A7E88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6E16-6260-9449-AD3A-E31B166017F1}" type="datetimeFigureOut">
              <a:rPr lang="en-US" smtClean="0"/>
              <a:pPr/>
              <a:t>17/03/2015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4FE2-61A6-7E43-913F-F4A1A7E88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6E16-6260-9449-AD3A-E31B166017F1}" type="datetimeFigureOut">
              <a:rPr lang="en-US" smtClean="0"/>
              <a:pPr/>
              <a:t>17/03/2015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4FE2-61A6-7E43-913F-F4A1A7E88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6E16-6260-9449-AD3A-E31B166017F1}" type="datetimeFigureOut">
              <a:rPr lang="en-US" smtClean="0"/>
              <a:pPr/>
              <a:t>17/03/2015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4FE2-61A6-7E43-913F-F4A1A7E88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6E16-6260-9449-AD3A-E31B166017F1}" type="datetimeFigureOut">
              <a:rPr lang="en-US" smtClean="0"/>
              <a:pPr/>
              <a:t>17/03/2015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4FE2-61A6-7E43-913F-F4A1A7E88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6E16-6260-9449-AD3A-E31B166017F1}" type="datetimeFigureOut">
              <a:rPr lang="en-US" smtClean="0"/>
              <a:pPr/>
              <a:t>17/03/2015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4FE2-61A6-7E43-913F-F4A1A7E88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6E16-6260-9449-AD3A-E31B166017F1}" type="datetimeFigureOut">
              <a:rPr lang="en-US" smtClean="0"/>
              <a:pPr/>
              <a:t>17/03/2015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4FE2-61A6-7E43-913F-F4A1A7E88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6E16-6260-9449-AD3A-E31B166017F1}" type="datetimeFigureOut">
              <a:rPr lang="en-US" smtClean="0"/>
              <a:pPr/>
              <a:t>17/03/2015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4FE2-61A6-7E43-913F-F4A1A7E88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6E16-6260-9449-AD3A-E31B166017F1}" type="datetimeFigureOut">
              <a:rPr lang="en-US" smtClean="0"/>
              <a:pPr/>
              <a:t>17/03/2015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4FE2-61A6-7E43-913F-F4A1A7E88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1"/>
            <a:ext cx="10945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6E16-6260-9449-AD3A-E31B166017F1}" type="datetimeFigureOut">
              <a:rPr lang="en-US" smtClean="0"/>
              <a:pPr/>
              <a:t>17/03/2015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1"/>
            <a:ext cx="3851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4FE2-61A6-7E43-913F-F4A1A7E88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zelcast.com/use-cases/web-session-clustering/generic-web-session-replicatio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9087" y="6467674"/>
            <a:ext cx="404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@</a:t>
            </a:r>
            <a:r>
              <a:rPr lang="en-US" sz="1200" dirty="0" err="1" smtClean="0">
                <a:solidFill>
                  <a:schemeClr val="bg1"/>
                </a:solidFill>
                <a:latin typeface="Myriad Pro"/>
                <a:cs typeface="Myriad Pro"/>
              </a:rPr>
              <a:t>jongallimore</a:t>
            </a:r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  |  #TomEE</a:t>
            </a:r>
            <a:endParaRPr lang="en-US" sz="12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912138" y="1073151"/>
            <a:ext cx="10337562" cy="25273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Myriad Pro"/>
                <a:cs typeface="Myriad Pro"/>
              </a:rPr>
              <a:t>Cluster your application with CDI and </a:t>
            </a:r>
            <a:r>
              <a:rPr lang="en-US" sz="5400" b="1" dirty="0" err="1" smtClean="0">
                <a:latin typeface="Myriad Pro"/>
                <a:cs typeface="Myriad Pro"/>
              </a:rPr>
              <a:t>JCache</a:t>
            </a:r>
            <a:endParaRPr lang="en-US" sz="5400" b="1" dirty="0">
              <a:latin typeface="Myriad Pro"/>
              <a:cs typeface="Myriad Pro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1824276" y="4199467"/>
            <a:ext cx="8513287" cy="14393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8B0C55"/>
                </a:solidFill>
                <a:latin typeface="Myriad Pro"/>
                <a:cs typeface="Myriad Pro"/>
              </a:rPr>
              <a:t>Jonathan Gallimore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8B0C55"/>
                </a:solidFill>
                <a:latin typeface="Myriad Pro"/>
                <a:cs typeface="Myriad Pro"/>
              </a:rPr>
              <a:t>@</a:t>
            </a:r>
            <a:r>
              <a:rPr lang="en-US" sz="2000" dirty="0" err="1" smtClean="0">
                <a:solidFill>
                  <a:srgbClr val="8B0C55"/>
                </a:solidFill>
                <a:latin typeface="Myriad Pro"/>
                <a:cs typeface="Myriad Pro"/>
              </a:rPr>
              <a:t>jongallimore</a:t>
            </a:r>
            <a:endParaRPr lang="en-US" sz="2000" dirty="0" smtClean="0">
              <a:solidFill>
                <a:srgbClr val="8B0C55"/>
              </a:solidFill>
              <a:latin typeface="Myriad Pro"/>
              <a:cs typeface="Myriad Pro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8B0C55"/>
                </a:solidFill>
                <a:latin typeface="Myriad Pro"/>
                <a:cs typeface="Myriad Pro"/>
              </a:rPr>
              <a:t>#TomEE</a:t>
            </a:r>
            <a:endParaRPr lang="en-US" sz="2000" dirty="0">
              <a:solidFill>
                <a:srgbClr val="8B0C55"/>
              </a:solidFill>
              <a:latin typeface="Myriad Pro"/>
              <a:cs typeface="Myriad Pr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9087" y="6467674"/>
            <a:ext cx="404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@</a:t>
            </a:r>
            <a:r>
              <a:rPr lang="en-US" sz="1200" dirty="0" err="1" smtClean="0">
                <a:solidFill>
                  <a:schemeClr val="bg1"/>
                </a:solidFill>
                <a:latin typeface="Myriad Pro"/>
                <a:cs typeface="Myriad Pro"/>
              </a:rPr>
              <a:t>jongallimore</a:t>
            </a:r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  |  #TomEE</a:t>
            </a:r>
            <a:endParaRPr lang="en-US" sz="12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34659" y="2359291"/>
            <a:ext cx="10619087" cy="87682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8B0C55"/>
                </a:solidFill>
                <a:latin typeface="Myriad Pro"/>
                <a:cs typeface="Myriad Pro"/>
              </a:rPr>
              <a:t>Show me the code!</a:t>
            </a:r>
            <a:endParaRPr lang="en-US" sz="4800" b="1" dirty="0">
              <a:solidFill>
                <a:srgbClr val="8B0C55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6605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9087" y="6467674"/>
            <a:ext cx="404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@</a:t>
            </a:r>
            <a:r>
              <a:rPr lang="en-US" sz="1200" dirty="0" err="1" smtClean="0">
                <a:solidFill>
                  <a:schemeClr val="bg1"/>
                </a:solidFill>
                <a:latin typeface="Myriad Pro"/>
                <a:cs typeface="Myriad Pro"/>
              </a:rPr>
              <a:t>jongallimore</a:t>
            </a:r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  |  #TomEE</a:t>
            </a:r>
            <a:endParaRPr lang="en-US" sz="12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34659" y="274639"/>
            <a:ext cx="10619087" cy="87682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8B0C55"/>
                </a:solidFill>
                <a:latin typeface="Myriad Pro"/>
                <a:cs typeface="Myriad Pro"/>
              </a:rPr>
              <a:t>Other approaches</a:t>
            </a:r>
            <a:endParaRPr lang="en-US" sz="4800" b="1" dirty="0">
              <a:solidFill>
                <a:srgbClr val="8B0C55"/>
              </a:solidFill>
              <a:latin typeface="Myriad Pro"/>
              <a:cs typeface="Myriad Pro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idx="1"/>
          </p:nvPr>
        </p:nvSpPr>
        <p:spPr>
          <a:xfrm>
            <a:off x="934658" y="1346201"/>
            <a:ext cx="10619088" cy="4779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Use </a:t>
            </a:r>
            <a:r>
              <a:rPr lang="en-US" sz="2000" dirty="0" err="1">
                <a:latin typeface="Myriad Pro"/>
                <a:cs typeface="Myriad Pro"/>
              </a:rPr>
              <a:t>Hazelcast</a:t>
            </a:r>
            <a:r>
              <a:rPr lang="en-US" sz="2000" dirty="0">
                <a:latin typeface="Myriad Pro"/>
                <a:cs typeface="Myriad Pro"/>
              </a:rPr>
              <a:t> directly as opposed to using the </a:t>
            </a:r>
            <a:r>
              <a:rPr lang="en-US" sz="2000" dirty="0" err="1">
                <a:latin typeface="Myriad Pro"/>
                <a:cs typeface="Myriad Pro"/>
              </a:rPr>
              <a:t>JCache</a:t>
            </a:r>
            <a:r>
              <a:rPr lang="en-US" sz="2000" dirty="0">
                <a:latin typeface="Myriad Pro"/>
                <a:cs typeface="Myriad Pro"/>
              </a:rPr>
              <a:t> API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Myriad Pro"/>
                <a:cs typeface="Myriad Pro"/>
              </a:rPr>
              <a:t>Non-portable, but, exposes a lot more functionality in </a:t>
            </a:r>
            <a:r>
              <a:rPr lang="en-US" sz="1600" dirty="0" err="1">
                <a:latin typeface="Myriad Pro"/>
                <a:cs typeface="Myriad Pro"/>
              </a:rPr>
              <a:t>Hazelcast</a:t>
            </a:r>
            <a:endParaRPr lang="en-US" sz="1600" dirty="0">
              <a:latin typeface="Myriad Pro"/>
              <a:cs typeface="Myriad Pro"/>
            </a:endParaRP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Myriad Pro"/>
                <a:cs typeface="Myriad Pro"/>
              </a:rPr>
              <a:t>Can still use CDI Producers and create your own interceptors</a:t>
            </a:r>
          </a:p>
          <a:p>
            <a:pPr lvl="1">
              <a:spcBef>
                <a:spcPts val="1200"/>
              </a:spcBef>
            </a:pPr>
            <a:endParaRPr lang="en-US" sz="1600" dirty="0">
              <a:latin typeface="Myriad Pro"/>
              <a:cs typeface="Myriad Pro"/>
            </a:endParaRPr>
          </a:p>
          <a:p>
            <a:pPr lvl="1">
              <a:spcBef>
                <a:spcPts val="1200"/>
              </a:spcBef>
            </a:pPr>
            <a:endParaRPr lang="en-US" sz="1600" dirty="0">
              <a:latin typeface="Myriad Pro"/>
              <a:cs typeface="Myriad Pro"/>
            </a:endParaRPr>
          </a:p>
          <a:p>
            <a:pPr lvl="1">
              <a:spcBef>
                <a:spcPts val="1200"/>
              </a:spcBef>
            </a:pPr>
            <a:endParaRPr lang="en-US" sz="1600" dirty="0">
              <a:latin typeface="Myriad Pro"/>
              <a:cs typeface="Myriad Pro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sz="1600" dirty="0">
              <a:latin typeface="Myriad Pro"/>
              <a:cs typeface="Myriad Pro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sz="1600" dirty="0">
              <a:latin typeface="Myriad Pro"/>
              <a:cs typeface="Myriad Pro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600" dirty="0">
              <a:latin typeface="Myriad Pro"/>
              <a:cs typeface="Myriad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5844" y="2934731"/>
            <a:ext cx="5689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@Produces  </a:t>
            </a:r>
          </a:p>
          <a:p>
            <a:r>
              <a:rPr lang="en-US" sz="1200" dirty="0"/>
              <a:t>@Singleton  </a:t>
            </a:r>
          </a:p>
          <a:p>
            <a:r>
              <a:rPr lang="en-US" sz="1200" dirty="0"/>
              <a:t>@</a:t>
            </a:r>
            <a:r>
              <a:rPr lang="en-US" sz="1200" dirty="0" err="1"/>
              <a:t>Hazelcast</a:t>
            </a:r>
            <a:r>
              <a:rPr lang="en-US" sz="1200" dirty="0"/>
              <a:t>  </a:t>
            </a:r>
          </a:p>
          <a:p>
            <a:r>
              <a:rPr lang="en-US" sz="1200" dirty="0"/>
              <a:t>public </a:t>
            </a:r>
            <a:r>
              <a:rPr lang="en-US" sz="1200" dirty="0" err="1"/>
              <a:t>HazelcastInstance</a:t>
            </a:r>
            <a:r>
              <a:rPr lang="en-US" sz="1200" dirty="0"/>
              <a:t> </a:t>
            </a:r>
            <a:r>
              <a:rPr lang="en-US" sz="1200" dirty="0" err="1"/>
              <a:t>createHazelcastInstance</a:t>
            </a:r>
            <a:r>
              <a:rPr lang="en-US" sz="1200" dirty="0"/>
              <a:t>() {  </a:t>
            </a:r>
          </a:p>
          <a:p>
            <a:r>
              <a:rPr lang="en-US" sz="1200" dirty="0"/>
              <a:t>  final String </a:t>
            </a:r>
            <a:r>
              <a:rPr lang="en-US" sz="1200" dirty="0" err="1"/>
              <a:t>configFile</a:t>
            </a:r>
            <a:r>
              <a:rPr lang="en-US" sz="1200" dirty="0"/>
              <a:t> = "META-INF/</a:t>
            </a:r>
            <a:r>
              <a:rPr lang="en-US" sz="1200" dirty="0" err="1"/>
              <a:t>hazelcast.xml</a:t>
            </a:r>
            <a:r>
              <a:rPr lang="en-US" sz="1200" dirty="0"/>
              <a:t>";  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ClassLoader</a:t>
            </a:r>
            <a:r>
              <a:rPr lang="en-US" sz="1200" dirty="0"/>
              <a:t> loader = </a:t>
            </a:r>
            <a:r>
              <a:rPr lang="en-US" sz="1200" dirty="0" err="1"/>
              <a:t>Thread.currentThread</a:t>
            </a:r>
            <a:r>
              <a:rPr lang="en-US" sz="1200" dirty="0"/>
              <a:t>().</a:t>
            </a:r>
            <a:r>
              <a:rPr lang="en-US" sz="1200" dirty="0" err="1"/>
              <a:t>getContextClassLoader</a:t>
            </a:r>
            <a:r>
              <a:rPr lang="en-US" sz="1200" dirty="0"/>
              <a:t>();  </a:t>
            </a:r>
          </a:p>
          <a:p>
            <a:r>
              <a:rPr lang="en-US" sz="1200" dirty="0"/>
              <a:t>  URL location = </a:t>
            </a:r>
            <a:r>
              <a:rPr lang="en-US" sz="1200" dirty="0" err="1"/>
              <a:t>loader.getResource</a:t>
            </a:r>
            <a:r>
              <a:rPr lang="en-US" sz="1200" dirty="0"/>
              <a:t>(</a:t>
            </a:r>
            <a:r>
              <a:rPr lang="en-US" sz="1200" dirty="0" err="1"/>
              <a:t>configFile</a:t>
            </a:r>
            <a:r>
              <a:rPr lang="en-US" sz="1200" dirty="0"/>
              <a:t>);  </a:t>
            </a:r>
          </a:p>
          <a:p>
            <a:endParaRPr lang="en-US" sz="1200" dirty="0"/>
          </a:p>
          <a:p>
            <a:r>
              <a:rPr lang="en-US" sz="1200" dirty="0"/>
              <a:t>  final </a:t>
            </a:r>
            <a:r>
              <a:rPr lang="en-US" sz="1200" dirty="0" err="1"/>
              <a:t>Config</a:t>
            </a:r>
            <a:r>
              <a:rPr lang="en-US" sz="1200" dirty="0"/>
              <a:t> </a:t>
            </a:r>
            <a:r>
              <a:rPr lang="en-US" sz="1200" dirty="0" err="1"/>
              <a:t>config</a:t>
            </a:r>
            <a:r>
              <a:rPr lang="en-US" sz="1200" dirty="0"/>
              <a:t> = new </a:t>
            </a:r>
            <a:r>
              <a:rPr lang="en-US" sz="1200" dirty="0" err="1"/>
              <a:t>Config</a:t>
            </a:r>
            <a:r>
              <a:rPr lang="en-US" sz="1200" dirty="0"/>
              <a:t>(); 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config.setConfigurationUrl</a:t>
            </a:r>
            <a:r>
              <a:rPr lang="en-US" sz="1200" dirty="0"/>
              <a:t>(location); 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config.setInstanceName</a:t>
            </a:r>
            <a:r>
              <a:rPr lang="en-US" sz="1200" dirty="0"/>
              <a:t>("</a:t>
            </a:r>
            <a:r>
              <a:rPr lang="en-US" sz="1200" dirty="0" err="1"/>
              <a:t>ExampleInstance</a:t>
            </a:r>
            <a:r>
              <a:rPr lang="en-US" sz="1200" dirty="0"/>
              <a:t>");  </a:t>
            </a:r>
          </a:p>
          <a:p>
            <a:r>
              <a:rPr lang="en-US" sz="1200" dirty="0"/>
              <a:t>   </a:t>
            </a:r>
          </a:p>
          <a:p>
            <a:r>
              <a:rPr lang="en-US" sz="1200" dirty="0"/>
              <a:t>  return </a:t>
            </a:r>
            <a:r>
              <a:rPr lang="en-US" sz="1200" dirty="0" err="1"/>
              <a:t>Hazelcast.newHazelcastInstance</a:t>
            </a:r>
            <a:r>
              <a:rPr lang="en-US" sz="1200" dirty="0"/>
              <a:t>(</a:t>
            </a:r>
            <a:r>
              <a:rPr lang="en-US" sz="1200" dirty="0" err="1"/>
              <a:t>config</a:t>
            </a:r>
            <a:r>
              <a:rPr lang="en-US" sz="1200" dirty="0"/>
              <a:t>);  </a:t>
            </a:r>
          </a:p>
          <a:p>
            <a:r>
              <a:rPr lang="en-US" sz="1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3698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9087" y="6467674"/>
            <a:ext cx="404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@</a:t>
            </a:r>
            <a:r>
              <a:rPr lang="en-US" sz="1200" dirty="0" err="1" smtClean="0">
                <a:solidFill>
                  <a:schemeClr val="bg1"/>
                </a:solidFill>
                <a:latin typeface="Myriad Pro"/>
                <a:cs typeface="Myriad Pro"/>
              </a:rPr>
              <a:t>jongallimore</a:t>
            </a:r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  |  #TomEE</a:t>
            </a:r>
            <a:endParaRPr lang="en-US" sz="12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34659" y="274639"/>
            <a:ext cx="10619087" cy="87682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8B0C55"/>
                </a:solidFill>
                <a:latin typeface="Myriad Pro"/>
                <a:cs typeface="Myriad Pro"/>
              </a:rPr>
              <a:t>Other approaches</a:t>
            </a:r>
            <a:endParaRPr lang="en-US" sz="4800" b="1" dirty="0">
              <a:solidFill>
                <a:srgbClr val="8B0C55"/>
              </a:solidFill>
              <a:latin typeface="Myriad Pro"/>
              <a:cs typeface="Myriad Pro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idx="1"/>
          </p:nvPr>
        </p:nvSpPr>
        <p:spPr>
          <a:xfrm>
            <a:off x="934658" y="1346201"/>
            <a:ext cx="10619088" cy="4779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Session replication filter </a:t>
            </a:r>
            <a:endParaRPr lang="en-US" sz="2000" dirty="0" smtClean="0">
              <a:latin typeface="Myriad Pro"/>
              <a:cs typeface="Myriad Pro"/>
            </a:endParaRPr>
          </a:p>
          <a:p>
            <a:pPr lvl="1">
              <a:spcBef>
                <a:spcPts val="1200"/>
              </a:spcBef>
            </a:pPr>
            <a:r>
              <a:rPr lang="en-US" sz="1600" dirty="0" smtClean="0">
                <a:latin typeface="Myriad Pro"/>
                <a:cs typeface="Myriad Pro"/>
                <a:hlinkClick r:id="rId2"/>
              </a:rPr>
              <a:t>http</a:t>
            </a:r>
            <a:r>
              <a:rPr lang="en-US" sz="1600" dirty="0">
                <a:latin typeface="Myriad Pro"/>
                <a:cs typeface="Myriad Pro"/>
                <a:hlinkClick r:id="rId2"/>
              </a:rPr>
              <a:t>://hazelcast.com/use-cases/web-session-clustering/generic-web-session-replication</a:t>
            </a:r>
            <a:r>
              <a:rPr lang="en-US" sz="1600" dirty="0" smtClean="0">
                <a:latin typeface="Myriad Pro"/>
                <a:cs typeface="Myriad Pro"/>
                <a:hlinkClick r:id="rId2"/>
              </a:rPr>
              <a:t>/</a:t>
            </a:r>
            <a:endParaRPr lang="en-US" sz="1600" dirty="0" smtClean="0">
              <a:latin typeface="Myriad Pro"/>
              <a:cs typeface="Myriad Pro"/>
            </a:endParaRPr>
          </a:p>
          <a:p>
            <a:pPr lvl="1">
              <a:spcBef>
                <a:spcPts val="1200"/>
              </a:spcBef>
            </a:pPr>
            <a:r>
              <a:rPr lang="en-US" sz="1600" dirty="0" smtClean="0">
                <a:latin typeface="Myriad Pro"/>
                <a:cs typeface="Myriad Pro"/>
              </a:rPr>
              <a:t>Native version for Tomcat / Jetty for Enterprise users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Myriad Pro"/>
                <a:cs typeface="Myriad Pro"/>
              </a:rPr>
              <a:t>POC to share state for </a:t>
            </a:r>
            <a:r>
              <a:rPr lang="en-US" sz="2000" dirty="0" err="1" smtClean="0">
                <a:latin typeface="Myriad Pro"/>
                <a:cs typeface="Myriad Pro"/>
              </a:rPr>
              <a:t>Stateful</a:t>
            </a:r>
            <a:r>
              <a:rPr lang="en-US" sz="2000" dirty="0" smtClean="0">
                <a:latin typeface="Myriad Pro"/>
                <a:cs typeface="Myriad Pro"/>
              </a:rPr>
              <a:t> EJBs in </a:t>
            </a:r>
            <a:r>
              <a:rPr lang="en-US" sz="2000" dirty="0" err="1" smtClean="0">
                <a:latin typeface="Myriad Pro"/>
                <a:cs typeface="Myriad Pro"/>
              </a:rPr>
              <a:t>TomEE</a:t>
            </a:r>
            <a:r>
              <a:rPr lang="en-US" sz="2000" dirty="0" smtClean="0">
                <a:latin typeface="Myriad Pro"/>
                <a:cs typeface="Myriad Pro"/>
              </a:rPr>
              <a:t> using </a:t>
            </a:r>
            <a:r>
              <a:rPr lang="en-US" sz="2000" dirty="0" err="1" smtClean="0">
                <a:latin typeface="Myriad Pro"/>
                <a:cs typeface="Myriad Pro"/>
              </a:rPr>
              <a:t>Hazelcast</a:t>
            </a:r>
            <a:endParaRPr lang="en-US" sz="2000" dirty="0" smtClean="0">
              <a:latin typeface="Myriad Pro"/>
              <a:cs typeface="Myriad Pro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91584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9087" y="6467674"/>
            <a:ext cx="404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@</a:t>
            </a:r>
            <a:r>
              <a:rPr lang="en-US" sz="1200" dirty="0" err="1" smtClean="0">
                <a:solidFill>
                  <a:schemeClr val="bg1"/>
                </a:solidFill>
                <a:latin typeface="Myriad Pro"/>
                <a:cs typeface="Myriad Pro"/>
              </a:rPr>
              <a:t>jongallimore</a:t>
            </a:r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  |  #TomEE</a:t>
            </a:r>
            <a:endParaRPr lang="en-US" sz="12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34659" y="2350824"/>
            <a:ext cx="10619087" cy="87682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8B0C55"/>
                </a:solidFill>
                <a:latin typeface="Myriad Pro"/>
                <a:cs typeface="Myriad Pro"/>
              </a:rPr>
              <a:t>Thank you!</a:t>
            </a:r>
            <a:endParaRPr lang="en-US" sz="4800" b="1" dirty="0">
              <a:solidFill>
                <a:srgbClr val="8B0C55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70260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9087" y="6467674"/>
            <a:ext cx="404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@</a:t>
            </a:r>
            <a:r>
              <a:rPr lang="en-US" sz="1200" dirty="0" err="1" smtClean="0">
                <a:solidFill>
                  <a:schemeClr val="bg1"/>
                </a:solidFill>
                <a:latin typeface="Myriad Pro"/>
                <a:cs typeface="Myriad Pro"/>
              </a:rPr>
              <a:t>jongallimore</a:t>
            </a:r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  |  #TomEE</a:t>
            </a:r>
            <a:endParaRPr lang="en-US" sz="12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34659" y="274639"/>
            <a:ext cx="10619087" cy="87682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8B0C55"/>
                </a:solidFill>
                <a:latin typeface="Myriad Pro"/>
                <a:cs typeface="Myriad Pro"/>
              </a:rPr>
              <a:t>CDI and </a:t>
            </a:r>
            <a:r>
              <a:rPr lang="en-US" sz="4800" b="1" dirty="0" err="1" smtClean="0">
                <a:solidFill>
                  <a:srgbClr val="8B0C55"/>
                </a:solidFill>
                <a:latin typeface="Myriad Pro"/>
                <a:cs typeface="Myriad Pro"/>
              </a:rPr>
              <a:t>JCache</a:t>
            </a:r>
            <a:endParaRPr lang="en-US" sz="4800" b="1" dirty="0">
              <a:solidFill>
                <a:srgbClr val="8B0C55"/>
              </a:solidFill>
              <a:latin typeface="Myriad Pro"/>
              <a:cs typeface="Myriad Pro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idx="1"/>
          </p:nvPr>
        </p:nvSpPr>
        <p:spPr>
          <a:xfrm>
            <a:off x="934658" y="1346201"/>
            <a:ext cx="10619088" cy="4779963"/>
          </a:xfrm>
        </p:spPr>
        <p:txBody>
          <a:bodyPr>
            <a:normAutofit/>
          </a:bodyPr>
          <a:lstStyle/>
          <a:p>
            <a:r>
              <a:rPr lang="en-US" dirty="0"/>
              <a:t>What is CDI?</a:t>
            </a:r>
          </a:p>
          <a:p>
            <a:r>
              <a:rPr lang="en-US" dirty="0"/>
              <a:t>What is </a:t>
            </a:r>
            <a:r>
              <a:rPr lang="en-US" dirty="0" err="1"/>
              <a:t>JCache</a:t>
            </a:r>
            <a:r>
              <a:rPr lang="en-US" dirty="0"/>
              <a:t>?</a:t>
            </a:r>
          </a:p>
          <a:p>
            <a:r>
              <a:rPr lang="en-US" dirty="0"/>
              <a:t>Demo - using </a:t>
            </a:r>
            <a:r>
              <a:rPr lang="en-US" dirty="0" err="1"/>
              <a:t>Hazelcast</a:t>
            </a:r>
            <a:r>
              <a:rPr lang="en-US" dirty="0"/>
              <a:t> to add caching to a Java EE application</a:t>
            </a:r>
          </a:p>
          <a:p>
            <a:r>
              <a:rPr lang="en-US" dirty="0"/>
              <a:t>Other approaches</a:t>
            </a:r>
          </a:p>
          <a:p>
            <a:r>
              <a:rPr lang="en-US" dirty="0"/>
              <a:t>Q and 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9087" y="6467674"/>
            <a:ext cx="404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@</a:t>
            </a:r>
            <a:r>
              <a:rPr lang="en-US" sz="1200" dirty="0" err="1" smtClean="0">
                <a:solidFill>
                  <a:schemeClr val="bg1"/>
                </a:solidFill>
                <a:latin typeface="Myriad Pro"/>
                <a:cs typeface="Myriad Pro"/>
              </a:rPr>
              <a:t>jongallimore</a:t>
            </a:r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  |  #TomEE</a:t>
            </a:r>
            <a:endParaRPr lang="en-US" sz="12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34659" y="274639"/>
            <a:ext cx="10619087" cy="87682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8B0C55"/>
                </a:solidFill>
                <a:latin typeface="Myriad Pro"/>
                <a:cs typeface="Myriad Pro"/>
              </a:rPr>
              <a:t>CDI</a:t>
            </a:r>
            <a:endParaRPr lang="en-US" sz="4800" b="1" dirty="0">
              <a:solidFill>
                <a:srgbClr val="8B0C55"/>
              </a:solidFill>
              <a:latin typeface="Myriad Pro"/>
              <a:cs typeface="Myriad Pro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idx="1"/>
          </p:nvPr>
        </p:nvSpPr>
        <p:spPr>
          <a:xfrm>
            <a:off x="934658" y="1346201"/>
            <a:ext cx="10619088" cy="4779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>
                <a:latin typeface="Myriad Pro"/>
                <a:cs typeface="Myriad Pro"/>
              </a:rPr>
              <a:t>Contexts </a:t>
            </a:r>
            <a:r>
              <a:rPr lang="en-US" sz="2000" dirty="0">
                <a:latin typeface="Myriad Pro"/>
                <a:cs typeface="Myriad Pro"/>
              </a:rPr>
              <a:t>and Dependency Injection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Introduced in Java EE 6 (both Web &amp; Full Profile</a:t>
            </a:r>
            <a:r>
              <a:rPr lang="en-US" sz="2000" dirty="0" smtClean="0">
                <a:latin typeface="Myriad Pro"/>
                <a:cs typeface="Myriad Pro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Integrated with other specifications in Java EE (EJB, JAX-RS, Servlets, JSF…)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Myriad Pro"/>
                <a:cs typeface="Myriad Pro"/>
              </a:rPr>
              <a:t>Provides </a:t>
            </a:r>
            <a:r>
              <a:rPr lang="en-US" sz="2000" dirty="0" smtClean="0">
                <a:latin typeface="Myriad Pro"/>
                <a:cs typeface="Myriad Pro"/>
              </a:rPr>
              <a:t>the bean lifecycle management and </a:t>
            </a:r>
            <a:r>
              <a:rPr lang="en-US" sz="2000" dirty="0" err="1" smtClean="0">
                <a:latin typeface="Myriad Pro"/>
                <a:cs typeface="Myriad Pro"/>
              </a:rPr>
              <a:t>typesafe</a:t>
            </a:r>
            <a:r>
              <a:rPr lang="en-US" sz="2000" dirty="0" smtClean="0">
                <a:latin typeface="Myriad Pro"/>
                <a:cs typeface="Myriad Pro"/>
              </a:rPr>
              <a:t> injection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Myriad Pro"/>
                <a:cs typeface="Myriad Pro"/>
              </a:rPr>
              <a:t>Largely </a:t>
            </a:r>
            <a:r>
              <a:rPr lang="en-US" sz="2000" dirty="0" smtClean="0">
                <a:latin typeface="Myriad Pro"/>
                <a:cs typeface="Myriad Pro"/>
              </a:rPr>
              <a:t>annotation-based</a:t>
            </a:r>
            <a:endParaRPr lang="en-US" sz="2000" dirty="0">
              <a:latin typeface="Myriad Pro"/>
              <a:cs typeface="Myriad Pro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Myriad Pro"/>
                <a:cs typeface="Myriad Pro"/>
              </a:rPr>
              <a:t>Uses</a:t>
            </a:r>
          </a:p>
          <a:p>
            <a:pPr lvl="1">
              <a:spcBef>
                <a:spcPts val="1200"/>
              </a:spcBef>
            </a:pPr>
            <a:r>
              <a:rPr lang="en-US" sz="1200" dirty="0">
                <a:latin typeface="Myriad Pro"/>
                <a:cs typeface="Myriad Pro"/>
              </a:rPr>
              <a:t>Injection (with scoping, names, qualifiers, stereotypes and alternatives)</a:t>
            </a:r>
          </a:p>
          <a:p>
            <a:pPr lvl="1">
              <a:spcBef>
                <a:spcPts val="1200"/>
              </a:spcBef>
            </a:pPr>
            <a:r>
              <a:rPr lang="en-US" sz="1200" dirty="0" smtClean="0">
                <a:latin typeface="Myriad Pro"/>
                <a:cs typeface="Myriad Pro"/>
              </a:rPr>
              <a:t>Producers </a:t>
            </a:r>
            <a:r>
              <a:rPr lang="en-US" sz="1200" dirty="0">
                <a:latin typeface="Myriad Pro"/>
                <a:cs typeface="Myriad Pro"/>
              </a:rPr>
              <a:t>(factory methods)</a:t>
            </a:r>
          </a:p>
          <a:p>
            <a:pPr lvl="1">
              <a:spcBef>
                <a:spcPts val="1200"/>
              </a:spcBef>
            </a:pPr>
            <a:r>
              <a:rPr lang="en-US" sz="1200" dirty="0" smtClean="0">
                <a:latin typeface="Myriad Pro"/>
                <a:cs typeface="Myriad Pro"/>
              </a:rPr>
              <a:t>Interceptors</a:t>
            </a:r>
            <a:endParaRPr lang="en-US" sz="1200" dirty="0">
              <a:latin typeface="Myriad Pro"/>
              <a:cs typeface="Myriad Pro"/>
            </a:endParaRPr>
          </a:p>
          <a:p>
            <a:pPr lvl="1">
              <a:spcBef>
                <a:spcPts val="1200"/>
              </a:spcBef>
            </a:pPr>
            <a:r>
              <a:rPr lang="en-US" sz="1200" dirty="0" smtClean="0">
                <a:latin typeface="Myriad Pro"/>
                <a:cs typeface="Myriad Pro"/>
              </a:rPr>
              <a:t>Observers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Can be extended with portable extensions</a:t>
            </a:r>
          </a:p>
          <a:p>
            <a:pPr>
              <a:spcBef>
                <a:spcPts val="1200"/>
              </a:spcBef>
            </a:pPr>
            <a:endParaRPr lang="en-US" sz="1600" dirty="0" smtClean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54836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9087" y="6467674"/>
            <a:ext cx="404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@</a:t>
            </a:r>
            <a:r>
              <a:rPr lang="en-US" sz="1200" dirty="0" err="1" smtClean="0">
                <a:solidFill>
                  <a:schemeClr val="bg1"/>
                </a:solidFill>
                <a:latin typeface="Myriad Pro"/>
                <a:cs typeface="Myriad Pro"/>
              </a:rPr>
              <a:t>jongallimore</a:t>
            </a:r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  |  #TomEE</a:t>
            </a:r>
            <a:endParaRPr lang="en-US" sz="12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34659" y="274639"/>
            <a:ext cx="10619087" cy="876829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8B0C55"/>
                </a:solidFill>
                <a:latin typeface="Myriad Pro"/>
                <a:cs typeface="Myriad Pro"/>
              </a:rPr>
              <a:t>JCache</a:t>
            </a:r>
            <a:endParaRPr lang="en-US" sz="4800" b="1" dirty="0">
              <a:solidFill>
                <a:srgbClr val="8B0C55"/>
              </a:solidFill>
              <a:latin typeface="Myriad Pro"/>
              <a:cs typeface="Myriad Pro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idx="1"/>
          </p:nvPr>
        </p:nvSpPr>
        <p:spPr>
          <a:xfrm>
            <a:off x="934658" y="1346201"/>
            <a:ext cx="10619088" cy="4779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JSR-107 - https://</a:t>
            </a:r>
            <a:r>
              <a:rPr lang="en-US" sz="2000" dirty="0" err="1">
                <a:latin typeface="Myriad Pro"/>
                <a:cs typeface="Myriad Pro"/>
              </a:rPr>
              <a:t>github.com</a:t>
            </a:r>
            <a:r>
              <a:rPr lang="en-US" sz="2000" dirty="0">
                <a:latin typeface="Myriad Pro"/>
                <a:cs typeface="Myriad Pro"/>
              </a:rPr>
              <a:t>/jsr107</a:t>
            </a:r>
          </a:p>
          <a:p>
            <a:pPr>
              <a:spcBef>
                <a:spcPts val="1200"/>
              </a:spcBef>
            </a:pPr>
            <a:r>
              <a:rPr lang="en-US" sz="2000" dirty="0" err="1">
                <a:latin typeface="Myriad Pro"/>
                <a:cs typeface="Myriad Pro"/>
              </a:rPr>
              <a:t>Hazelcast</a:t>
            </a:r>
            <a:r>
              <a:rPr lang="en-US" sz="2000" dirty="0">
                <a:latin typeface="Myriad Pro"/>
                <a:cs typeface="Myriad Pro"/>
              </a:rPr>
              <a:t> implements the </a:t>
            </a:r>
            <a:r>
              <a:rPr lang="en-US" sz="2000" dirty="0" err="1">
                <a:latin typeface="Myriad Pro"/>
                <a:cs typeface="Myriad Pro"/>
              </a:rPr>
              <a:t>JCache</a:t>
            </a:r>
            <a:r>
              <a:rPr lang="en-US" sz="2000" dirty="0">
                <a:latin typeface="Myriad Pro"/>
                <a:cs typeface="Myriad Pro"/>
              </a:rPr>
              <a:t> specification as of version </a:t>
            </a:r>
            <a:r>
              <a:rPr lang="en-US" sz="2000" dirty="0" smtClean="0">
                <a:latin typeface="Myriad Pro"/>
                <a:cs typeface="Myriad Pro"/>
              </a:rPr>
              <a:t>3.3.1 (released October ‘14)</a:t>
            </a:r>
            <a:endParaRPr lang="en-US" sz="2000" dirty="0">
              <a:latin typeface="Myriad Pro"/>
              <a:cs typeface="Myriad Pro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Basic concepts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Myriad Pro"/>
                <a:cs typeface="Myriad Pro"/>
              </a:rPr>
              <a:t>Caching provider</a:t>
            </a:r>
          </a:p>
          <a:p>
            <a:pPr lvl="1">
              <a:spcBef>
                <a:spcPts val="1200"/>
              </a:spcBef>
            </a:pPr>
            <a:r>
              <a:rPr lang="en-US" sz="1600" dirty="0" err="1">
                <a:latin typeface="Myriad Pro"/>
                <a:cs typeface="Myriad Pro"/>
              </a:rPr>
              <a:t>CacheManager</a:t>
            </a:r>
            <a:endParaRPr lang="en-US" sz="1600" dirty="0">
              <a:latin typeface="Myriad Pro"/>
              <a:cs typeface="Myriad Pro"/>
            </a:endParaRPr>
          </a:p>
          <a:p>
            <a:pPr lvl="1">
              <a:spcBef>
                <a:spcPts val="1200"/>
              </a:spcBef>
            </a:pPr>
            <a:r>
              <a:rPr lang="en-US" sz="1600" dirty="0" smtClean="0">
                <a:latin typeface="Myriad Pro"/>
                <a:cs typeface="Myriad Pro"/>
              </a:rPr>
              <a:t>Cache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>
                <a:latin typeface="Myriad Pro"/>
                <a:cs typeface="Myriad Pro"/>
              </a:rPr>
              <a:t>Entry</a:t>
            </a:r>
            <a:endParaRPr lang="en-US" sz="1200" dirty="0" smtClean="0">
              <a:latin typeface="Myriad Pro"/>
              <a:cs typeface="Myriad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9092" y="4419600"/>
            <a:ext cx="7187887" cy="14773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prstClr val="white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CachingProvider</a:t>
            </a:r>
            <a:r>
              <a:rPr lang="en-US" dirty="0" smtClean="0"/>
              <a:t> </a:t>
            </a:r>
            <a:r>
              <a:rPr lang="en-US" dirty="0" err="1"/>
              <a:t>cachingProvider</a:t>
            </a:r>
            <a:r>
              <a:rPr lang="en-US" dirty="0"/>
              <a:t> = </a:t>
            </a:r>
            <a:r>
              <a:rPr lang="en-US" dirty="0" err="1"/>
              <a:t>Caching.getCachingProvider</a:t>
            </a:r>
            <a:r>
              <a:rPr lang="en-US" dirty="0"/>
              <a:t>();</a:t>
            </a:r>
          </a:p>
          <a:p>
            <a:r>
              <a:rPr lang="en-US" dirty="0" err="1"/>
              <a:t>CacheManager</a:t>
            </a:r>
            <a:r>
              <a:rPr lang="en-US" dirty="0"/>
              <a:t> </a:t>
            </a:r>
            <a:r>
              <a:rPr lang="en-US" dirty="0" err="1"/>
              <a:t>cacheManager</a:t>
            </a:r>
            <a:r>
              <a:rPr lang="en-US" dirty="0"/>
              <a:t> = </a:t>
            </a:r>
            <a:r>
              <a:rPr lang="en-US" dirty="0" err="1"/>
              <a:t>cachingProvider.getCacheManager</a:t>
            </a:r>
            <a:r>
              <a:rPr lang="en-US" dirty="0"/>
              <a:t>();</a:t>
            </a:r>
          </a:p>
          <a:p>
            <a:r>
              <a:rPr lang="en-US" dirty="0"/>
              <a:t>Cache&lt;Object, Object&gt; cache = </a:t>
            </a:r>
            <a:r>
              <a:rPr lang="en-US" dirty="0" err="1" smtClean="0"/>
              <a:t>cacheManager</a:t>
            </a:r>
            <a:endParaRPr lang="en-US" dirty="0" smtClean="0"/>
          </a:p>
          <a:p>
            <a:r>
              <a:rPr lang="en-US" dirty="0"/>
              <a:t> 	</a:t>
            </a:r>
            <a:r>
              <a:rPr lang="en-US" dirty="0" smtClean="0"/>
              <a:t>	.</a:t>
            </a:r>
            <a:r>
              <a:rPr lang="en-US" dirty="0" err="1" smtClean="0"/>
              <a:t>getCache</a:t>
            </a:r>
            <a:r>
              <a:rPr lang="en-US" dirty="0"/>
              <a:t>( "default", </a:t>
            </a:r>
            <a:r>
              <a:rPr lang="en-US" dirty="0" err="1"/>
              <a:t>Object.class</a:t>
            </a:r>
            <a:r>
              <a:rPr lang="en-US" dirty="0"/>
              <a:t>, </a:t>
            </a:r>
            <a:r>
              <a:rPr lang="en-US" dirty="0" err="1"/>
              <a:t>Object.class</a:t>
            </a:r>
            <a:r>
              <a:rPr lang="en-US" dirty="0"/>
              <a:t> );</a:t>
            </a:r>
          </a:p>
          <a:p>
            <a:r>
              <a:rPr lang="en-US" dirty="0" err="1"/>
              <a:t>cache.put</a:t>
            </a:r>
            <a:r>
              <a:rPr lang="en-US" dirty="0"/>
              <a:t>( “world”, “Hello, world” );</a:t>
            </a:r>
          </a:p>
        </p:txBody>
      </p:sp>
    </p:spTree>
    <p:extLst>
      <p:ext uri="{BB962C8B-B14F-4D97-AF65-F5344CB8AC3E}">
        <p14:creationId xmlns:p14="http://schemas.microsoft.com/office/powerpoint/2010/main" val="226007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9"/>
          <p:cNvSpPr>
            <a:spLocks noGrp="1"/>
          </p:cNvSpPr>
          <p:nvPr>
            <p:ph idx="1"/>
          </p:nvPr>
        </p:nvSpPr>
        <p:spPr>
          <a:xfrm>
            <a:off x="934658" y="1346201"/>
            <a:ext cx="10619088" cy="4779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Can be included in Java EE applications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Add </a:t>
            </a:r>
            <a:r>
              <a:rPr lang="en-US" sz="2000" dirty="0" err="1">
                <a:latin typeface="Myriad Pro"/>
                <a:cs typeface="Myriad Pro"/>
              </a:rPr>
              <a:t>javax.cache</a:t>
            </a:r>
            <a:r>
              <a:rPr lang="en-US" sz="2000" dirty="0">
                <a:latin typeface="Myriad Pro"/>
                <a:cs typeface="Myriad Pro"/>
              </a:rPr>
              <a:t> </a:t>
            </a:r>
            <a:r>
              <a:rPr lang="en-US" sz="2000" dirty="0" err="1">
                <a:latin typeface="Myriad Pro"/>
                <a:cs typeface="Myriad Pro"/>
              </a:rPr>
              <a:t>api</a:t>
            </a:r>
            <a:r>
              <a:rPr lang="en-US" sz="2000" dirty="0">
                <a:latin typeface="Myriad Pro"/>
                <a:cs typeface="Myriad Pro"/>
              </a:rPr>
              <a:t> and implementation jars in WEB-INF/lib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Myriad Pro"/>
                <a:cs typeface="Myriad Pro"/>
              </a:rPr>
              <a:t>You can use </a:t>
            </a:r>
            <a:r>
              <a:rPr lang="en-US" sz="2000" dirty="0" err="1" smtClean="0">
                <a:latin typeface="Myriad Pro"/>
                <a:cs typeface="Myriad Pro"/>
              </a:rPr>
              <a:t>Jcache</a:t>
            </a:r>
            <a:r>
              <a:rPr lang="en-US" sz="2000" dirty="0" smtClean="0">
                <a:latin typeface="Myriad Pro"/>
                <a:cs typeface="Myriad Pro"/>
              </a:rPr>
              <a:t> in </a:t>
            </a:r>
            <a:r>
              <a:rPr lang="en-US" sz="2000" dirty="0">
                <a:latin typeface="Myriad Pro"/>
                <a:cs typeface="Myriad Pro"/>
              </a:rPr>
              <a:t>the same way a Java SE application would use it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Myriad Pro"/>
                <a:cs typeface="Myriad Pro"/>
              </a:rPr>
              <a:t>JSR-107 provides standard annotations for caching, but these are not yet implemented by containers. Hopefully this will be part of Java EE 8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Myriad Pro"/>
                <a:cs typeface="Myriad Pro"/>
              </a:rPr>
              <a:t>CDI </a:t>
            </a:r>
            <a:r>
              <a:rPr lang="en-US" sz="2000" dirty="0">
                <a:latin typeface="Myriad Pro"/>
                <a:cs typeface="Myriad Pro"/>
              </a:rPr>
              <a:t>can provide dependency injection </a:t>
            </a:r>
            <a:r>
              <a:rPr lang="en-US" sz="2000" dirty="0" smtClean="0">
                <a:latin typeface="Myriad Pro"/>
                <a:cs typeface="Myriad Pro"/>
              </a:rPr>
              <a:t>and interceptors for </a:t>
            </a:r>
            <a:r>
              <a:rPr lang="en-US" sz="2000" dirty="0" err="1" smtClean="0">
                <a:latin typeface="Myriad Pro"/>
                <a:cs typeface="Myriad Pro"/>
              </a:rPr>
              <a:t>JCache</a:t>
            </a:r>
            <a:endParaRPr lang="en-US" sz="1600" dirty="0" smtClean="0">
              <a:latin typeface="Myriad Pro"/>
              <a:cs typeface="Myriad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9087" y="6467674"/>
            <a:ext cx="404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@</a:t>
            </a:r>
            <a:r>
              <a:rPr lang="en-US" sz="1200" dirty="0" err="1" smtClean="0">
                <a:solidFill>
                  <a:schemeClr val="bg1"/>
                </a:solidFill>
                <a:latin typeface="Myriad Pro"/>
                <a:cs typeface="Myriad Pro"/>
              </a:rPr>
              <a:t>jongallimore</a:t>
            </a:r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  |  #TomEE</a:t>
            </a:r>
            <a:endParaRPr lang="en-US" sz="12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34659" y="274639"/>
            <a:ext cx="10619087" cy="876829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8B0C55"/>
                </a:solidFill>
                <a:latin typeface="Myriad Pro"/>
                <a:cs typeface="Myriad Pro"/>
              </a:rPr>
              <a:t>JCache</a:t>
            </a:r>
            <a:r>
              <a:rPr lang="en-US" sz="4800" b="1" dirty="0" smtClean="0">
                <a:solidFill>
                  <a:srgbClr val="8B0C55"/>
                </a:solidFill>
                <a:latin typeface="Myriad Pro"/>
                <a:cs typeface="Myriad Pro"/>
              </a:rPr>
              <a:t> and Java EE</a:t>
            </a:r>
            <a:endParaRPr lang="en-US" sz="4800" b="1" dirty="0">
              <a:solidFill>
                <a:srgbClr val="8B0C55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05195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9087" y="6467674"/>
            <a:ext cx="404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@</a:t>
            </a:r>
            <a:r>
              <a:rPr lang="en-US" sz="1200" dirty="0" err="1" smtClean="0">
                <a:solidFill>
                  <a:schemeClr val="bg1"/>
                </a:solidFill>
                <a:latin typeface="Myriad Pro"/>
                <a:cs typeface="Myriad Pro"/>
              </a:rPr>
              <a:t>jongallimore</a:t>
            </a:r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  |  #TomEE</a:t>
            </a:r>
            <a:endParaRPr lang="en-US" sz="12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34659" y="274639"/>
            <a:ext cx="10619087" cy="876829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8B0C55"/>
                </a:solidFill>
                <a:latin typeface="Myriad Pro"/>
                <a:cs typeface="Myriad Pro"/>
              </a:rPr>
              <a:t>Hazelcast</a:t>
            </a:r>
            <a:r>
              <a:rPr lang="en-US" sz="4800" b="1" dirty="0" smtClean="0">
                <a:solidFill>
                  <a:srgbClr val="8B0C55"/>
                </a:solidFill>
                <a:latin typeface="Myriad Pro"/>
                <a:cs typeface="Myriad Pro"/>
              </a:rPr>
              <a:t> as a </a:t>
            </a:r>
            <a:r>
              <a:rPr lang="en-US" sz="4800" b="1" dirty="0" err="1" smtClean="0">
                <a:solidFill>
                  <a:srgbClr val="8B0C55"/>
                </a:solidFill>
                <a:latin typeface="Myriad Pro"/>
                <a:cs typeface="Myriad Pro"/>
              </a:rPr>
              <a:t>JCache</a:t>
            </a:r>
            <a:r>
              <a:rPr lang="en-US" sz="4800" b="1" dirty="0" smtClean="0">
                <a:solidFill>
                  <a:srgbClr val="8B0C55"/>
                </a:solidFill>
                <a:latin typeface="Myriad Pro"/>
                <a:cs typeface="Myriad Pro"/>
              </a:rPr>
              <a:t> Provider</a:t>
            </a:r>
            <a:endParaRPr lang="en-US" sz="4800" b="1" dirty="0">
              <a:solidFill>
                <a:srgbClr val="8B0C55"/>
              </a:solidFill>
              <a:latin typeface="Myriad Pro"/>
              <a:cs typeface="Myriad Pro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idx="1"/>
          </p:nvPr>
        </p:nvSpPr>
        <p:spPr>
          <a:xfrm>
            <a:off x="934658" y="1346201"/>
            <a:ext cx="10619088" cy="4779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 err="1" smtClean="0">
                <a:latin typeface="Myriad Pro"/>
                <a:cs typeface="Myriad Pro"/>
              </a:rPr>
              <a:t>Hazelcast</a:t>
            </a:r>
            <a:r>
              <a:rPr lang="en-US" sz="2000" dirty="0" smtClean="0">
                <a:latin typeface="Myriad Pro"/>
                <a:cs typeface="Myriad Pro"/>
              </a:rPr>
              <a:t> is a fully compliant implementation of </a:t>
            </a:r>
            <a:r>
              <a:rPr lang="en-US" sz="2000" dirty="0" err="1" smtClean="0">
                <a:latin typeface="Myriad Pro"/>
                <a:cs typeface="Myriad Pro"/>
              </a:rPr>
              <a:t>Jcache</a:t>
            </a:r>
            <a:endParaRPr lang="en-US" sz="2000" dirty="0" smtClean="0">
              <a:latin typeface="Myriad Pro"/>
              <a:cs typeface="Myriad Pro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Myriad Pro"/>
                <a:cs typeface="Myriad Pro"/>
              </a:rPr>
              <a:t>Very easy to add to your Java EE application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>
                <a:latin typeface="Myriad Pro"/>
                <a:cs typeface="Myriad Pro"/>
              </a:rPr>
              <a:t>Add com.hazelcast:hazelcast:3.4.1 </a:t>
            </a:r>
            <a:r>
              <a:rPr lang="en-US" sz="1600" dirty="0">
                <a:latin typeface="Myriad Pro"/>
                <a:cs typeface="Myriad Pro"/>
              </a:rPr>
              <a:t>and </a:t>
            </a:r>
            <a:r>
              <a:rPr lang="en-US" sz="1600" dirty="0" smtClean="0">
                <a:latin typeface="Myriad Pro"/>
                <a:cs typeface="Myriad Pro"/>
              </a:rPr>
              <a:t>javax.cache:cache-api:1.0.0 </a:t>
            </a:r>
            <a:r>
              <a:rPr lang="en-US" sz="1600" dirty="0">
                <a:latin typeface="Myriad Pro"/>
                <a:cs typeface="Myriad Pro"/>
              </a:rPr>
              <a:t>to your </a:t>
            </a:r>
            <a:r>
              <a:rPr lang="en-US" sz="1600" dirty="0" err="1">
                <a:latin typeface="Myriad Pro"/>
                <a:cs typeface="Myriad Pro"/>
              </a:rPr>
              <a:t>POM.xml</a:t>
            </a:r>
            <a:endParaRPr lang="en-US" sz="1600" dirty="0">
              <a:latin typeface="Myriad Pro"/>
              <a:cs typeface="Myriad Pro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Myriad Pro"/>
                <a:cs typeface="Myriad Pro"/>
              </a:rPr>
              <a:t>Add declarative configuration to </a:t>
            </a:r>
            <a:r>
              <a:rPr lang="en-US" sz="2000" dirty="0" err="1" smtClean="0">
                <a:latin typeface="Myriad Pro"/>
                <a:cs typeface="Myriad Pro"/>
              </a:rPr>
              <a:t>hazelcast.xml</a:t>
            </a:r>
            <a:r>
              <a:rPr lang="en-US" sz="2000" dirty="0" smtClean="0">
                <a:latin typeface="Myriad Pro"/>
                <a:cs typeface="Myriad Pro"/>
              </a:rPr>
              <a:t> on the application’s </a:t>
            </a:r>
            <a:r>
              <a:rPr lang="en-US" sz="2000" dirty="0" err="1" smtClean="0">
                <a:latin typeface="Myriad Pro"/>
                <a:cs typeface="Myriad Pro"/>
              </a:rPr>
              <a:t>classpath</a:t>
            </a:r>
            <a:endParaRPr lang="en-US" sz="2000" dirty="0" smtClean="0">
              <a:latin typeface="Myriad Pro"/>
              <a:cs typeface="Myriad Pro"/>
            </a:endParaRPr>
          </a:p>
          <a:p>
            <a:pPr>
              <a:spcBef>
                <a:spcPts val="1200"/>
              </a:spcBef>
            </a:pPr>
            <a:endParaRPr lang="en-US" sz="2000" dirty="0">
              <a:latin typeface="Myriad Pro"/>
              <a:cs typeface="Myriad Pro"/>
            </a:endParaRPr>
          </a:p>
          <a:p>
            <a:pPr>
              <a:spcBef>
                <a:spcPts val="1200"/>
              </a:spcBef>
            </a:pPr>
            <a:endParaRPr lang="en-US" sz="2000" dirty="0" smtClean="0">
              <a:latin typeface="Myriad Pro"/>
              <a:cs typeface="Myriad Pro"/>
            </a:endParaRPr>
          </a:p>
          <a:p>
            <a:pPr>
              <a:spcBef>
                <a:spcPts val="1200"/>
              </a:spcBef>
            </a:pPr>
            <a:endParaRPr lang="en-US" sz="2000" dirty="0" smtClean="0">
              <a:latin typeface="Myriad Pro"/>
              <a:cs typeface="Myriad Pro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Myriad Pro"/>
                <a:cs typeface="Myriad Pro"/>
              </a:rPr>
              <a:t>Use </a:t>
            </a:r>
            <a:r>
              <a:rPr lang="en-US" sz="2000" dirty="0" err="1" smtClean="0">
                <a:latin typeface="Myriad Pro"/>
                <a:cs typeface="Myriad Pro"/>
              </a:rPr>
              <a:t>JCache</a:t>
            </a:r>
            <a:r>
              <a:rPr lang="en-US" sz="2000" dirty="0" smtClean="0">
                <a:latin typeface="Myriad Pro"/>
                <a:cs typeface="Myriad Pro"/>
              </a:rPr>
              <a:t> or </a:t>
            </a:r>
            <a:r>
              <a:rPr lang="en-US" sz="2000" dirty="0" err="1" smtClean="0">
                <a:latin typeface="Myriad Pro"/>
                <a:cs typeface="Myriad Pro"/>
              </a:rPr>
              <a:t>Hazelcast</a:t>
            </a:r>
            <a:r>
              <a:rPr lang="en-US" sz="2000" dirty="0" smtClean="0">
                <a:latin typeface="Myriad Pro"/>
                <a:cs typeface="Myriad Pro"/>
              </a:rPr>
              <a:t> API directly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Myriad Pro"/>
              <a:cs typeface="Myriad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52373" y="3064934"/>
            <a:ext cx="3860632" cy="12003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prstClr val="white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&lt;cache name</a:t>
            </a:r>
            <a:r>
              <a:rPr lang="en-US" sz="1200" dirty="0" smtClean="0"/>
              <a:t>=</a:t>
            </a:r>
            <a:r>
              <a:rPr lang="en-US" sz="1200" dirty="0"/>
              <a:t>"</a:t>
            </a:r>
            <a:r>
              <a:rPr lang="en-US" sz="1200" dirty="0" err="1" smtClean="0"/>
              <a:t>mycache</a:t>
            </a:r>
            <a:r>
              <a:rPr lang="en-US" sz="1200" dirty="0" smtClean="0"/>
              <a:t>"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&lt;key-type class-name="</a:t>
            </a:r>
            <a:r>
              <a:rPr lang="en-US" sz="1200" dirty="0" err="1"/>
              <a:t>java.lang.Object</a:t>
            </a:r>
            <a:r>
              <a:rPr lang="en-US" sz="1200" dirty="0"/>
              <a:t>" /&gt;</a:t>
            </a:r>
            <a:br>
              <a:rPr lang="en-US" sz="1200" dirty="0"/>
            </a:br>
            <a:r>
              <a:rPr lang="en-US" sz="1200" dirty="0"/>
              <a:t>  &lt;value-type class-name="</a:t>
            </a:r>
            <a:r>
              <a:rPr lang="en-US" sz="1200" dirty="0" err="1"/>
              <a:t>java.lang.Object</a:t>
            </a:r>
            <a:r>
              <a:rPr lang="en-US" sz="1200" dirty="0"/>
              <a:t>" /&gt;</a:t>
            </a:r>
            <a:br>
              <a:rPr lang="en-US" sz="1200" dirty="0"/>
            </a:br>
            <a:r>
              <a:rPr lang="en-US" sz="1200" dirty="0"/>
              <a:t>  &lt;statistics-enabled&gt;true&lt;/statistics-enabled&gt;</a:t>
            </a:r>
            <a:br>
              <a:rPr lang="en-US" sz="1200" dirty="0"/>
            </a:br>
            <a:r>
              <a:rPr lang="en-US" sz="1200" dirty="0"/>
              <a:t>  &lt;management-enabled&gt;true&lt;/management-enabled&gt;</a:t>
            </a:r>
            <a:br>
              <a:rPr lang="en-US" sz="1200" dirty="0"/>
            </a:br>
            <a:r>
              <a:rPr lang="en-US" sz="1200" dirty="0" smtClean="0"/>
              <a:t>&lt;</a:t>
            </a:r>
            <a:r>
              <a:rPr lang="en-US" sz="1200" dirty="0"/>
              <a:t>/cache&gt;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1935" y="4925835"/>
            <a:ext cx="6881508" cy="12003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prstClr val="white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final </a:t>
            </a:r>
            <a:r>
              <a:rPr lang="en-US" sz="1200" dirty="0" err="1"/>
              <a:t>MutableConfiguration</a:t>
            </a:r>
            <a:r>
              <a:rPr lang="en-US" sz="1200" dirty="0"/>
              <a:t>&lt;Object, Object&gt; </a:t>
            </a:r>
            <a:r>
              <a:rPr lang="en-US" sz="1200" dirty="0" err="1"/>
              <a:t>config</a:t>
            </a:r>
            <a:r>
              <a:rPr lang="en-US" sz="1200" dirty="0"/>
              <a:t> = </a:t>
            </a:r>
            <a:r>
              <a:rPr lang="en-US" sz="1200" b="1" dirty="0"/>
              <a:t>new </a:t>
            </a:r>
            <a:r>
              <a:rPr lang="en-US" sz="1200" dirty="0" err="1"/>
              <a:t>MutableConfiguration</a:t>
            </a:r>
            <a:r>
              <a:rPr lang="en-US" sz="1200" dirty="0"/>
              <a:t>&lt;Object, Object&gt;()</a:t>
            </a:r>
            <a:br>
              <a:rPr lang="en-US" sz="1200" dirty="0"/>
            </a:br>
            <a:r>
              <a:rPr lang="en-US" sz="1200" dirty="0"/>
              <a:t>        .</a:t>
            </a:r>
            <a:r>
              <a:rPr lang="en-US" sz="1200" dirty="0" err="1"/>
              <a:t>setTypes</a:t>
            </a:r>
            <a:r>
              <a:rPr lang="en-US" sz="1200" dirty="0"/>
              <a:t>(</a:t>
            </a:r>
            <a:r>
              <a:rPr lang="en-US" sz="1200" dirty="0" err="1"/>
              <a:t>Object.</a:t>
            </a:r>
            <a:r>
              <a:rPr lang="en-US" sz="1200" b="1" dirty="0" err="1"/>
              <a:t>class</a:t>
            </a:r>
            <a:r>
              <a:rPr lang="en-US" sz="1200" dirty="0"/>
              <a:t>, </a:t>
            </a:r>
            <a:r>
              <a:rPr lang="en-US" sz="1200" dirty="0" err="1"/>
              <a:t>Object.</a:t>
            </a:r>
            <a:r>
              <a:rPr lang="en-US" sz="1200" b="1" dirty="0" err="1"/>
              <a:t>class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        .</a:t>
            </a:r>
            <a:r>
              <a:rPr lang="en-US" sz="1200" dirty="0" err="1"/>
              <a:t>setExpiryPolicyFactory</a:t>
            </a:r>
            <a:r>
              <a:rPr lang="en-US" sz="1200" dirty="0"/>
              <a:t>(</a:t>
            </a:r>
            <a:r>
              <a:rPr lang="en-US" sz="1200" dirty="0" err="1"/>
              <a:t>AccessedExpiryPolicy.</a:t>
            </a:r>
            <a:r>
              <a:rPr lang="en-US" sz="1200" i="1" dirty="0" err="1"/>
              <a:t>factoryOf</a:t>
            </a:r>
            <a:r>
              <a:rPr lang="en-US" sz="1200" dirty="0"/>
              <a:t>(</a:t>
            </a:r>
            <a:r>
              <a:rPr lang="en-US" sz="1200" dirty="0" err="1"/>
              <a:t>Duration.</a:t>
            </a:r>
            <a:r>
              <a:rPr lang="en-US" sz="1200" b="1" i="1" dirty="0" err="1"/>
              <a:t>ONE_HOUR</a:t>
            </a:r>
            <a:r>
              <a:rPr lang="en-US" sz="1200" dirty="0"/>
              <a:t>))</a:t>
            </a:r>
            <a:br>
              <a:rPr lang="en-US" sz="1200" dirty="0"/>
            </a:br>
            <a:r>
              <a:rPr lang="en-US" sz="1200" dirty="0"/>
              <a:t>        .</a:t>
            </a:r>
            <a:r>
              <a:rPr lang="en-US" sz="1200" dirty="0" err="1"/>
              <a:t>setStatisticsEnabled</a:t>
            </a:r>
            <a:r>
              <a:rPr lang="en-US" sz="1200" dirty="0" smtClean="0"/>
              <a:t>(</a:t>
            </a:r>
            <a:r>
              <a:rPr lang="en-US" sz="1200" b="1" dirty="0" smtClean="0"/>
              <a:t>true</a:t>
            </a:r>
            <a:r>
              <a:rPr lang="en-US" sz="1200" dirty="0" smtClean="0"/>
              <a:t>)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cache = </a:t>
            </a:r>
            <a:r>
              <a:rPr lang="en-US" sz="1200" b="1" dirty="0" err="1"/>
              <a:t>mgr</a:t>
            </a:r>
            <a:r>
              <a:rPr lang="en-US" sz="1200" dirty="0" err="1"/>
              <a:t>.createCache</a:t>
            </a:r>
            <a:r>
              <a:rPr lang="en-US" sz="1200" dirty="0" smtClean="0"/>
              <a:t>(</a:t>
            </a:r>
            <a:r>
              <a:rPr lang="en-US" sz="1200" dirty="0"/>
              <a:t>"</a:t>
            </a:r>
            <a:r>
              <a:rPr lang="en-US" sz="1200" dirty="0" err="1"/>
              <a:t>mycache</a:t>
            </a:r>
            <a:r>
              <a:rPr lang="en-US" sz="1200" dirty="0"/>
              <a:t>"</a:t>
            </a:r>
            <a:r>
              <a:rPr lang="en-US" sz="1200" dirty="0" smtClean="0"/>
              <a:t>, </a:t>
            </a:r>
            <a:r>
              <a:rPr lang="en-US" sz="1200" dirty="0" err="1"/>
              <a:t>config</a:t>
            </a:r>
            <a:r>
              <a:rPr lang="en-US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424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9087" y="6467674"/>
            <a:ext cx="404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@</a:t>
            </a:r>
            <a:r>
              <a:rPr lang="en-US" sz="1200" dirty="0" err="1" smtClean="0">
                <a:solidFill>
                  <a:schemeClr val="bg1"/>
                </a:solidFill>
                <a:latin typeface="Myriad Pro"/>
                <a:cs typeface="Myriad Pro"/>
              </a:rPr>
              <a:t>jongallimore</a:t>
            </a:r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  |  #TomEE</a:t>
            </a:r>
            <a:endParaRPr lang="en-US" sz="12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34659" y="274639"/>
            <a:ext cx="10619087" cy="87682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8B0C55"/>
                </a:solidFill>
                <a:latin typeface="Myriad Pro"/>
                <a:cs typeface="Myriad Pro"/>
              </a:rPr>
              <a:t>What is </a:t>
            </a:r>
            <a:r>
              <a:rPr lang="en-US" sz="4800" b="1" dirty="0" err="1" smtClean="0">
                <a:solidFill>
                  <a:srgbClr val="8B0C55"/>
                </a:solidFill>
                <a:latin typeface="Myriad Pro"/>
                <a:cs typeface="Myriad Pro"/>
              </a:rPr>
              <a:t>TomEE</a:t>
            </a:r>
            <a:r>
              <a:rPr lang="en-US" sz="4800" b="1" dirty="0" smtClean="0">
                <a:solidFill>
                  <a:srgbClr val="8B0C55"/>
                </a:solidFill>
                <a:latin typeface="Myriad Pro"/>
                <a:cs typeface="Myriad Pro"/>
              </a:rPr>
              <a:t>?</a:t>
            </a:r>
            <a:endParaRPr lang="en-US" sz="4800" b="1" dirty="0">
              <a:solidFill>
                <a:srgbClr val="8B0C55"/>
              </a:solidFill>
              <a:latin typeface="Myriad Pro"/>
              <a:cs typeface="Myriad Pro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idx="1"/>
          </p:nvPr>
        </p:nvSpPr>
        <p:spPr>
          <a:xfrm>
            <a:off x="934658" y="1346201"/>
            <a:ext cx="10619088" cy="4779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Tomcat + Java EE = </a:t>
            </a:r>
            <a:r>
              <a:rPr lang="en-US" sz="2000" dirty="0" err="1">
                <a:latin typeface="Myriad Pro"/>
                <a:cs typeface="Myriad Pro"/>
              </a:rPr>
              <a:t>TomEE</a:t>
            </a:r>
            <a:endParaRPr lang="en-US" sz="2000" dirty="0">
              <a:latin typeface="Myriad Pro"/>
              <a:cs typeface="Myriad Pro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Pronounced “Tommy”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Java EE 6 Web Profile certified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Java EE 7 in progress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Built from All-Apache Components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What we’ve all been building ourselves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Myriad Pro"/>
                <a:cs typeface="Myriad Pro"/>
              </a:rPr>
              <a:t>... for years</a:t>
            </a:r>
            <a:endParaRPr lang="en-US" sz="1200" dirty="0" smtClean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93289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9087" y="6467674"/>
            <a:ext cx="404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@</a:t>
            </a:r>
            <a:r>
              <a:rPr lang="en-US" sz="1200" dirty="0" err="1" smtClean="0">
                <a:solidFill>
                  <a:schemeClr val="bg1"/>
                </a:solidFill>
                <a:latin typeface="Myriad Pro"/>
                <a:cs typeface="Myriad Pro"/>
              </a:rPr>
              <a:t>jongallimore</a:t>
            </a:r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  |  #TomEE</a:t>
            </a:r>
            <a:endParaRPr lang="en-US" sz="12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74" y="84667"/>
            <a:ext cx="7594268" cy="60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2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9087" y="6467674"/>
            <a:ext cx="404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@</a:t>
            </a:r>
            <a:r>
              <a:rPr lang="en-US" sz="1200" dirty="0" err="1" smtClean="0">
                <a:solidFill>
                  <a:schemeClr val="bg1"/>
                </a:solidFill>
                <a:latin typeface="Myriad Pro"/>
                <a:cs typeface="Myriad Pro"/>
              </a:rPr>
              <a:t>jongallimore</a:t>
            </a:r>
            <a:r>
              <a:rPr lang="en-US" sz="1200" dirty="0" smtClean="0">
                <a:solidFill>
                  <a:schemeClr val="bg1"/>
                </a:solidFill>
                <a:latin typeface="Myriad Pro"/>
                <a:cs typeface="Myriad Pro"/>
              </a:rPr>
              <a:t>  |  #TomEE</a:t>
            </a:r>
            <a:endParaRPr lang="en-US" sz="12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34659" y="274639"/>
            <a:ext cx="10619087" cy="876829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8B0C55"/>
                </a:solidFill>
                <a:latin typeface="Myriad Pro"/>
                <a:cs typeface="Myriad Pro"/>
              </a:rPr>
              <a:t>TomEE</a:t>
            </a:r>
            <a:r>
              <a:rPr lang="en-US" sz="4800" b="1" dirty="0" smtClean="0">
                <a:solidFill>
                  <a:srgbClr val="8B0C55"/>
                </a:solidFill>
                <a:latin typeface="Myriad Pro"/>
                <a:cs typeface="Myriad Pro"/>
              </a:rPr>
              <a:t> Goals</a:t>
            </a:r>
            <a:endParaRPr lang="en-US" sz="4800" b="1" dirty="0">
              <a:solidFill>
                <a:srgbClr val="8B0C55"/>
              </a:solidFill>
              <a:latin typeface="Myriad Pro"/>
              <a:cs typeface="Myriad Pro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idx="1"/>
          </p:nvPr>
        </p:nvSpPr>
        <p:spPr>
          <a:xfrm>
            <a:off x="934658" y="1346201"/>
            <a:ext cx="10619088" cy="4779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Be simple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Myriad Pro"/>
                <a:cs typeface="Myriad Pro"/>
              </a:rPr>
              <a:t>Avoid complexity and making users work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Be Tomcat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Myriad Pro"/>
                <a:cs typeface="Myriad Pro"/>
              </a:rPr>
              <a:t>Should work with Tomcat tools and apps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Myriad Pro"/>
                <a:cs typeface="Myriad Pro"/>
              </a:rPr>
              <a:t>Be Certified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Myriad Pro"/>
                <a:cs typeface="Myriad Pro"/>
              </a:rPr>
              <a:t>Drop-in replacement for any Java EE Web Profile server</a:t>
            </a:r>
            <a:endParaRPr lang="en-US" sz="1200" dirty="0" smtClean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5701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pache_TomEE_1280x720_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Apache_TomEE_1280x720_purple.potx</Template>
  <TotalTime>997</TotalTime>
  <Words>634</Words>
  <Application>Microsoft Macintosh PowerPoint</Application>
  <PresentationFormat>Custom</PresentationFormat>
  <Paragraphs>110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Apache_TomEE_1280x720_purple</vt:lpstr>
      <vt:lpstr>Cluster your application with CDI and JCache</vt:lpstr>
      <vt:lpstr>CDI and JCache</vt:lpstr>
      <vt:lpstr>CDI</vt:lpstr>
      <vt:lpstr>JCache</vt:lpstr>
      <vt:lpstr>JCache and Java EE</vt:lpstr>
      <vt:lpstr>Hazelcast as a JCache Provider</vt:lpstr>
      <vt:lpstr>What is TomEE?</vt:lpstr>
      <vt:lpstr>PowerPoint Presentation</vt:lpstr>
      <vt:lpstr>TomEE Goals</vt:lpstr>
      <vt:lpstr>Show me the code!</vt:lpstr>
      <vt:lpstr>Other approaches</vt:lpstr>
      <vt:lpstr>Other approaches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presentation title goes here</dc:title>
  <dc:creator>Theresa Nguyen</dc:creator>
  <cp:lastModifiedBy>Jonathan Gallimore</cp:lastModifiedBy>
  <cp:revision>20</cp:revision>
  <dcterms:created xsi:type="dcterms:W3CDTF">2015-03-11T23:22:07Z</dcterms:created>
  <dcterms:modified xsi:type="dcterms:W3CDTF">2015-03-17T17:19:19Z</dcterms:modified>
</cp:coreProperties>
</file>