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1" r:id="rId3"/>
    <p:sldId id="329" r:id="rId4"/>
    <p:sldId id="302" r:id="rId5"/>
    <p:sldId id="328" r:id="rId6"/>
    <p:sldId id="303" r:id="rId7"/>
    <p:sldId id="304" r:id="rId8"/>
    <p:sldId id="321" r:id="rId9"/>
    <p:sldId id="322" r:id="rId10"/>
    <p:sldId id="323" r:id="rId11"/>
    <p:sldId id="325" r:id="rId12"/>
    <p:sldId id="326" r:id="rId13"/>
    <p:sldId id="330" r:id="rId14"/>
    <p:sldId id="327" r:id="rId15"/>
    <p:sldId id="324" r:id="rId16"/>
    <p:sldId id="312" r:id="rId17"/>
    <p:sldId id="305" r:id="rId18"/>
    <p:sldId id="308" r:id="rId19"/>
    <p:sldId id="309" r:id="rId20"/>
    <p:sldId id="310" r:id="rId21"/>
    <p:sldId id="311" r:id="rId22"/>
    <p:sldId id="313" r:id="rId23"/>
    <p:sldId id="307" r:id="rId24"/>
    <p:sldId id="306" r:id="rId25"/>
    <p:sldId id="314" r:id="rId26"/>
    <p:sldId id="315" r:id="rId27"/>
    <p:sldId id="319" r:id="rId28"/>
    <p:sldId id="316" r:id="rId29"/>
    <p:sldId id="317" r:id="rId30"/>
    <p:sldId id="318" r:id="rId31"/>
    <p:sldId id="320" r:id="rId32"/>
    <p:sldId id="290" r:id="rId33"/>
    <p:sldId id="285" r:id="rId34"/>
    <p:sldId id="286" r:id="rId35"/>
    <p:sldId id="287" r:id="rId36"/>
    <p:sldId id="288" r:id="rId37"/>
    <p:sldId id="289" r:id="rId38"/>
    <p:sldId id="291" r:id="rId39"/>
    <p:sldId id="292" r:id="rId40"/>
    <p:sldId id="293" r:id="rId41"/>
    <p:sldId id="294" r:id="rId42"/>
    <p:sldId id="272" r:id="rId43"/>
    <p:sldId id="296" r:id="rId44"/>
    <p:sldId id="298" r:id="rId45"/>
    <p:sldId id="297" r:id="rId46"/>
    <p:sldId id="299" r:id="rId47"/>
    <p:sldId id="300" r:id="rId48"/>
    <p:sldId id="295" r:id="rId49"/>
    <p:sldId id="267" r:id="rId50"/>
    <p:sldId id="271" r:id="rId51"/>
    <p:sldId id="278" r:id="rId52"/>
    <p:sldId id="273" r:id="rId53"/>
    <p:sldId id="274" r:id="rId54"/>
    <p:sldId id="275" r:id="rId55"/>
    <p:sldId id="276" r:id="rId56"/>
    <p:sldId id="279" r:id="rId57"/>
    <p:sldId id="280" r:id="rId58"/>
    <p:sldId id="281" r:id="rId59"/>
    <p:sldId id="282" r:id="rId60"/>
    <p:sldId id="284" r:id="rId61"/>
    <p:sldId id="283" r:id="rId6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C474B6D-5D24-46C8-A8B4-ACE37D11A5EA}">
          <p14:sldIdLst>
            <p14:sldId id="256"/>
            <p14:sldId id="301"/>
            <p14:sldId id="329"/>
            <p14:sldId id="302"/>
            <p14:sldId id="328"/>
            <p14:sldId id="303"/>
            <p14:sldId id="304"/>
            <p14:sldId id="321"/>
            <p14:sldId id="322"/>
            <p14:sldId id="323"/>
            <p14:sldId id="325"/>
            <p14:sldId id="326"/>
            <p14:sldId id="330"/>
            <p14:sldId id="327"/>
            <p14:sldId id="324"/>
          </p14:sldIdLst>
        </p14:section>
        <p14:section name="ASIDE: noncausal speculation" id="{5F0CF714-AB84-4608-8ACE-0CA63EEC1C75}">
          <p14:sldIdLst>
            <p14:sldId id="312"/>
            <p14:sldId id="305"/>
            <p14:sldId id="308"/>
            <p14:sldId id="309"/>
            <p14:sldId id="310"/>
            <p14:sldId id="311"/>
            <p14:sldId id="313"/>
            <p14:sldId id="307"/>
            <p14:sldId id="306"/>
            <p14:sldId id="314"/>
            <p14:sldId id="315"/>
            <p14:sldId id="319"/>
          </p14:sldIdLst>
        </p14:section>
        <p14:section name="PROBLEM: Linux maps kernel into users" id="{7B0BD434-6A58-49A9-9CA9-6734571FDA10}">
          <p14:sldIdLst>
            <p14:sldId id="316"/>
            <p14:sldId id="317"/>
            <p14:sldId id="318"/>
          </p14:sldIdLst>
        </p14:section>
        <p14:section name="PROBLEM: user level sandboxes" id="{C9EE21F9-EC0D-4091-81CB-127432977F6B}">
          <p14:sldIdLst>
            <p14:sldId id="320"/>
          </p14:sldIdLst>
        </p14:section>
        <p14:section name="Atomicity &amp; Non-Causality" id="{5C254A96-9ED9-4416-9C49-5E9425516185}">
          <p14:sldIdLst>
            <p14:sldId id="290"/>
            <p14:sldId id="285"/>
            <p14:sldId id="286"/>
            <p14:sldId id="287"/>
            <p14:sldId id="288"/>
            <p14:sldId id="289"/>
            <p14:sldId id="291"/>
            <p14:sldId id="292"/>
            <p14:sldId id="293"/>
            <p14:sldId id="294"/>
          </p14:sldIdLst>
        </p14:section>
        <p14:section name="Wrapping Up" id="{4408DE0F-DBA6-4DD6-BC73-3081AE60E286}">
          <p14:sldIdLst>
            <p14:sldId id="272"/>
            <p14:sldId id="296"/>
            <p14:sldId id="298"/>
            <p14:sldId id="297"/>
            <p14:sldId id="299"/>
            <p14:sldId id="300"/>
          </p14:sldIdLst>
        </p14:section>
        <p14:section name="Background" id="{FF4D67AE-907D-49BA-9B49-14330F99103B}">
          <p14:sldIdLst>
            <p14:sldId id="295"/>
            <p14:sldId id="267"/>
            <p14:sldId id="271"/>
          </p14:sldIdLst>
        </p14:section>
        <p14:section name="Flush or not - Clear, Hash" id="{D6681A0E-8D70-43F3-87D3-4716D299C282}">
          <p14:sldIdLst>
            <p14:sldId id="278"/>
            <p14:sldId id="273"/>
            <p14:sldId id="274"/>
            <p14:sldId id="275"/>
            <p14:sldId id="276"/>
            <p14:sldId id="279"/>
            <p14:sldId id="280"/>
            <p14:sldId id="281"/>
            <p14:sldId id="282"/>
            <p14:sldId id="284"/>
            <p14:sldId id="28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y Glew" initials="Ag" lastIdx="1" clrIdx="0">
    <p:extLst>
      <p:ext uri="{19B8F6BF-5375-455C-9EA6-DF929625EA0E}">
        <p15:presenceInfo xmlns:p15="http://schemas.microsoft.com/office/powerpoint/2012/main" userId="Andy Glew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D7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676" autoAdjust="0"/>
  </p:normalViewPr>
  <p:slideViewPr>
    <p:cSldViewPr snapToGrid="0">
      <p:cViewPr varScale="1">
        <p:scale>
          <a:sx n="129" d="100"/>
          <a:sy n="129" d="100"/>
        </p:scale>
        <p:origin x="2789" y="10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04T14:51:05.041" idx="1">
    <p:pos x="974" y="3023"/>
    <p:text/>
    <p:extLst>
      <p:ext uri="{C676402C-5697-4E1C-873F-D02D1690AC5C}">
        <p15:threadingInfo xmlns:p15="http://schemas.microsoft.com/office/powerpoint/2012/main" timeZoneBias="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8ECC0-6B69-4B2A-B2D4-4667B301D5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398CFB-6F24-4938-B9EF-C1D7DEC6E7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269B6-E4E4-42FA-BA8D-9CFCC3605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4A60E-12D1-41D7-8BFB-1B3B71186A27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76211-0F16-4511-AD4B-14508D40C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1262C-1A3B-4F4B-9C17-7EA9BD30B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3FF2F-A258-4C9F-825F-C8623DF1F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729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0C89F-F35D-491B-9FD1-BD897F423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A79784-C275-4391-8A83-C56134C76F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C8A25-066A-43C4-8C18-2F35D965C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4A60E-12D1-41D7-8BFB-1B3B71186A27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7D3FF-FA01-4C04-BD8A-AE81B5A9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127716-A476-4090-95E7-AD09BD6CA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3FF2F-A258-4C9F-825F-C8623DF1F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706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6C4E09-7F88-481C-9436-4A47B73287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551781-EAF5-46EB-B6C2-5C7F8CAF6E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49B0E-E9DF-4E30-BB2D-73B3CFB24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4A60E-12D1-41D7-8BFB-1B3B71186A27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D1694-14C4-4EC2-A367-4958ED0A8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50C6A-CFC7-44F8-BCB0-28903D401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3FF2F-A258-4C9F-825F-C8623DF1F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071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71E4B-1364-4163-94D9-2FDD9D74A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3A4ED-E2C6-4992-B20D-9EC0D1057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8B3BC-3C97-44B7-A56B-ECB477E8E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4A60E-12D1-41D7-8BFB-1B3B71186A27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DDC852-9547-4634-923B-290D1DF00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03212-2331-49AA-9765-CD3DC5C3A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3FF2F-A258-4C9F-825F-C8623DF1F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29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BCBB0-5E3D-4216-8367-D3EA27319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EFB7B1-8B2C-4109-A9F8-0EB0FA9A32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EF8F20-0F84-47DF-B9C2-E90ED45AE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4A60E-12D1-41D7-8BFB-1B3B71186A27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D5067D-2D8B-4ADB-8B5F-979654B04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2EB12-92E8-402F-B04D-EEA92AEFA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3FF2F-A258-4C9F-825F-C8623DF1F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569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9053A-D204-4AB2-B439-28355E131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9FB29-A79E-45FB-B1EC-37F248BE71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47D87B-8869-427B-81E1-7C9AFAFE1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B18FC-EFAE-4C53-A28E-68C19AEF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4A60E-12D1-41D7-8BFB-1B3B71186A27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C02DD-9AAF-4C3A-97E0-04F3FD4E4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3B069D-A4F6-414C-B64F-72FB6254F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3FF2F-A258-4C9F-825F-C8623DF1F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080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CE6D2-96B6-4502-AAEA-057C70830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FE777F-D747-4FC0-8835-5FA810378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15F48B-456A-4808-9ABA-F61C8B20D2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D2B85D-8877-4331-9BDE-390F656678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81E1D8-7011-44E4-9DE7-9DFB583416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156769-406A-47AE-A6DD-4A7BB0FDA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4A60E-12D1-41D7-8BFB-1B3B71186A27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A9574C-D626-480E-A71D-DD0FE27B1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90D536-8301-44A1-BB6D-D7C8310D2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3FF2F-A258-4C9F-825F-C8623DF1F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731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D8AC1-0EC8-4E4C-A1E9-BC7DF6411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38F271-5916-4B8C-BB9D-AD818F7D5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4A60E-12D1-41D7-8BFB-1B3B71186A27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54AB81-2355-4201-BFEF-7BC2D1342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75844C-6931-45F6-874F-16EF5DB64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3FF2F-A258-4C9F-825F-C8623DF1F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943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E681B2-6328-4E16-915A-26E3BAA04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4A60E-12D1-41D7-8BFB-1B3B71186A27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E38FBA-2E43-4BB4-96D2-8D668FDB7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309F2-292D-4982-ACBB-9D20E5DED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3FF2F-A258-4C9F-825F-C8623DF1F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958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2C46B-070D-4D48-BBA1-7B225828C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4EF19-F44E-4502-9B6F-58FF681DC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C84A46-727B-485E-926B-E21A064CB0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C0C316-3FEA-4BFB-88EC-CFAD367A3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4A60E-12D1-41D7-8BFB-1B3B71186A27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25D4DB-A7F5-4362-B0C3-A299A2C48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ADC1FC-7B06-4F5E-BFB9-ADB6468D1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3FF2F-A258-4C9F-825F-C8623DF1F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57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CE2DF-F59A-417E-BC2B-4A7B98714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126D05-E460-4FC7-B486-0633F5E2CD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9A211F-7684-4334-8989-E6B6AE4F38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F001EA-4163-4F6F-9BE1-836850645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4A60E-12D1-41D7-8BFB-1B3B71186A27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21549E-848D-47CC-9DCB-6CA9B46B5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2A6C3E-8863-46D2-BB59-509184D71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3FF2F-A258-4C9F-825F-C8623DF1F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18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0E338C-0F80-45CA-818C-8B400DFE6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5B7213-6B2F-4E88-9CDA-E0B81D6ABA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32A7F-6518-4C68-B244-E47AF496A2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4A60E-12D1-41D7-8BFB-1B3B71186A27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47E10-38CA-45B0-B37A-7CB89A55A7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4DB094-AA1D-4D4D-8FCD-4C2C973435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3FF2F-A258-4C9F-825F-C8623DF1F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29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3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slide" Target="slide6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51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" Target="slide12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15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714BD-D3D4-4EF4-86F1-1F8407CBA5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 FENCE.T “timing fence”</a:t>
            </a:r>
            <a:br>
              <a:rPr lang="en-CA" dirty="0"/>
            </a:br>
            <a:r>
              <a:rPr lang="en-CA" dirty="0"/>
              <a:t>or SEC.FLUSH “security flush”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03A43B-85ED-4C24-8613-A5761C4311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0000" lnSpcReduction="20000"/>
          </a:bodyPr>
          <a:lstStyle/>
          <a:p>
            <a:endParaRPr lang="en-CA" dirty="0"/>
          </a:p>
          <a:p>
            <a:r>
              <a:rPr lang="en-CA" dirty="0"/>
              <a:t>Gernot Heiser, Richard Newell, Andy Glew</a:t>
            </a:r>
          </a:p>
          <a:p>
            <a:endParaRPr lang="en-CA" dirty="0"/>
          </a:p>
          <a:p>
            <a:r>
              <a:rPr lang="en-US" dirty="0"/>
              <a:t> following up on </a:t>
            </a:r>
            <a:r>
              <a:rPr lang="en-CA" dirty="0"/>
              <a:t>2021-01-04,  slide set</a:t>
            </a:r>
          </a:p>
          <a:p>
            <a:r>
              <a:rPr lang="en-CA" dirty="0"/>
              <a:t>discussed by Gernot Heiser, Richard Newell and Andy Glew</a:t>
            </a:r>
          </a:p>
          <a:p>
            <a:endParaRPr lang="en-CA" dirty="0"/>
          </a:p>
          <a:p>
            <a:r>
              <a:rPr lang="en-CA" dirty="0"/>
              <a:t>Enhanced with hopefully clearer proposal and request for help</a:t>
            </a:r>
          </a:p>
        </p:txBody>
      </p:sp>
    </p:spTree>
    <p:extLst>
      <p:ext uri="{BB962C8B-B14F-4D97-AF65-F5344CB8AC3E}">
        <p14:creationId xmlns:p14="http://schemas.microsoft.com/office/powerpoint/2010/main" val="2804297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448DB-3426-4A75-8AAB-FBDC3EABC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Hide ugliness: KA &amp; AW’s neat idea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B1065AF-0D76-44FD-95B9-5AF7FD1E0C5C}"/>
              </a:ext>
            </a:extLst>
          </p:cNvPr>
          <p:cNvSpPr/>
          <p:nvPr/>
        </p:nvSpPr>
        <p:spPr>
          <a:xfrm>
            <a:off x="924296" y="1621591"/>
            <a:ext cx="1783430" cy="5003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Clear WT cache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0A1E390-C77F-4374-B72D-0090A075AAF0}"/>
              </a:ext>
            </a:extLst>
          </p:cNvPr>
          <p:cNvSpPr/>
          <p:nvPr/>
        </p:nvSpPr>
        <p:spPr>
          <a:xfrm>
            <a:off x="924296" y="2200377"/>
            <a:ext cx="1783430" cy="5003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Flush WB cache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5D7EC36-A774-4069-B432-A8BF58FD3C35}"/>
              </a:ext>
            </a:extLst>
          </p:cNvPr>
          <p:cNvSpPr/>
          <p:nvPr/>
        </p:nvSpPr>
        <p:spPr>
          <a:xfrm>
            <a:off x="523580" y="2860177"/>
            <a:ext cx="2584862" cy="10363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Clear Branch Predictors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L1, L2…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BHT, BTB, Indirect, Return Stack…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7C59E70-0D7F-4A9F-A7DB-8BD8BC5C3BE2}"/>
              </a:ext>
            </a:extLst>
          </p:cNvPr>
          <p:cNvSpPr/>
          <p:nvPr/>
        </p:nvSpPr>
        <p:spPr>
          <a:xfrm>
            <a:off x="924296" y="4102544"/>
            <a:ext cx="1783430" cy="5003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Clear TLB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CB7B4BF-53E9-446C-99D3-7C1C0E9F8787}"/>
              </a:ext>
            </a:extLst>
          </p:cNvPr>
          <p:cNvSpPr/>
          <p:nvPr/>
        </p:nvSpPr>
        <p:spPr>
          <a:xfrm>
            <a:off x="924296" y="4785593"/>
            <a:ext cx="1783430" cy="1068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Clear HW Prefetchers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IS, D$, L[12…], TLB</a:t>
            </a:r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3693F264-3BB9-48D5-9366-70622C124CC5}"/>
              </a:ext>
            </a:extLst>
          </p:cNvPr>
          <p:cNvSpPr/>
          <p:nvPr/>
        </p:nvSpPr>
        <p:spPr>
          <a:xfrm flipH="1">
            <a:off x="3109180" y="1446853"/>
            <a:ext cx="732487" cy="4562062"/>
          </a:xfrm>
          <a:prstGeom prst="leftBrace">
            <a:avLst>
              <a:gd name="adj1" fmla="val 8333"/>
              <a:gd name="adj2" fmla="val 32687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6EF50BB-ADF7-4A33-B64B-65532EC5CA6A}"/>
              </a:ext>
            </a:extLst>
          </p:cNvPr>
          <p:cNvSpPr/>
          <p:nvPr/>
        </p:nvSpPr>
        <p:spPr>
          <a:xfrm>
            <a:off x="4075708" y="1258457"/>
            <a:ext cx="4605154" cy="263632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x1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 0</a:t>
            </a: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L: x1 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SEC.FLUSH.type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x1</a:t>
            </a: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BNEZ x1</a:t>
            </a:r>
          </a:p>
          <a:p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US" dirty="0">
                <a:solidFill>
                  <a:schemeClr val="tx1"/>
                </a:solidFill>
                <a:latin typeface="+mj-lt"/>
              </a:rPr>
              <a:t>where Implementation determines</a:t>
            </a:r>
          </a:p>
          <a:p>
            <a:r>
              <a:rPr lang="en-US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 which predictors and caches get enumerated  for any type of security flush</a:t>
            </a:r>
          </a:p>
          <a:p>
            <a:r>
              <a:rPr lang="en-US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 e.g. “flush everything before partitioned L2”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BE46C6D-D0CB-47E8-9FE7-2000ECDC6D3F}"/>
              </a:ext>
            </a:extLst>
          </p:cNvPr>
          <p:cNvSpPr/>
          <p:nvPr/>
        </p:nvSpPr>
        <p:spPr>
          <a:xfrm>
            <a:off x="3980706" y="4001903"/>
            <a:ext cx="5388926" cy="263632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+mj-lt"/>
              </a:rPr>
              <a:t>Implementations may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Implement a line at a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Implement as a state machine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 Tap and emulate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 lower overhead than per line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 easy to extend to “full system”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 Use “instant” clears for WT caches, </a:t>
            </a:r>
            <a:r>
              <a:rPr lang="en-US" dirty="0" err="1">
                <a:solidFill>
                  <a:schemeClr val="tx1"/>
                </a:solidFill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etc</a:t>
            </a:r>
            <a:endParaRPr lang="en-US" dirty="0">
              <a:solidFill>
                <a:schemeClr val="tx1"/>
              </a:solidFill>
              <a:latin typeface="+mj-lt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Use different line sizes  for different caches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Make  strong/weak security guarantees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Can be as secure as possible for Linux</a:t>
            </a:r>
          </a:p>
        </p:txBody>
      </p:sp>
    </p:spTree>
    <p:extLst>
      <p:ext uri="{BB962C8B-B14F-4D97-AF65-F5344CB8AC3E}">
        <p14:creationId xmlns:p14="http://schemas.microsoft.com/office/powerpoint/2010/main" val="1748086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448DB-3426-4A75-8AAB-FBDC3EABC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5373"/>
            <a:ext cx="10515600" cy="1010596"/>
          </a:xfrm>
        </p:spPr>
        <p:txBody>
          <a:bodyPr/>
          <a:lstStyle/>
          <a:p>
            <a:r>
              <a:rPr lang="en-US" dirty="0"/>
              <a:t>Worst Proposal: </a:t>
            </a:r>
            <a:r>
              <a:rPr lang="en-US" b="1" dirty="0">
                <a:solidFill>
                  <a:srgbClr val="FF0000"/>
                </a:solidFill>
              </a:rPr>
              <a:t>Hybrid Mongrel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B1065AF-0D76-44FD-95B9-5AF7FD1E0C5C}"/>
              </a:ext>
            </a:extLst>
          </p:cNvPr>
          <p:cNvSpPr/>
          <p:nvPr/>
        </p:nvSpPr>
        <p:spPr>
          <a:xfrm>
            <a:off x="924296" y="1621591"/>
            <a:ext cx="2541320" cy="5003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Clear WT cache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0A1E390-C77F-4374-B72D-0090A075AAF0}"/>
              </a:ext>
            </a:extLst>
          </p:cNvPr>
          <p:cNvSpPr/>
          <p:nvPr/>
        </p:nvSpPr>
        <p:spPr>
          <a:xfrm>
            <a:off x="924296" y="2200377"/>
            <a:ext cx="2541320" cy="5003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Flush WB cache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5D7EC36-A774-4069-B432-A8BF58FD3C35}"/>
              </a:ext>
            </a:extLst>
          </p:cNvPr>
          <p:cNvSpPr/>
          <p:nvPr/>
        </p:nvSpPr>
        <p:spPr>
          <a:xfrm>
            <a:off x="924296" y="2883426"/>
            <a:ext cx="3683330" cy="10363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Clear Branch Predictors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L1, L2…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BHT, BTB, Indirect, Return Stack…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7C59E70-0D7F-4A9F-A7DB-8BD8BC5C3BE2}"/>
              </a:ext>
            </a:extLst>
          </p:cNvPr>
          <p:cNvSpPr/>
          <p:nvPr/>
        </p:nvSpPr>
        <p:spPr>
          <a:xfrm>
            <a:off x="924296" y="4102544"/>
            <a:ext cx="2541320" cy="5003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Clear TLB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CB7B4BF-53E9-446C-99D3-7C1C0E9F8787}"/>
              </a:ext>
            </a:extLst>
          </p:cNvPr>
          <p:cNvSpPr/>
          <p:nvPr/>
        </p:nvSpPr>
        <p:spPr>
          <a:xfrm>
            <a:off x="924296" y="4785593"/>
            <a:ext cx="2541320" cy="8217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Clear HW Prefetchers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IS, D$, L[12…], TLB</a:t>
            </a:r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3693F264-3BB9-48D5-9366-70622C124CC5}"/>
              </a:ext>
            </a:extLst>
          </p:cNvPr>
          <p:cNvSpPr/>
          <p:nvPr/>
        </p:nvSpPr>
        <p:spPr>
          <a:xfrm>
            <a:off x="5967351" y="1472540"/>
            <a:ext cx="1080654" cy="4566063"/>
          </a:xfrm>
          <a:prstGeom prst="leftBrace">
            <a:avLst>
              <a:gd name="adj1" fmla="val 8333"/>
              <a:gd name="adj2" fmla="val 49347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6EF50BB-ADF7-4A33-B64B-65532EC5CA6A}"/>
              </a:ext>
            </a:extLst>
          </p:cNvPr>
          <p:cNvSpPr/>
          <p:nvPr/>
        </p:nvSpPr>
        <p:spPr>
          <a:xfrm>
            <a:off x="7048005" y="1015339"/>
            <a:ext cx="5023263" cy="3146961"/>
          </a:xfrm>
          <a:prstGeom prst="roundRect">
            <a:avLst>
              <a:gd name="adj" fmla="val 5724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u="sng" dirty="0">
                <a:solidFill>
                  <a:schemeClr val="tx1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CPU Internal Stuff</a:t>
            </a:r>
          </a:p>
          <a:p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SEC.FLUSH.instant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FOR j FROM 0 to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I_size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DO</a:t>
            </a: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SEC.INVAL.I j</a:t>
            </a: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FOR j FROM 0 to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Ln_size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DO</a:t>
            </a: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SEC.FLUSH.Ln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j</a:t>
            </a:r>
          </a:p>
          <a:p>
            <a:r>
              <a:rPr lang="en-US" b="1" u="sng" dirty="0">
                <a:solidFill>
                  <a:schemeClr val="tx1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CPU External Stuff</a:t>
            </a:r>
          </a:p>
          <a:p>
            <a:r>
              <a:rPr lang="en-US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FOR j FROM 0 to </a:t>
            </a:r>
            <a:r>
              <a:rPr lang="en-US" i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Bus_Bridge_size</a:t>
            </a:r>
            <a:r>
              <a:rPr lang="en-US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DO</a:t>
            </a:r>
          </a:p>
          <a:p>
            <a:r>
              <a:rPr lang="en-US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SEC.FLUSH.MC j</a:t>
            </a:r>
          </a:p>
          <a:p>
            <a:r>
              <a:rPr lang="en-US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FOR j FROM 0 to </a:t>
            </a:r>
            <a:r>
              <a:rPr lang="en-US" i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MC_size</a:t>
            </a:r>
            <a:r>
              <a:rPr lang="en-US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DO</a:t>
            </a:r>
          </a:p>
          <a:p>
            <a:r>
              <a:rPr lang="en-US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SEC.FLUSH.MC j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7BBCE97-9C70-4FA4-A12E-1A1782CD6614}"/>
              </a:ext>
            </a:extLst>
          </p:cNvPr>
          <p:cNvSpPr/>
          <p:nvPr/>
        </p:nvSpPr>
        <p:spPr>
          <a:xfrm>
            <a:off x="6984670" y="4276988"/>
            <a:ext cx="5130140" cy="1435044"/>
          </a:xfrm>
          <a:prstGeom prst="roundRect">
            <a:avLst/>
          </a:prstGeom>
          <a:solidFill>
            <a:srgbClr val="FF7D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Requires cache + MC Parameter discovery (TBD)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Expensive to trap and emulate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Therefor less likely  to be able to handle external caches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Less secure for Standard Linux</a:t>
            </a:r>
          </a:p>
        </p:txBody>
      </p:sp>
    </p:spTree>
    <p:extLst>
      <p:ext uri="{BB962C8B-B14F-4D97-AF65-F5344CB8AC3E}">
        <p14:creationId xmlns:p14="http://schemas.microsoft.com/office/powerpoint/2010/main" val="3692592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448DB-3426-4A75-8AAB-FBDC3EABC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Middling Proposal: </a:t>
            </a:r>
            <a:r>
              <a:rPr lang="en-US" b="1" dirty="0">
                <a:solidFill>
                  <a:srgbClr val="FF0000"/>
                </a:solidFill>
              </a:rPr>
              <a:t>SBI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B1065AF-0D76-44FD-95B9-5AF7FD1E0C5C}"/>
              </a:ext>
            </a:extLst>
          </p:cNvPr>
          <p:cNvSpPr/>
          <p:nvPr/>
        </p:nvSpPr>
        <p:spPr>
          <a:xfrm>
            <a:off x="924296" y="1621591"/>
            <a:ext cx="2541320" cy="5003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Clear WT cache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0A1E390-C77F-4374-B72D-0090A075AAF0}"/>
              </a:ext>
            </a:extLst>
          </p:cNvPr>
          <p:cNvSpPr/>
          <p:nvPr/>
        </p:nvSpPr>
        <p:spPr>
          <a:xfrm>
            <a:off x="924296" y="2200377"/>
            <a:ext cx="2541320" cy="5003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Flush WB cache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5D7EC36-A774-4069-B432-A8BF58FD3C35}"/>
              </a:ext>
            </a:extLst>
          </p:cNvPr>
          <p:cNvSpPr/>
          <p:nvPr/>
        </p:nvSpPr>
        <p:spPr>
          <a:xfrm>
            <a:off x="924296" y="2883426"/>
            <a:ext cx="3683330" cy="10363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Clear Branch Predictors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L1, L2…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BHT, BTB, Indirect, Return Stack…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7C59E70-0D7F-4A9F-A7DB-8BD8BC5C3BE2}"/>
              </a:ext>
            </a:extLst>
          </p:cNvPr>
          <p:cNvSpPr/>
          <p:nvPr/>
        </p:nvSpPr>
        <p:spPr>
          <a:xfrm>
            <a:off x="924296" y="4102544"/>
            <a:ext cx="2541320" cy="5003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Clear TLB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CB7B4BF-53E9-446C-99D3-7C1C0E9F8787}"/>
              </a:ext>
            </a:extLst>
          </p:cNvPr>
          <p:cNvSpPr/>
          <p:nvPr/>
        </p:nvSpPr>
        <p:spPr>
          <a:xfrm>
            <a:off x="924296" y="4785593"/>
            <a:ext cx="2541320" cy="8217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Clear HW Prefetchers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IS, D$, L[12…], TLB</a:t>
            </a:r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3693F264-3BB9-48D5-9366-70622C124CC5}"/>
              </a:ext>
            </a:extLst>
          </p:cNvPr>
          <p:cNvSpPr/>
          <p:nvPr/>
        </p:nvSpPr>
        <p:spPr>
          <a:xfrm>
            <a:off x="5967351" y="1472540"/>
            <a:ext cx="1080654" cy="4963886"/>
          </a:xfrm>
          <a:prstGeom prst="leftBrace">
            <a:avLst>
              <a:gd name="adj1" fmla="val 8333"/>
              <a:gd name="adj2" fmla="val 49347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6EF50BB-ADF7-4A33-B64B-65532EC5CA6A}"/>
              </a:ext>
            </a:extLst>
          </p:cNvPr>
          <p:cNvSpPr/>
          <p:nvPr/>
        </p:nvSpPr>
        <p:spPr>
          <a:xfrm>
            <a:off x="6976753" y="1703254"/>
            <a:ext cx="5023263" cy="1325563"/>
          </a:xfrm>
          <a:prstGeom prst="roundRect">
            <a:avLst>
              <a:gd name="adj" fmla="val 5724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u="sng" dirty="0">
                <a:solidFill>
                  <a:schemeClr val="tx1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Implementation dependent SBI call</a:t>
            </a:r>
          </a:p>
          <a:p>
            <a:endParaRPr lang="en-US" dirty="0">
              <a:solidFill>
                <a:schemeClr val="tx1"/>
              </a:solidFill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US" dirty="0" err="1">
                <a:solidFill>
                  <a:schemeClr val="tx1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SBI_call</a:t>
            </a:r>
            <a:r>
              <a:rPr lang="en-US" dirty="0">
                <a:solidFill>
                  <a:schemeClr val="tx1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 # </a:t>
            </a:r>
            <a:r>
              <a:rPr lang="en-US" dirty="0" err="1">
                <a:solidFill>
                  <a:schemeClr val="tx1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SEC_FLUSH_type</a:t>
            </a:r>
            <a:endParaRPr lang="en-US" dirty="0">
              <a:solidFill>
                <a:schemeClr val="tx1"/>
              </a:solidFill>
              <a:cs typeface="Courier New" panose="02070309020205020404" pitchFamily="49" charset="0"/>
              <a:sym typeface="Wingdings" panose="05000000000000000000" pitchFamily="2" charset="2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7BBCE97-9C70-4FA4-A12E-1A1782CD6614}"/>
              </a:ext>
            </a:extLst>
          </p:cNvPr>
          <p:cNvSpPr/>
          <p:nvPr/>
        </p:nvSpPr>
        <p:spPr>
          <a:xfrm>
            <a:off x="6869876" y="3679031"/>
            <a:ext cx="5130140" cy="82680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Does not  add to ISA for such implementation dependent features as caches and predictors.</a:t>
            </a:r>
          </a:p>
        </p:txBody>
      </p:sp>
      <p:sp>
        <p:nvSpPr>
          <p:cNvPr id="18" name="Rectangle: Rounded Corners 17">
            <a:hlinkClick r:id="rId2" action="ppaction://hlinksldjump"/>
            <a:extLst>
              <a:ext uri="{FF2B5EF4-FFF2-40B4-BE49-F238E27FC236}">
                <a16:creationId xmlns:a16="http://schemas.microsoft.com/office/drawing/2014/main" id="{ECF6FF71-6C47-4F28-B539-4B7661443616}"/>
              </a:ext>
            </a:extLst>
          </p:cNvPr>
          <p:cNvSpPr/>
          <p:nvPr/>
        </p:nvSpPr>
        <p:spPr>
          <a:xfrm>
            <a:off x="6869876" y="4646707"/>
            <a:ext cx="5130140" cy="509339"/>
          </a:xfrm>
          <a:prstGeom prst="roundRect">
            <a:avLst>
              <a:gd name="adj" fmla="val 34153"/>
            </a:avLst>
          </a:prstGeom>
          <a:solidFill>
            <a:srgbClr val="FF7D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 Always slow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D0575B1-C85A-4A48-86BA-37145838D257}"/>
              </a:ext>
            </a:extLst>
          </p:cNvPr>
          <p:cNvSpPr/>
          <p:nvPr/>
        </p:nvSpPr>
        <p:spPr>
          <a:xfrm>
            <a:off x="6869876" y="5218838"/>
            <a:ext cx="5130140" cy="509339"/>
          </a:xfrm>
          <a:prstGeom prst="roundRect">
            <a:avLst>
              <a:gd name="adj" fmla="val 34153"/>
            </a:avLst>
          </a:prstGeom>
          <a:solidFill>
            <a:srgbClr val="FF7D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 Impediment to SW  portability </a:t>
            </a:r>
          </a:p>
          <a:p>
            <a:pPr algn="r"/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somebody has to write the SBI call</a:t>
            </a:r>
          </a:p>
        </p:txBody>
      </p:sp>
      <p:sp>
        <p:nvSpPr>
          <p:cNvPr id="21" name="Rectangle: Rounded Corners 20">
            <a:hlinkClick r:id="rId3" action="ppaction://hlinksldjump"/>
            <a:extLst>
              <a:ext uri="{FF2B5EF4-FFF2-40B4-BE49-F238E27FC236}">
                <a16:creationId xmlns:a16="http://schemas.microsoft.com/office/drawing/2014/main" id="{AA48D156-C0EA-4CEB-9879-4A9C1D520C38}"/>
              </a:ext>
            </a:extLst>
          </p:cNvPr>
          <p:cNvSpPr/>
          <p:nvPr/>
        </p:nvSpPr>
        <p:spPr>
          <a:xfrm>
            <a:off x="9773392" y="4778203"/>
            <a:ext cx="1151908" cy="289047"/>
          </a:xfrm>
          <a:prstGeom prst="roundRect">
            <a:avLst/>
          </a:prstGeom>
          <a:solidFill>
            <a:srgbClr val="FF7D7D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see Slow </a:t>
            </a:r>
            <a:r>
              <a:rPr lang="en-US" sz="800" dirty="0" err="1"/>
              <a:t>Syscalls</a:t>
            </a:r>
            <a:r>
              <a:rPr lang="en-US" sz="800" dirty="0"/>
              <a:t> Considered Dangerous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03CEC3F-A6F6-432E-867F-D8A90F21F467}"/>
              </a:ext>
            </a:extLst>
          </p:cNvPr>
          <p:cNvSpPr/>
          <p:nvPr/>
        </p:nvSpPr>
        <p:spPr>
          <a:xfrm>
            <a:off x="6814457" y="5862017"/>
            <a:ext cx="5130140" cy="36065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Can be as secure as possible for Linux</a:t>
            </a:r>
          </a:p>
        </p:txBody>
      </p:sp>
    </p:spTree>
    <p:extLst>
      <p:ext uri="{BB962C8B-B14F-4D97-AF65-F5344CB8AC3E}">
        <p14:creationId xmlns:p14="http://schemas.microsoft.com/office/powerpoint/2010/main" val="3145130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13DD13D-2EF1-4DBD-9D12-A3D4E70F9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</a:t>
            </a:r>
            <a:r>
              <a:rPr lang="en-US" b="1" dirty="0">
                <a:solidFill>
                  <a:srgbClr val="00B050"/>
                </a:solidFill>
              </a:rPr>
              <a:t>Conclusion</a:t>
            </a:r>
            <a:r>
              <a:rPr lang="en-US" b="1" dirty="0"/>
              <a:t> and </a:t>
            </a:r>
            <a:r>
              <a:rPr lang="en-US" b="1" dirty="0">
                <a:solidFill>
                  <a:srgbClr val="FF0000"/>
                </a:solidFill>
              </a:rPr>
              <a:t>HELP !!!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DF778F-A8CF-4482-ADAD-B7756C23F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IMHO best proposals</a:t>
            </a:r>
          </a:p>
          <a:p>
            <a:pPr lvl="1"/>
            <a:r>
              <a:rPr lang="en-US" dirty="0"/>
              <a:t>PREFETCH(t)</a:t>
            </a:r>
          </a:p>
          <a:p>
            <a:pPr lvl="1"/>
            <a:r>
              <a:rPr lang="en-US" dirty="0"/>
              <a:t>Hide Ugliness </a:t>
            </a:r>
            <a:r>
              <a:rPr lang="en-US" dirty="0" err="1"/>
              <a:t>j</a:t>
            </a:r>
            <a:r>
              <a:rPr lang="en-US" dirty="0" err="1">
                <a:sym typeface="Wingdings" panose="05000000000000000000" pitchFamily="2" charset="2"/>
              </a:rPr>
              <a:t>SEC.FLUSH.level</a:t>
            </a:r>
            <a:r>
              <a:rPr lang="en-US" dirty="0">
                <a:sym typeface="Wingdings" panose="05000000000000000000" pitchFamily="2" charset="2"/>
              </a:rPr>
              <a:t> j</a:t>
            </a: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were already rejected by relevant Ri5 TGs</a:t>
            </a: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although not for security purposes</a:t>
            </a:r>
          </a:p>
          <a:p>
            <a:r>
              <a:rPr lang="en-US" dirty="0">
                <a:sym typeface="Wingdings" panose="05000000000000000000" pitchFamily="2" charset="2"/>
              </a:rPr>
              <a:t>The other proposals – Mongrel and SBI – have problems</a:t>
            </a:r>
          </a:p>
          <a:p>
            <a:r>
              <a:rPr lang="en-US" dirty="0"/>
              <a:t>BKM for as secure as possible involves intermediate cleanup state</a:t>
            </a:r>
          </a:p>
          <a:p>
            <a:pPr lvl="1"/>
            <a:r>
              <a:rPr lang="en-US" dirty="0"/>
              <a:t>OK for Microkernels like seL4,  not  the way Linux currently does things</a:t>
            </a:r>
          </a:p>
          <a:p>
            <a:r>
              <a:rPr lang="en-US" dirty="0"/>
              <a:t>Non-causal  speculation and fetching </a:t>
            </a:r>
          </a:p>
          <a:p>
            <a:pPr lvl="1"/>
            <a:r>
              <a:rPr lang="en-US" dirty="0"/>
              <a:t> is a real problem cache flushes in general</a:t>
            </a:r>
          </a:p>
          <a:p>
            <a:pPr lvl="1"/>
            <a:r>
              <a:rPr lang="en-US" dirty="0"/>
              <a:t> probably not a real problem for branch predictors</a:t>
            </a:r>
          </a:p>
          <a:p>
            <a:pPr lvl="2"/>
            <a:r>
              <a:rPr lang="en-US" dirty="0"/>
              <a:t>but need a  theoretical/abstract model  to constrain non-causality</a:t>
            </a:r>
          </a:p>
          <a:p>
            <a:pPr lvl="2"/>
            <a:r>
              <a:rPr lang="en-US" dirty="0"/>
              <a:t> information theoretic?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5690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9AAEEAD-1568-4026-82F4-CFE5399DC1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Real-world microarchitecture considerations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B1442463-A3A4-4047-9EE2-C06FBE5620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7432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7D4AB-F31A-4EDC-99BB-042B56A11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You cannot always instantly flush an array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F016F43-F366-4E31-AC38-4771785F8F5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784081" y="3032184"/>
            <a:ext cx="3147333" cy="2751058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C2546C-646B-4C09-9093-27D96CF695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16088" y="1825625"/>
            <a:ext cx="5837712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Anyone with enough experience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has encountered non-WB caches (WT D$, clean only I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that could be  instantly cleaned (in some circuit technologies)</a:t>
            </a:r>
            <a:endParaRPr lang="en-US" sz="8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but which are not in some implementations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Just recording this evidence  for those who  have not encountered this.</a:t>
            </a:r>
          </a:p>
          <a:p>
            <a:pPr marL="0" indent="0">
              <a:buNone/>
            </a:pPr>
            <a:r>
              <a:rPr lang="en-US" dirty="0"/>
              <a:t>Also applies  to large  BTBs and TLBs and any large clean array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C28BF0-455C-4827-AEDE-91D2E21965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0920" y="1827924"/>
            <a:ext cx="2097636" cy="79784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23C3785-F57F-4F16-AED2-EFC615FF5D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0324" y="2748000"/>
            <a:ext cx="2114845" cy="161948"/>
          </a:xfrm>
          <a:prstGeom prst="rect">
            <a:avLst/>
          </a:prstGeom>
        </p:spPr>
      </p:pic>
      <p:sp>
        <p:nvSpPr>
          <p:cNvPr id="12" name="Rectangle: Rounded Corners 11">
            <a:hlinkClick r:id="rId5" action="ppaction://hlinksldjump"/>
            <a:extLst>
              <a:ext uri="{FF2B5EF4-FFF2-40B4-BE49-F238E27FC236}">
                <a16:creationId xmlns:a16="http://schemas.microsoft.com/office/drawing/2014/main" id="{FDE82521-64AC-4CF8-8A4D-C8970B82C548}"/>
              </a:ext>
            </a:extLst>
          </p:cNvPr>
          <p:cNvSpPr/>
          <p:nvPr/>
        </p:nvSpPr>
        <p:spPr>
          <a:xfrm>
            <a:off x="10201892" y="6114177"/>
            <a:ext cx="1151908" cy="2890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links to here</a:t>
            </a:r>
          </a:p>
        </p:txBody>
      </p:sp>
    </p:spTree>
    <p:extLst>
      <p:ext uri="{BB962C8B-B14F-4D97-AF65-F5344CB8AC3E}">
        <p14:creationId xmlns:p14="http://schemas.microsoft.com/office/powerpoint/2010/main" val="8774882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9AAEEAD-1568-4026-82F4-CFE5399DC1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Aside: Noncausal </a:t>
            </a:r>
            <a:br>
              <a:rPr lang="en-US" dirty="0"/>
            </a:br>
            <a:r>
              <a:rPr lang="en-US" dirty="0"/>
              <a:t>Speculation + Prefetching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B1442463-A3A4-4047-9EE2-C06FBE5620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3433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448DB-3426-4A75-8AAB-FBDC3EABC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Expanding –  Accessibility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96B85F1-9BA0-49DE-B8C4-AEA58E31D446}"/>
              </a:ext>
            </a:extLst>
          </p:cNvPr>
          <p:cNvGrpSpPr/>
          <p:nvPr/>
        </p:nvGrpSpPr>
        <p:grpSpPr>
          <a:xfrm>
            <a:off x="1205346" y="2123018"/>
            <a:ext cx="2541320" cy="3476624"/>
            <a:chOff x="1086592" y="1690688"/>
            <a:chExt cx="2541320" cy="3476624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29807BF8-2CD3-49C2-AD19-59845950623A}"/>
                </a:ext>
              </a:extLst>
            </p:cNvPr>
            <p:cNvSpPr/>
            <p:nvPr/>
          </p:nvSpPr>
          <p:spPr>
            <a:xfrm>
              <a:off x="1086592" y="1690688"/>
              <a:ext cx="2541320" cy="50030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T</a:t>
              </a:r>
              <a:r>
                <a:rPr lang="en-US" baseline="-25000" dirty="0"/>
                <a:t>0</a:t>
              </a:r>
              <a:r>
                <a:rPr lang="en-US" dirty="0"/>
                <a:t> =  </a:t>
              </a:r>
              <a:r>
                <a:rPr lang="en-US" dirty="0" err="1"/>
                <a:t>T</a:t>
              </a:r>
              <a:r>
                <a:rPr lang="en-US" baseline="-25000" dirty="0" err="1"/>
                <a:t>now</a:t>
              </a:r>
              <a:r>
                <a:rPr lang="en-US" dirty="0"/>
                <a:t>  current time</a:t>
              </a: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695AF359-1591-4E79-A04E-E507626F6FB3}"/>
                </a:ext>
              </a:extLst>
            </p:cNvPr>
            <p:cNvSpPr/>
            <p:nvPr/>
          </p:nvSpPr>
          <p:spPr>
            <a:xfrm>
              <a:off x="1086592" y="2251580"/>
              <a:ext cx="2541320" cy="50030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Switch context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82BD1AE8-5603-44DE-98CE-818343A68F83}"/>
                </a:ext>
              </a:extLst>
            </p:cNvPr>
            <p:cNvSpPr/>
            <p:nvPr/>
          </p:nvSpPr>
          <p:spPr>
            <a:xfrm>
              <a:off x="1086592" y="2245642"/>
              <a:ext cx="2541320" cy="50030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Switch context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DE5318EA-11BD-4769-9249-234D1878F500}"/>
                </a:ext>
              </a:extLst>
            </p:cNvPr>
            <p:cNvSpPr/>
            <p:nvPr/>
          </p:nvSpPr>
          <p:spPr>
            <a:xfrm>
              <a:off x="1086592" y="2867117"/>
              <a:ext cx="2541320" cy="50030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Flush </a:t>
              </a:r>
              <a:r>
                <a:rPr lang="en-US" dirty="0" err="1"/>
                <a:t>uarch</a:t>
              </a:r>
              <a:r>
                <a:rPr lang="en-US" dirty="0"/>
                <a:t> state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83B82C1A-CA68-40E1-BE21-69D446683077}"/>
                </a:ext>
              </a:extLst>
            </p:cNvPr>
            <p:cNvSpPr/>
            <p:nvPr/>
          </p:nvSpPr>
          <p:spPr>
            <a:xfrm>
              <a:off x="1086592" y="3464760"/>
              <a:ext cx="2541320" cy="500309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Prefetch … ?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8C8867BD-F15C-4E6C-82EC-722C86216509}"/>
                </a:ext>
              </a:extLst>
            </p:cNvPr>
            <p:cNvSpPr/>
            <p:nvPr/>
          </p:nvSpPr>
          <p:spPr>
            <a:xfrm>
              <a:off x="1086592" y="4062403"/>
              <a:ext cx="2541320" cy="50030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wait until T</a:t>
              </a:r>
              <a:r>
                <a:rPr lang="en-US" baseline="-25000" dirty="0"/>
                <a:t>0</a:t>
              </a:r>
              <a:r>
                <a:rPr lang="en-US" dirty="0"/>
                <a:t> + </a:t>
              </a:r>
              <a:r>
                <a:rPr lang="en-US" dirty="0" err="1"/>
                <a:t>T</a:t>
              </a:r>
              <a:r>
                <a:rPr lang="en-US" baseline="-25000" dirty="0" err="1"/>
                <a:t>worst</a:t>
              </a:r>
              <a:r>
                <a:rPr lang="en-US" baseline="-25000" dirty="0"/>
                <a:t> case</a:t>
              </a:r>
              <a:r>
                <a:rPr lang="en-US" dirty="0"/>
                <a:t> 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D14E262C-0E6C-4C28-909E-9C6E3B6BE953}"/>
                </a:ext>
              </a:extLst>
            </p:cNvPr>
            <p:cNvSpPr/>
            <p:nvPr/>
          </p:nvSpPr>
          <p:spPr>
            <a:xfrm>
              <a:off x="1086592" y="4667003"/>
              <a:ext cx="2541320" cy="50030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return (MRET, SRET, …)</a:t>
              </a:r>
            </a:p>
          </p:txBody>
        </p:sp>
      </p:grp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2433060-FE3C-40FC-A916-DF44C8E590E7}"/>
              </a:ext>
            </a:extLst>
          </p:cNvPr>
          <p:cNvSpPr/>
          <p:nvPr/>
        </p:nvSpPr>
        <p:spPr>
          <a:xfrm>
            <a:off x="1205346" y="5703933"/>
            <a:ext cx="2541320" cy="500309"/>
          </a:xfrm>
          <a:prstGeom prst="roundRect">
            <a:avLst/>
          </a:prstGeom>
          <a:solidFill>
            <a:srgbClr val="FF7D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FF0000"/>
                </a:solidFill>
              </a:rPr>
              <a:t>Spy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83F31E9D-0EA3-404E-A54E-A511F6673BCB}"/>
              </a:ext>
            </a:extLst>
          </p:cNvPr>
          <p:cNvSpPr/>
          <p:nvPr/>
        </p:nvSpPr>
        <p:spPr>
          <a:xfrm>
            <a:off x="1205346" y="1536308"/>
            <a:ext cx="2541320" cy="500309"/>
          </a:xfrm>
          <a:prstGeom prst="roundRect">
            <a:avLst/>
          </a:prstGeom>
          <a:solidFill>
            <a:srgbClr val="FF7D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Secrets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BB557572-FD7A-4FA1-9DDB-7C17E289C88A}"/>
              </a:ext>
            </a:extLst>
          </p:cNvPr>
          <p:cNvSpPr/>
          <p:nvPr/>
        </p:nvSpPr>
        <p:spPr>
          <a:xfrm>
            <a:off x="6921336" y="2036618"/>
            <a:ext cx="3689267" cy="11416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flushing </a:t>
            </a:r>
            <a:r>
              <a:rPr lang="en-US" dirty="0" err="1"/>
              <a:t>uarch</a:t>
            </a:r>
            <a:r>
              <a:rPr lang="en-US" dirty="0"/>
              <a:t> state</a:t>
            </a:r>
          </a:p>
          <a:p>
            <a:r>
              <a:rPr lang="en-US" dirty="0"/>
              <a:t>should </a:t>
            </a:r>
            <a:r>
              <a:rPr lang="en-US" dirty="0" err="1"/>
              <a:t>preventsSpy</a:t>
            </a:r>
            <a:r>
              <a:rPr lang="en-US" dirty="0"/>
              <a:t> from observing</a:t>
            </a:r>
          </a:p>
          <a:p>
            <a:r>
              <a:rPr lang="en-US" dirty="0"/>
              <a:t>secret leakage</a:t>
            </a:r>
          </a:p>
        </p:txBody>
      </p:sp>
      <p:sp>
        <p:nvSpPr>
          <p:cNvPr id="32" name="Left Brace 31">
            <a:extLst>
              <a:ext uri="{FF2B5EF4-FFF2-40B4-BE49-F238E27FC236}">
                <a16:creationId xmlns:a16="http://schemas.microsoft.com/office/drawing/2014/main" id="{1FC6FCC7-E58D-423A-A0EB-CEB4749C963F}"/>
              </a:ext>
            </a:extLst>
          </p:cNvPr>
          <p:cNvSpPr/>
          <p:nvPr/>
        </p:nvSpPr>
        <p:spPr>
          <a:xfrm>
            <a:off x="5967351" y="1472540"/>
            <a:ext cx="1080654" cy="4566063"/>
          </a:xfrm>
          <a:prstGeom prst="leftBrace">
            <a:avLst>
              <a:gd name="adj1" fmla="val 8333"/>
              <a:gd name="adj2" fmla="val 49347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A1EF2D6-FA8C-454F-BA3A-67E4B2F2FED4}"/>
              </a:ext>
            </a:extLst>
          </p:cNvPr>
          <p:cNvCxnSpPr>
            <a:cxnSpLocks/>
          </p:cNvCxnSpPr>
          <p:nvPr/>
        </p:nvCxnSpPr>
        <p:spPr>
          <a:xfrm flipV="1">
            <a:off x="3627912" y="3716978"/>
            <a:ext cx="2031670" cy="59558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8FCA123A-25E5-4F24-952D-329F488740EE}"/>
              </a:ext>
            </a:extLst>
          </p:cNvPr>
          <p:cNvSpPr/>
          <p:nvPr/>
        </p:nvSpPr>
        <p:spPr>
          <a:xfrm>
            <a:off x="7354785" y="3447156"/>
            <a:ext cx="2541320" cy="500309"/>
          </a:xfrm>
          <a:prstGeom prst="roundRect">
            <a:avLst/>
          </a:prstGeom>
          <a:solidFill>
            <a:srgbClr val="FF7D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FF0000"/>
                </a:solidFill>
              </a:rPr>
              <a:t>WRONG  !!!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A39F120F-EC95-4C00-8C22-0F253AB5C433}"/>
              </a:ext>
            </a:extLst>
          </p:cNvPr>
          <p:cNvSpPr/>
          <p:nvPr/>
        </p:nvSpPr>
        <p:spPr>
          <a:xfrm>
            <a:off x="7880265" y="4312558"/>
            <a:ext cx="3888181" cy="500309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Noncausal speculation + prefetching</a:t>
            </a:r>
          </a:p>
          <a:p>
            <a:pPr algn="ctr"/>
            <a:r>
              <a:rPr lang="en-US" dirty="0"/>
              <a:t>see next slide</a:t>
            </a:r>
          </a:p>
        </p:txBody>
      </p:sp>
    </p:spTree>
    <p:extLst>
      <p:ext uri="{BB962C8B-B14F-4D97-AF65-F5344CB8AC3E}">
        <p14:creationId xmlns:p14="http://schemas.microsoft.com/office/powerpoint/2010/main" val="10912065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448DB-3426-4A75-8AAB-FBDC3EABC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Non-causality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E5318EA-11BD-4769-9249-234D1878F500}"/>
              </a:ext>
            </a:extLst>
          </p:cNvPr>
          <p:cNvSpPr/>
          <p:nvPr/>
        </p:nvSpPr>
        <p:spPr>
          <a:xfrm>
            <a:off x="1205346" y="3299447"/>
            <a:ext cx="2541320" cy="5003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Flush </a:t>
            </a:r>
            <a:r>
              <a:rPr lang="en-US" dirty="0" err="1"/>
              <a:t>uarch</a:t>
            </a:r>
            <a:r>
              <a:rPr lang="en-US" dirty="0"/>
              <a:t> state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3B82C1A-CA68-40E1-BE21-69D446683077}"/>
              </a:ext>
            </a:extLst>
          </p:cNvPr>
          <p:cNvSpPr/>
          <p:nvPr/>
        </p:nvSpPr>
        <p:spPr>
          <a:xfrm>
            <a:off x="1205346" y="3897090"/>
            <a:ext cx="2541320" cy="500309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Next Instruction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BB557572-FD7A-4FA1-9DDB-7C17E289C88A}"/>
              </a:ext>
            </a:extLst>
          </p:cNvPr>
          <p:cNvSpPr/>
          <p:nvPr/>
        </p:nvSpPr>
        <p:spPr>
          <a:xfrm>
            <a:off x="6780811" y="1859959"/>
            <a:ext cx="3689267" cy="11416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naïve:   does Flush   of </a:t>
            </a:r>
            <a:r>
              <a:rPr lang="en-US" dirty="0" err="1"/>
              <a:t>uarch</a:t>
            </a:r>
            <a:r>
              <a:rPr lang="en-US" dirty="0"/>
              <a:t> state</a:t>
            </a:r>
            <a:br>
              <a:rPr lang="en-US" dirty="0"/>
            </a:br>
            <a:r>
              <a:rPr lang="en-US" dirty="0"/>
              <a:t>(cache, predictor, etc.)</a:t>
            </a:r>
          </a:p>
          <a:p>
            <a:r>
              <a:rPr lang="en-US" dirty="0"/>
              <a:t> mean that the next instruction starts with invalid </a:t>
            </a:r>
            <a:r>
              <a:rPr lang="en-US" dirty="0" err="1"/>
              <a:t>uarch</a:t>
            </a:r>
            <a:r>
              <a:rPr lang="en-US" dirty="0"/>
              <a:t> state?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A1EF2D6-FA8C-454F-BA3A-67E4B2F2FED4}"/>
              </a:ext>
            </a:extLst>
          </p:cNvPr>
          <p:cNvCxnSpPr>
            <a:cxnSpLocks/>
            <a:stCxn id="7" idx="3"/>
            <a:endCxn id="31" idx="1"/>
          </p:cNvCxnSpPr>
          <p:nvPr/>
        </p:nvCxnSpPr>
        <p:spPr>
          <a:xfrm flipV="1">
            <a:off x="3746666" y="2430791"/>
            <a:ext cx="3034145" cy="1716454"/>
          </a:xfrm>
          <a:prstGeom prst="line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8FCA123A-25E5-4F24-952D-329F488740EE}"/>
              </a:ext>
            </a:extLst>
          </p:cNvPr>
          <p:cNvSpPr/>
          <p:nvPr/>
        </p:nvSpPr>
        <p:spPr>
          <a:xfrm>
            <a:off x="7048005" y="3114182"/>
            <a:ext cx="2541320" cy="500309"/>
          </a:xfrm>
          <a:prstGeom prst="roundRect">
            <a:avLst/>
          </a:prstGeom>
          <a:solidFill>
            <a:srgbClr val="FF7D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FF0000"/>
                </a:solidFill>
              </a:rPr>
              <a:t>WRONG  !!!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A39F120F-EC95-4C00-8C22-0F253AB5C433}"/>
              </a:ext>
            </a:extLst>
          </p:cNvPr>
          <p:cNvSpPr/>
          <p:nvPr/>
        </p:nvSpPr>
        <p:spPr>
          <a:xfrm>
            <a:off x="7048005" y="3713369"/>
            <a:ext cx="3888181" cy="500309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Noncausal speculation + prefetching</a:t>
            </a:r>
          </a:p>
          <a:p>
            <a:pPr algn="ctr"/>
            <a:r>
              <a:rPr lang="en-US" dirty="0"/>
              <a:t>see next slide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37C4E30-CD8D-4717-8F6E-8A82869AF862}"/>
              </a:ext>
            </a:extLst>
          </p:cNvPr>
          <p:cNvSpPr/>
          <p:nvPr/>
        </p:nvSpPr>
        <p:spPr>
          <a:xfrm>
            <a:off x="1205346" y="2677973"/>
            <a:ext cx="2541320" cy="500309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Previous state</a:t>
            </a:r>
          </a:p>
        </p:txBody>
      </p:sp>
    </p:spTree>
    <p:extLst>
      <p:ext uri="{BB962C8B-B14F-4D97-AF65-F5344CB8AC3E}">
        <p14:creationId xmlns:p14="http://schemas.microsoft.com/office/powerpoint/2010/main" val="13317293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448DB-3426-4A75-8AAB-FBDC3EABC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Non-causality =&gt; Information leaks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E5318EA-11BD-4769-9249-234D1878F500}"/>
              </a:ext>
            </a:extLst>
          </p:cNvPr>
          <p:cNvSpPr/>
          <p:nvPr/>
        </p:nvSpPr>
        <p:spPr>
          <a:xfrm>
            <a:off x="1205346" y="3299447"/>
            <a:ext cx="2541320" cy="5003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Flush </a:t>
            </a:r>
            <a:r>
              <a:rPr lang="en-US" dirty="0" err="1"/>
              <a:t>uarch</a:t>
            </a:r>
            <a:r>
              <a:rPr lang="en-US" dirty="0"/>
              <a:t> state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3B82C1A-CA68-40E1-BE21-69D446683077}"/>
              </a:ext>
            </a:extLst>
          </p:cNvPr>
          <p:cNvSpPr/>
          <p:nvPr/>
        </p:nvSpPr>
        <p:spPr>
          <a:xfrm>
            <a:off x="1255814" y="5488384"/>
            <a:ext cx="2541320" cy="500309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Next Instruction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BB557572-FD7A-4FA1-9DDB-7C17E289C88A}"/>
              </a:ext>
            </a:extLst>
          </p:cNvPr>
          <p:cNvSpPr/>
          <p:nvPr/>
        </p:nvSpPr>
        <p:spPr>
          <a:xfrm>
            <a:off x="6780811" y="1859959"/>
            <a:ext cx="3689267" cy="11416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naïve:   does Flush   of </a:t>
            </a:r>
            <a:r>
              <a:rPr lang="en-US" dirty="0" err="1"/>
              <a:t>uarch</a:t>
            </a:r>
            <a:r>
              <a:rPr lang="en-US" dirty="0"/>
              <a:t> state</a:t>
            </a:r>
            <a:br>
              <a:rPr lang="en-US" dirty="0"/>
            </a:br>
            <a:r>
              <a:rPr lang="en-US" dirty="0"/>
              <a:t>(cache, predictor, etc.)</a:t>
            </a:r>
          </a:p>
          <a:p>
            <a:r>
              <a:rPr lang="en-US" dirty="0"/>
              <a:t> mean that the next instruction starts with invalid </a:t>
            </a:r>
            <a:r>
              <a:rPr lang="en-US" dirty="0" err="1"/>
              <a:t>uarch</a:t>
            </a:r>
            <a:r>
              <a:rPr lang="en-US" dirty="0"/>
              <a:t> state?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A1EF2D6-FA8C-454F-BA3A-67E4B2F2FED4}"/>
              </a:ext>
            </a:extLst>
          </p:cNvPr>
          <p:cNvCxnSpPr>
            <a:cxnSpLocks/>
            <a:stCxn id="7" idx="3"/>
            <a:endCxn id="31" idx="1"/>
          </p:cNvCxnSpPr>
          <p:nvPr/>
        </p:nvCxnSpPr>
        <p:spPr>
          <a:xfrm flipV="1">
            <a:off x="3797134" y="2430791"/>
            <a:ext cx="2983677" cy="3307748"/>
          </a:xfrm>
          <a:prstGeom prst="line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8FCA123A-25E5-4F24-952D-329F488740EE}"/>
              </a:ext>
            </a:extLst>
          </p:cNvPr>
          <p:cNvSpPr/>
          <p:nvPr/>
        </p:nvSpPr>
        <p:spPr>
          <a:xfrm>
            <a:off x="7048005" y="3114182"/>
            <a:ext cx="2541320" cy="500309"/>
          </a:xfrm>
          <a:prstGeom prst="roundRect">
            <a:avLst/>
          </a:prstGeom>
          <a:solidFill>
            <a:srgbClr val="FF7D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FF0000"/>
                </a:solidFill>
              </a:rPr>
              <a:t>WRONG  !!!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A39F120F-EC95-4C00-8C22-0F253AB5C433}"/>
              </a:ext>
            </a:extLst>
          </p:cNvPr>
          <p:cNvSpPr/>
          <p:nvPr/>
        </p:nvSpPr>
        <p:spPr>
          <a:xfrm>
            <a:off x="7048005" y="3713369"/>
            <a:ext cx="3888181" cy="500309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Noncausal speculation + prefetching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37C4E30-CD8D-4717-8F6E-8A82869AF862}"/>
              </a:ext>
            </a:extLst>
          </p:cNvPr>
          <p:cNvSpPr/>
          <p:nvPr/>
        </p:nvSpPr>
        <p:spPr>
          <a:xfrm>
            <a:off x="1205346" y="2677973"/>
            <a:ext cx="2808514" cy="500309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Previous state with Secrets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C79FE58-9F4F-4ED7-87D3-DD364CCB094C}"/>
              </a:ext>
            </a:extLst>
          </p:cNvPr>
          <p:cNvSpPr/>
          <p:nvPr/>
        </p:nvSpPr>
        <p:spPr>
          <a:xfrm>
            <a:off x="1255814" y="3918385"/>
            <a:ext cx="2541320" cy="500309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Noncausal speculation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F07095B-5278-4738-AE24-D71834740CDC}"/>
              </a:ext>
            </a:extLst>
          </p:cNvPr>
          <p:cNvSpPr/>
          <p:nvPr/>
        </p:nvSpPr>
        <p:spPr>
          <a:xfrm>
            <a:off x="1211283" y="4569852"/>
            <a:ext cx="2802577" cy="599187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Previous state with Secrets</a:t>
            </a:r>
          </a:p>
          <a:p>
            <a:r>
              <a:rPr lang="en-US" dirty="0"/>
              <a:t> may have been reloaded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2A90A48-C6DB-4285-9BB6-1ADB12150666}"/>
              </a:ext>
            </a:extLst>
          </p:cNvPr>
          <p:cNvCxnSpPr>
            <a:cxnSpLocks/>
            <a:stCxn id="11" idx="3"/>
            <a:endCxn id="39" idx="1"/>
          </p:cNvCxnSpPr>
          <p:nvPr/>
        </p:nvCxnSpPr>
        <p:spPr>
          <a:xfrm flipV="1">
            <a:off x="3797134" y="3963524"/>
            <a:ext cx="3250871" cy="205016"/>
          </a:xfrm>
          <a:prstGeom prst="line">
            <a:avLst/>
          </a:prstGeom>
          <a:ln w="76200"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E32AC3A-70C0-4E05-B7C4-9116BCD7BAC2}"/>
              </a:ext>
            </a:extLst>
          </p:cNvPr>
          <p:cNvCxnSpPr>
            <a:cxnSpLocks/>
            <a:stCxn id="17" idx="3"/>
            <a:endCxn id="39" idx="1"/>
          </p:cNvCxnSpPr>
          <p:nvPr/>
        </p:nvCxnSpPr>
        <p:spPr>
          <a:xfrm flipV="1">
            <a:off x="4013860" y="3963524"/>
            <a:ext cx="3034145" cy="905922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0FE672C-46AA-4A17-9410-D41A283FF19D}"/>
              </a:ext>
            </a:extLst>
          </p:cNvPr>
          <p:cNvCxnSpPr>
            <a:cxnSpLocks/>
            <a:stCxn id="18" idx="3"/>
            <a:endCxn id="39" idx="1"/>
          </p:cNvCxnSpPr>
          <p:nvPr/>
        </p:nvCxnSpPr>
        <p:spPr>
          <a:xfrm>
            <a:off x="4013860" y="2928128"/>
            <a:ext cx="3034145" cy="1035396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3C3959F9-EFB0-4BDE-9616-9F9D728CA0B0}"/>
              </a:ext>
            </a:extLst>
          </p:cNvPr>
          <p:cNvSpPr/>
          <p:nvPr/>
        </p:nvSpPr>
        <p:spPr>
          <a:xfrm>
            <a:off x="7048004" y="4405670"/>
            <a:ext cx="3422073" cy="500309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unlikely -  but possible under current abstract model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06E4000C-BB3C-4F8C-8B46-1CF7240F2696}"/>
              </a:ext>
            </a:extLst>
          </p:cNvPr>
          <p:cNvSpPr/>
          <p:nvPr/>
        </p:nvSpPr>
        <p:spPr>
          <a:xfrm>
            <a:off x="7048004" y="5019836"/>
            <a:ext cx="3422073" cy="500309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 ? come up with a better model ?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8977BC6C-9BE4-4EC8-8BD0-0E8F8FAC63D8}"/>
              </a:ext>
            </a:extLst>
          </p:cNvPr>
          <p:cNvSpPr/>
          <p:nvPr/>
        </p:nvSpPr>
        <p:spPr>
          <a:xfrm>
            <a:off x="7048004" y="5646085"/>
            <a:ext cx="3422073" cy="500309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Ri5  noncausal speculation rules fix  with  break before make</a:t>
            </a:r>
          </a:p>
        </p:txBody>
      </p:sp>
    </p:spTree>
    <p:extLst>
      <p:ext uri="{BB962C8B-B14F-4D97-AF65-F5344CB8AC3E}">
        <p14:creationId xmlns:p14="http://schemas.microsoft.com/office/powerpoint/2010/main" val="2503509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CA432A3-1E8A-46C7-BF86-CF8F4C92D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Risks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22A24A-99F8-4FF1-ABDD-01027C2B01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infiltration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B9D989-C4EA-4E08-9E8D-A46893E8E11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malware already in system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insider, supply channel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buggy SW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binary code injection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code hijacking “ROP”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mitigation:  CHERI capabilities,</a:t>
            </a:r>
            <a:br>
              <a:rPr lang="en-US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J extension  Pointer Masking, CHERI</a:t>
            </a:r>
          </a:p>
          <a:p>
            <a:r>
              <a:rPr lang="en-US" dirty="0"/>
              <a:t> speculation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unprivileged speculative access  to privileged state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part of Ri5 ISA</a:t>
            </a:r>
          </a:p>
          <a:p>
            <a:pPr lvl="1"/>
            <a:r>
              <a:rPr lang="en-US" dirty="0"/>
              <a:t>nonprivileged training  influencing speculation of privileged code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A5D2A27-55F9-4B4C-9FE1-613537220F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 exfiltration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4ED677A-BB59-4354-8223-FC40582F64A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 any of your favorite microarchitecture channels</a:t>
            </a:r>
          </a:p>
          <a:p>
            <a:pPr lvl="1"/>
            <a:r>
              <a:rPr lang="en-US" dirty="0"/>
              <a:t>cache</a:t>
            </a:r>
          </a:p>
          <a:p>
            <a:pPr lvl="1"/>
            <a:r>
              <a:rPr lang="en-US" dirty="0"/>
              <a:t>branch predictor</a:t>
            </a:r>
          </a:p>
          <a:p>
            <a:pPr lvl="1"/>
            <a:r>
              <a:rPr lang="en-US" dirty="0"/>
              <a:t>TLB</a:t>
            </a:r>
          </a:p>
          <a:p>
            <a:pPr lvl="1"/>
            <a:r>
              <a:rPr lang="en-US" dirty="0"/>
              <a:t> hardware prefetchers</a:t>
            </a:r>
          </a:p>
          <a:p>
            <a:pPr lvl="1"/>
            <a:r>
              <a:rPr lang="en-US" dirty="0"/>
              <a:t>MC  open bank policies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beyond scope  of this talk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DOS</a:t>
            </a:r>
          </a:p>
          <a:p>
            <a:pPr lvl="2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? soon in Ri5 - cache way/entry locking ?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Power channels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EMF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audio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D1F362-C9F7-4D18-8DB1-A13854FF6A52}"/>
              </a:ext>
            </a:extLst>
          </p:cNvPr>
          <p:cNvSpPr txBox="1"/>
          <p:nvPr/>
        </p:nvSpPr>
        <p:spPr>
          <a:xfrm>
            <a:off x="7023038" y="512247"/>
            <a:ext cx="3765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Concentrating on fixing the channels</a:t>
            </a:r>
          </a:p>
        </p:txBody>
      </p:sp>
    </p:spTree>
    <p:extLst>
      <p:ext uri="{BB962C8B-B14F-4D97-AF65-F5344CB8AC3E}">
        <p14:creationId xmlns:p14="http://schemas.microsoft.com/office/powerpoint/2010/main" val="35807085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448DB-3426-4A75-8AAB-FBDC3EABC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=&gt; Speculation fences don’t work (leakage)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E5318EA-11BD-4769-9249-234D1878F500}"/>
              </a:ext>
            </a:extLst>
          </p:cNvPr>
          <p:cNvSpPr/>
          <p:nvPr/>
        </p:nvSpPr>
        <p:spPr>
          <a:xfrm>
            <a:off x="1205346" y="3299447"/>
            <a:ext cx="2541320" cy="5003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Speculation Fence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3B82C1A-CA68-40E1-BE21-69D446683077}"/>
              </a:ext>
            </a:extLst>
          </p:cNvPr>
          <p:cNvSpPr/>
          <p:nvPr/>
        </p:nvSpPr>
        <p:spPr>
          <a:xfrm>
            <a:off x="1255814" y="5488384"/>
            <a:ext cx="2541320" cy="500309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Next Instruction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BB557572-FD7A-4FA1-9DDB-7C17E289C88A}"/>
              </a:ext>
            </a:extLst>
          </p:cNvPr>
          <p:cNvSpPr/>
          <p:nvPr/>
        </p:nvSpPr>
        <p:spPr>
          <a:xfrm>
            <a:off x="6780811" y="1859959"/>
            <a:ext cx="3689267" cy="11416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naïve:   does Flush   of </a:t>
            </a:r>
            <a:r>
              <a:rPr lang="en-US" dirty="0" err="1"/>
              <a:t>uarch</a:t>
            </a:r>
            <a:r>
              <a:rPr lang="en-US" dirty="0"/>
              <a:t> state</a:t>
            </a:r>
            <a:br>
              <a:rPr lang="en-US" dirty="0"/>
            </a:br>
            <a:r>
              <a:rPr lang="en-US" dirty="0"/>
              <a:t>(cache, predictor, etc.)</a:t>
            </a:r>
          </a:p>
          <a:p>
            <a:r>
              <a:rPr lang="en-US" dirty="0"/>
              <a:t> mean that the next instruction starts with invalid </a:t>
            </a:r>
            <a:r>
              <a:rPr lang="en-US" dirty="0" err="1"/>
              <a:t>uarch</a:t>
            </a:r>
            <a:r>
              <a:rPr lang="en-US" dirty="0"/>
              <a:t> state?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A1EF2D6-FA8C-454F-BA3A-67E4B2F2FED4}"/>
              </a:ext>
            </a:extLst>
          </p:cNvPr>
          <p:cNvCxnSpPr>
            <a:cxnSpLocks/>
            <a:stCxn id="7" idx="3"/>
            <a:endCxn id="31" idx="1"/>
          </p:cNvCxnSpPr>
          <p:nvPr/>
        </p:nvCxnSpPr>
        <p:spPr>
          <a:xfrm flipV="1">
            <a:off x="3797134" y="2430791"/>
            <a:ext cx="2983677" cy="3307748"/>
          </a:xfrm>
          <a:prstGeom prst="line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8FCA123A-25E5-4F24-952D-329F488740EE}"/>
              </a:ext>
            </a:extLst>
          </p:cNvPr>
          <p:cNvSpPr/>
          <p:nvPr/>
        </p:nvSpPr>
        <p:spPr>
          <a:xfrm>
            <a:off x="7048005" y="3114182"/>
            <a:ext cx="2541320" cy="500309"/>
          </a:xfrm>
          <a:prstGeom prst="roundRect">
            <a:avLst/>
          </a:prstGeom>
          <a:solidFill>
            <a:srgbClr val="FF7D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FF0000"/>
                </a:solidFill>
              </a:rPr>
              <a:t>WRONG  !!!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A39F120F-EC95-4C00-8C22-0F253AB5C433}"/>
              </a:ext>
            </a:extLst>
          </p:cNvPr>
          <p:cNvSpPr/>
          <p:nvPr/>
        </p:nvSpPr>
        <p:spPr>
          <a:xfrm>
            <a:off x="7048005" y="3713369"/>
            <a:ext cx="3888181" cy="500309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Noncausal speculation + prefetching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37C4E30-CD8D-4717-8F6E-8A82869AF862}"/>
              </a:ext>
            </a:extLst>
          </p:cNvPr>
          <p:cNvSpPr/>
          <p:nvPr/>
        </p:nvSpPr>
        <p:spPr>
          <a:xfrm>
            <a:off x="1205346" y="2677973"/>
            <a:ext cx="2808514" cy="500309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Previous state with Secrets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C79FE58-9F4F-4ED7-87D3-DD364CCB094C}"/>
              </a:ext>
            </a:extLst>
          </p:cNvPr>
          <p:cNvSpPr/>
          <p:nvPr/>
        </p:nvSpPr>
        <p:spPr>
          <a:xfrm>
            <a:off x="1255814" y="3918385"/>
            <a:ext cx="2541320" cy="500309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Noncausal speculation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F07095B-5278-4738-AE24-D71834740CDC}"/>
              </a:ext>
            </a:extLst>
          </p:cNvPr>
          <p:cNvSpPr/>
          <p:nvPr/>
        </p:nvSpPr>
        <p:spPr>
          <a:xfrm>
            <a:off x="1211283" y="4569852"/>
            <a:ext cx="2802577" cy="599187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Previous state with Secrets</a:t>
            </a:r>
          </a:p>
          <a:p>
            <a:r>
              <a:rPr lang="en-US" dirty="0"/>
              <a:t> may have been reloaded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2A90A48-C6DB-4285-9BB6-1ADB12150666}"/>
              </a:ext>
            </a:extLst>
          </p:cNvPr>
          <p:cNvCxnSpPr>
            <a:cxnSpLocks/>
            <a:stCxn id="11" idx="3"/>
            <a:endCxn id="39" idx="1"/>
          </p:cNvCxnSpPr>
          <p:nvPr/>
        </p:nvCxnSpPr>
        <p:spPr>
          <a:xfrm flipV="1">
            <a:off x="3797134" y="3963524"/>
            <a:ext cx="3250871" cy="205016"/>
          </a:xfrm>
          <a:prstGeom prst="line">
            <a:avLst/>
          </a:prstGeom>
          <a:ln w="76200"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E32AC3A-70C0-4E05-B7C4-9116BCD7BAC2}"/>
              </a:ext>
            </a:extLst>
          </p:cNvPr>
          <p:cNvCxnSpPr>
            <a:cxnSpLocks/>
            <a:stCxn id="17" idx="3"/>
            <a:endCxn id="39" idx="1"/>
          </p:cNvCxnSpPr>
          <p:nvPr/>
        </p:nvCxnSpPr>
        <p:spPr>
          <a:xfrm flipV="1">
            <a:off x="4013860" y="3963524"/>
            <a:ext cx="3034145" cy="905922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0FE672C-46AA-4A17-9410-D41A283FF19D}"/>
              </a:ext>
            </a:extLst>
          </p:cNvPr>
          <p:cNvCxnSpPr>
            <a:cxnSpLocks/>
            <a:stCxn id="18" idx="3"/>
            <a:endCxn id="39" idx="1"/>
          </p:cNvCxnSpPr>
          <p:nvPr/>
        </p:nvCxnSpPr>
        <p:spPr>
          <a:xfrm>
            <a:off x="4013860" y="2928128"/>
            <a:ext cx="3034145" cy="1035396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7631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448DB-3426-4A75-8AAB-FBDC3EABC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=&gt; Speculation fences don’t work (leakage)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E5318EA-11BD-4769-9249-234D1878F500}"/>
              </a:ext>
            </a:extLst>
          </p:cNvPr>
          <p:cNvSpPr/>
          <p:nvPr/>
        </p:nvSpPr>
        <p:spPr>
          <a:xfrm>
            <a:off x="1205346" y="3299447"/>
            <a:ext cx="2541320" cy="5003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Flush </a:t>
            </a:r>
            <a:r>
              <a:rPr lang="en-US" dirty="0" err="1"/>
              <a:t>uarch</a:t>
            </a:r>
            <a:r>
              <a:rPr lang="en-US" dirty="0"/>
              <a:t> state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3B82C1A-CA68-40E1-BE21-69D446683077}"/>
              </a:ext>
            </a:extLst>
          </p:cNvPr>
          <p:cNvSpPr/>
          <p:nvPr/>
        </p:nvSpPr>
        <p:spPr>
          <a:xfrm>
            <a:off x="1255814" y="5488384"/>
            <a:ext cx="2541320" cy="500309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Next Instruction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BB557572-FD7A-4FA1-9DDB-7C17E289C88A}"/>
              </a:ext>
            </a:extLst>
          </p:cNvPr>
          <p:cNvSpPr/>
          <p:nvPr/>
        </p:nvSpPr>
        <p:spPr>
          <a:xfrm>
            <a:off x="6780811" y="1859959"/>
            <a:ext cx="3689267" cy="11416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naïve:   does Flush   of </a:t>
            </a:r>
            <a:r>
              <a:rPr lang="en-US" dirty="0" err="1"/>
              <a:t>uarch</a:t>
            </a:r>
            <a:r>
              <a:rPr lang="en-US" dirty="0"/>
              <a:t> state</a:t>
            </a:r>
            <a:br>
              <a:rPr lang="en-US" dirty="0"/>
            </a:br>
            <a:r>
              <a:rPr lang="en-US" dirty="0"/>
              <a:t>(cache, predictor, etc.)</a:t>
            </a:r>
          </a:p>
          <a:p>
            <a:r>
              <a:rPr lang="en-US" dirty="0"/>
              <a:t> mean that the next instruction starts with invalid </a:t>
            </a:r>
            <a:r>
              <a:rPr lang="en-US" dirty="0" err="1"/>
              <a:t>uarch</a:t>
            </a:r>
            <a:r>
              <a:rPr lang="en-US" dirty="0"/>
              <a:t> state?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A1EF2D6-FA8C-454F-BA3A-67E4B2F2FED4}"/>
              </a:ext>
            </a:extLst>
          </p:cNvPr>
          <p:cNvCxnSpPr>
            <a:cxnSpLocks/>
            <a:stCxn id="7" idx="3"/>
            <a:endCxn id="31" idx="1"/>
          </p:cNvCxnSpPr>
          <p:nvPr/>
        </p:nvCxnSpPr>
        <p:spPr>
          <a:xfrm flipV="1">
            <a:off x="3797134" y="2430791"/>
            <a:ext cx="2983677" cy="3307748"/>
          </a:xfrm>
          <a:prstGeom prst="line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8FCA123A-25E5-4F24-952D-329F488740EE}"/>
              </a:ext>
            </a:extLst>
          </p:cNvPr>
          <p:cNvSpPr/>
          <p:nvPr/>
        </p:nvSpPr>
        <p:spPr>
          <a:xfrm>
            <a:off x="7048005" y="3114182"/>
            <a:ext cx="2541320" cy="500309"/>
          </a:xfrm>
          <a:prstGeom prst="roundRect">
            <a:avLst/>
          </a:prstGeom>
          <a:solidFill>
            <a:srgbClr val="FF7D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FF0000"/>
                </a:solidFill>
              </a:rPr>
              <a:t>WRONG  !!!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A39F120F-EC95-4C00-8C22-0F253AB5C433}"/>
              </a:ext>
            </a:extLst>
          </p:cNvPr>
          <p:cNvSpPr/>
          <p:nvPr/>
        </p:nvSpPr>
        <p:spPr>
          <a:xfrm>
            <a:off x="7048005" y="3713369"/>
            <a:ext cx="3888181" cy="500309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Noncausal speculation + prefetching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37C4E30-CD8D-4717-8F6E-8A82869AF862}"/>
              </a:ext>
            </a:extLst>
          </p:cNvPr>
          <p:cNvSpPr/>
          <p:nvPr/>
        </p:nvSpPr>
        <p:spPr>
          <a:xfrm>
            <a:off x="1205346" y="2677973"/>
            <a:ext cx="2808514" cy="500309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Previous state with Secrets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C79FE58-9F4F-4ED7-87D3-DD364CCB094C}"/>
              </a:ext>
            </a:extLst>
          </p:cNvPr>
          <p:cNvSpPr/>
          <p:nvPr/>
        </p:nvSpPr>
        <p:spPr>
          <a:xfrm>
            <a:off x="1255814" y="3918385"/>
            <a:ext cx="2541320" cy="500309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Noncausal speculation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F07095B-5278-4738-AE24-D71834740CDC}"/>
              </a:ext>
            </a:extLst>
          </p:cNvPr>
          <p:cNvSpPr/>
          <p:nvPr/>
        </p:nvSpPr>
        <p:spPr>
          <a:xfrm>
            <a:off x="1211283" y="4569852"/>
            <a:ext cx="2802577" cy="599187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Previous state with Secrets</a:t>
            </a:r>
          </a:p>
          <a:p>
            <a:r>
              <a:rPr lang="en-US" dirty="0"/>
              <a:t> may have been reloaded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2A90A48-C6DB-4285-9BB6-1ADB12150666}"/>
              </a:ext>
            </a:extLst>
          </p:cNvPr>
          <p:cNvCxnSpPr>
            <a:cxnSpLocks/>
            <a:stCxn id="11" idx="3"/>
            <a:endCxn id="39" idx="1"/>
          </p:cNvCxnSpPr>
          <p:nvPr/>
        </p:nvCxnSpPr>
        <p:spPr>
          <a:xfrm flipV="1">
            <a:off x="3797134" y="3963524"/>
            <a:ext cx="3250871" cy="205016"/>
          </a:xfrm>
          <a:prstGeom prst="line">
            <a:avLst/>
          </a:prstGeom>
          <a:ln w="76200"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E32AC3A-70C0-4E05-B7C4-9116BCD7BAC2}"/>
              </a:ext>
            </a:extLst>
          </p:cNvPr>
          <p:cNvCxnSpPr>
            <a:cxnSpLocks/>
            <a:stCxn id="17" idx="3"/>
            <a:endCxn id="39" idx="1"/>
          </p:cNvCxnSpPr>
          <p:nvPr/>
        </p:nvCxnSpPr>
        <p:spPr>
          <a:xfrm flipV="1">
            <a:off x="4013860" y="3963524"/>
            <a:ext cx="3034145" cy="905922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0FE672C-46AA-4A17-9410-D41A283FF19D}"/>
              </a:ext>
            </a:extLst>
          </p:cNvPr>
          <p:cNvCxnSpPr>
            <a:cxnSpLocks/>
            <a:stCxn id="18" idx="3"/>
            <a:endCxn id="39" idx="1"/>
          </p:cNvCxnSpPr>
          <p:nvPr/>
        </p:nvCxnSpPr>
        <p:spPr>
          <a:xfrm>
            <a:off x="4013860" y="2928128"/>
            <a:ext cx="3034145" cy="1035396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07683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9AAEEAD-1568-4026-82F4-CFE5399DC1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End of Aside: Noncausal </a:t>
            </a:r>
            <a:br>
              <a:rPr lang="en-US" dirty="0"/>
            </a:br>
            <a:r>
              <a:rPr lang="en-US" dirty="0"/>
              <a:t>Speculation + Prefetching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B1442463-A3A4-4047-9EE2-C06FBE5620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3873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448DB-3426-4A75-8AAB-FBDC3EABC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Expanding –   Exfiltration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9807BF8-2CD3-49C2-AD19-59845950623A}"/>
              </a:ext>
            </a:extLst>
          </p:cNvPr>
          <p:cNvSpPr/>
          <p:nvPr/>
        </p:nvSpPr>
        <p:spPr>
          <a:xfrm>
            <a:off x="1205346" y="2123018"/>
            <a:ext cx="2541320" cy="5003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</a:t>
            </a:r>
            <a:r>
              <a:rPr lang="en-US" baseline="-25000" dirty="0"/>
              <a:t>0</a:t>
            </a:r>
            <a:r>
              <a:rPr lang="en-US" dirty="0"/>
              <a:t> =  </a:t>
            </a:r>
            <a:r>
              <a:rPr lang="en-US" dirty="0" err="1"/>
              <a:t>T</a:t>
            </a:r>
            <a:r>
              <a:rPr lang="en-US" baseline="-25000" dirty="0" err="1"/>
              <a:t>now</a:t>
            </a:r>
            <a:r>
              <a:rPr lang="en-US" dirty="0"/>
              <a:t>  current time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95AF359-1591-4E79-A04E-E507626F6FB3}"/>
              </a:ext>
            </a:extLst>
          </p:cNvPr>
          <p:cNvSpPr/>
          <p:nvPr/>
        </p:nvSpPr>
        <p:spPr>
          <a:xfrm>
            <a:off x="1205346" y="2683910"/>
            <a:ext cx="2541320" cy="5003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Switch context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2BD1AE8-5603-44DE-98CE-818343A68F83}"/>
              </a:ext>
            </a:extLst>
          </p:cNvPr>
          <p:cNvSpPr/>
          <p:nvPr/>
        </p:nvSpPr>
        <p:spPr>
          <a:xfrm>
            <a:off x="1205346" y="2677972"/>
            <a:ext cx="2541320" cy="50030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Switch context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E5318EA-11BD-4769-9249-234D1878F500}"/>
              </a:ext>
            </a:extLst>
          </p:cNvPr>
          <p:cNvSpPr/>
          <p:nvPr/>
        </p:nvSpPr>
        <p:spPr>
          <a:xfrm>
            <a:off x="1205346" y="3299447"/>
            <a:ext cx="2541320" cy="5003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Flush </a:t>
            </a:r>
            <a:r>
              <a:rPr lang="en-US" dirty="0" err="1"/>
              <a:t>uarch</a:t>
            </a:r>
            <a:r>
              <a:rPr lang="en-US" dirty="0"/>
              <a:t> state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3B82C1A-CA68-40E1-BE21-69D446683077}"/>
              </a:ext>
            </a:extLst>
          </p:cNvPr>
          <p:cNvSpPr/>
          <p:nvPr/>
        </p:nvSpPr>
        <p:spPr>
          <a:xfrm>
            <a:off x="1205346" y="4441111"/>
            <a:ext cx="2541320" cy="500309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Prefetch … ?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C8867BD-F15C-4E6C-82EC-722C86216509}"/>
              </a:ext>
            </a:extLst>
          </p:cNvPr>
          <p:cNvSpPr/>
          <p:nvPr/>
        </p:nvSpPr>
        <p:spPr>
          <a:xfrm>
            <a:off x="1205346" y="5038754"/>
            <a:ext cx="2541320" cy="5003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wait until T</a:t>
            </a:r>
            <a:r>
              <a:rPr lang="en-US" baseline="-25000" dirty="0"/>
              <a:t>0</a:t>
            </a:r>
            <a:r>
              <a:rPr lang="en-US" dirty="0"/>
              <a:t> + </a:t>
            </a:r>
            <a:r>
              <a:rPr lang="en-US" dirty="0" err="1"/>
              <a:t>T</a:t>
            </a:r>
            <a:r>
              <a:rPr lang="en-US" baseline="-25000" dirty="0" err="1"/>
              <a:t>worst</a:t>
            </a:r>
            <a:r>
              <a:rPr lang="en-US" baseline="-25000" dirty="0"/>
              <a:t> case</a:t>
            </a:r>
            <a:r>
              <a:rPr lang="en-US" dirty="0"/>
              <a:t> 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14E262C-0E6C-4C28-909E-9C6E3B6BE953}"/>
              </a:ext>
            </a:extLst>
          </p:cNvPr>
          <p:cNvSpPr/>
          <p:nvPr/>
        </p:nvSpPr>
        <p:spPr>
          <a:xfrm>
            <a:off x="1205346" y="5643354"/>
            <a:ext cx="2541320" cy="5003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return (MRET, SRET, …)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2433060-FE3C-40FC-A916-DF44C8E590E7}"/>
              </a:ext>
            </a:extLst>
          </p:cNvPr>
          <p:cNvSpPr/>
          <p:nvPr/>
        </p:nvSpPr>
        <p:spPr>
          <a:xfrm>
            <a:off x="1205346" y="6247954"/>
            <a:ext cx="2541320" cy="500309"/>
          </a:xfrm>
          <a:prstGeom prst="roundRect">
            <a:avLst/>
          </a:prstGeom>
          <a:solidFill>
            <a:srgbClr val="FF7D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FF0000"/>
                </a:solidFill>
              </a:rPr>
              <a:t>Spy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83F31E9D-0EA3-404E-A54E-A511F6673BCB}"/>
              </a:ext>
            </a:extLst>
          </p:cNvPr>
          <p:cNvSpPr/>
          <p:nvPr/>
        </p:nvSpPr>
        <p:spPr>
          <a:xfrm>
            <a:off x="1205346" y="1536308"/>
            <a:ext cx="2541320" cy="500309"/>
          </a:xfrm>
          <a:prstGeom prst="roundRect">
            <a:avLst/>
          </a:prstGeom>
          <a:solidFill>
            <a:srgbClr val="FF7D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Secrets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BB557572-FD7A-4FA1-9DDB-7C17E289C88A}"/>
              </a:ext>
            </a:extLst>
          </p:cNvPr>
          <p:cNvSpPr/>
          <p:nvPr/>
        </p:nvSpPr>
        <p:spPr>
          <a:xfrm>
            <a:off x="6956961" y="4239833"/>
            <a:ext cx="3689267" cy="11892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flushing </a:t>
            </a:r>
            <a:r>
              <a:rPr lang="en-US" dirty="0" err="1"/>
              <a:t>uarch</a:t>
            </a:r>
            <a:r>
              <a:rPr lang="en-US" dirty="0"/>
              <a:t> state</a:t>
            </a:r>
          </a:p>
          <a:p>
            <a:r>
              <a:rPr lang="en-US" dirty="0"/>
              <a:t>prevents Spy from observing</a:t>
            </a:r>
          </a:p>
          <a:p>
            <a:r>
              <a:rPr lang="en-US" dirty="0"/>
              <a:t>secret leakage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A1EF2D6-FA8C-454F-BA3A-67E4B2F2FED4}"/>
              </a:ext>
            </a:extLst>
          </p:cNvPr>
          <p:cNvCxnSpPr>
            <a:cxnSpLocks/>
            <a:stCxn id="6" idx="3"/>
            <a:endCxn id="31" idx="1"/>
          </p:cNvCxnSpPr>
          <p:nvPr/>
        </p:nvCxnSpPr>
        <p:spPr>
          <a:xfrm>
            <a:off x="3746666" y="3549602"/>
            <a:ext cx="3210295" cy="1284858"/>
          </a:xfrm>
          <a:prstGeom prst="line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DDCCF8E-891B-4E1C-A65D-07096D144449}"/>
              </a:ext>
            </a:extLst>
          </p:cNvPr>
          <p:cNvSpPr/>
          <p:nvPr/>
        </p:nvSpPr>
        <p:spPr>
          <a:xfrm>
            <a:off x="6956962" y="1743266"/>
            <a:ext cx="3546763" cy="16293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switching context</a:t>
            </a:r>
          </a:p>
          <a:p>
            <a:r>
              <a:rPr lang="en-US" dirty="0"/>
              <a:t>prevents (privileged)?  </a:t>
            </a:r>
          </a:p>
          <a:p>
            <a:r>
              <a:rPr lang="en-US" dirty="0"/>
              <a:t>context switch code</a:t>
            </a:r>
          </a:p>
          <a:p>
            <a:r>
              <a:rPr lang="en-US" dirty="0"/>
              <a:t>from speculatively  refilling  </a:t>
            </a:r>
            <a:br>
              <a:rPr lang="en-US" dirty="0"/>
            </a:br>
            <a:r>
              <a:rPr lang="en-US" dirty="0"/>
              <a:t>secret  leakage after flush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5E5E0EC-7E4B-4B6C-A644-A14B3B71BC90}"/>
              </a:ext>
            </a:extLst>
          </p:cNvPr>
          <p:cNvSpPr/>
          <p:nvPr/>
        </p:nvSpPr>
        <p:spPr>
          <a:xfrm>
            <a:off x="1205346" y="3860339"/>
            <a:ext cx="2541320" cy="500309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Noncausal speculation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3153D55-6F03-4C4C-A8E6-B52EAD66F4EB}"/>
              </a:ext>
            </a:extLst>
          </p:cNvPr>
          <p:cNvCxnSpPr>
            <a:cxnSpLocks/>
            <a:stCxn id="21" idx="3"/>
            <a:endCxn id="20" idx="1"/>
          </p:cNvCxnSpPr>
          <p:nvPr/>
        </p:nvCxnSpPr>
        <p:spPr>
          <a:xfrm flipV="1">
            <a:off x="3746666" y="2557929"/>
            <a:ext cx="3210296" cy="1552565"/>
          </a:xfrm>
          <a:prstGeom prst="line">
            <a:avLst/>
          </a:prstGeom>
          <a:ln w="76200"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301C7BB-C1A2-4029-91FC-AA73B7994CA6}"/>
              </a:ext>
            </a:extLst>
          </p:cNvPr>
          <p:cNvCxnSpPr>
            <a:cxnSpLocks/>
            <a:stCxn id="5" idx="3"/>
            <a:endCxn id="20" idx="1"/>
          </p:cNvCxnSpPr>
          <p:nvPr/>
        </p:nvCxnSpPr>
        <p:spPr>
          <a:xfrm flipV="1">
            <a:off x="3746666" y="2557929"/>
            <a:ext cx="3210296" cy="370198"/>
          </a:xfrm>
          <a:prstGeom prst="line">
            <a:avLst/>
          </a:prstGeom>
          <a:ln w="762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33261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448DB-3426-4A75-8AAB-FBDC3EABC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Expanding – Infiltration and Exfiltration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DE9B699-A6D4-4500-B0A2-EBF5DFF65E91}"/>
              </a:ext>
            </a:extLst>
          </p:cNvPr>
          <p:cNvGrpSpPr/>
          <p:nvPr/>
        </p:nvGrpSpPr>
        <p:grpSpPr>
          <a:xfrm>
            <a:off x="6583877" y="1466514"/>
            <a:ext cx="2541320" cy="5211955"/>
            <a:chOff x="7190510" y="1446471"/>
            <a:chExt cx="2541320" cy="5211955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A2D3804A-14CB-4871-9AA7-27F1D72A395E}"/>
                </a:ext>
              </a:extLst>
            </p:cNvPr>
            <p:cNvSpPr/>
            <p:nvPr/>
          </p:nvSpPr>
          <p:spPr>
            <a:xfrm>
              <a:off x="7190510" y="2033181"/>
              <a:ext cx="2541320" cy="50030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T</a:t>
              </a:r>
              <a:r>
                <a:rPr lang="en-US" baseline="-25000" dirty="0"/>
                <a:t>0</a:t>
              </a:r>
              <a:r>
                <a:rPr lang="en-US" dirty="0"/>
                <a:t> =  </a:t>
              </a:r>
              <a:r>
                <a:rPr lang="en-US" dirty="0" err="1"/>
                <a:t>T</a:t>
              </a:r>
              <a:r>
                <a:rPr lang="en-US" baseline="-25000" dirty="0" err="1"/>
                <a:t>now</a:t>
              </a:r>
              <a:r>
                <a:rPr lang="en-US" dirty="0"/>
                <a:t>  current time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E9E775F8-BC31-4EE3-B967-67EC180D9CA5}"/>
                </a:ext>
              </a:extLst>
            </p:cNvPr>
            <p:cNvSpPr/>
            <p:nvPr/>
          </p:nvSpPr>
          <p:spPr>
            <a:xfrm>
              <a:off x="7190510" y="2594073"/>
              <a:ext cx="2541320" cy="50030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Switch context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5155802D-2134-48BD-84AC-BF0BA82C473E}"/>
                </a:ext>
              </a:extLst>
            </p:cNvPr>
            <p:cNvSpPr/>
            <p:nvPr/>
          </p:nvSpPr>
          <p:spPr>
            <a:xfrm>
              <a:off x="7190510" y="2588135"/>
              <a:ext cx="2541320" cy="500309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Switch context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98A84903-9100-4774-B7DE-3BD9867B7247}"/>
                </a:ext>
              </a:extLst>
            </p:cNvPr>
            <p:cNvSpPr/>
            <p:nvPr/>
          </p:nvSpPr>
          <p:spPr>
            <a:xfrm>
              <a:off x="7190510" y="3209610"/>
              <a:ext cx="2541320" cy="50030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Flush </a:t>
              </a:r>
              <a:r>
                <a:rPr lang="en-US" dirty="0" err="1"/>
                <a:t>uarch</a:t>
              </a:r>
              <a:r>
                <a:rPr lang="en-US" dirty="0"/>
                <a:t> state</a:t>
              </a: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33CD0B9C-A890-4B0D-8D35-2E03BB689E70}"/>
                </a:ext>
              </a:extLst>
            </p:cNvPr>
            <p:cNvSpPr/>
            <p:nvPr/>
          </p:nvSpPr>
          <p:spPr>
            <a:xfrm>
              <a:off x="7190510" y="4351274"/>
              <a:ext cx="2541320" cy="500309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Prefetch … ?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9A9365DF-C3FD-4292-ABA9-E2E6BDA279EB}"/>
                </a:ext>
              </a:extLst>
            </p:cNvPr>
            <p:cNvSpPr/>
            <p:nvPr/>
          </p:nvSpPr>
          <p:spPr>
            <a:xfrm>
              <a:off x="7190510" y="4948917"/>
              <a:ext cx="2541320" cy="50030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wait until T</a:t>
              </a:r>
              <a:r>
                <a:rPr lang="en-US" baseline="-25000" dirty="0"/>
                <a:t>0</a:t>
              </a:r>
              <a:r>
                <a:rPr lang="en-US" dirty="0"/>
                <a:t> + </a:t>
              </a:r>
              <a:r>
                <a:rPr lang="en-US" dirty="0" err="1"/>
                <a:t>T</a:t>
              </a:r>
              <a:r>
                <a:rPr lang="en-US" baseline="-25000" dirty="0" err="1"/>
                <a:t>worst</a:t>
              </a:r>
              <a:r>
                <a:rPr lang="en-US" baseline="-25000" dirty="0"/>
                <a:t> case</a:t>
              </a:r>
              <a:r>
                <a:rPr lang="en-US" dirty="0"/>
                <a:t> 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285DDD1D-9223-462F-9659-F772EEA65049}"/>
                </a:ext>
              </a:extLst>
            </p:cNvPr>
            <p:cNvSpPr/>
            <p:nvPr/>
          </p:nvSpPr>
          <p:spPr>
            <a:xfrm>
              <a:off x="7190510" y="5553517"/>
              <a:ext cx="2541320" cy="50030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return (MRET, SRET, …)</a:t>
              </a: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4784FB02-00F6-4E90-A149-E73BD9722225}"/>
                </a:ext>
              </a:extLst>
            </p:cNvPr>
            <p:cNvSpPr/>
            <p:nvPr/>
          </p:nvSpPr>
          <p:spPr>
            <a:xfrm>
              <a:off x="7190510" y="6158117"/>
              <a:ext cx="2541320" cy="500309"/>
            </a:xfrm>
            <a:prstGeom prst="roundRect">
              <a:avLst/>
            </a:prstGeom>
            <a:solidFill>
              <a:srgbClr val="FF7D7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rgbClr val="FF0000"/>
                  </a:solidFill>
                </a:rPr>
                <a:t>Spy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094EB785-BE09-43F9-B6A8-3B2AFFA348AF}"/>
                </a:ext>
              </a:extLst>
            </p:cNvPr>
            <p:cNvSpPr/>
            <p:nvPr/>
          </p:nvSpPr>
          <p:spPr>
            <a:xfrm>
              <a:off x="7190510" y="1446471"/>
              <a:ext cx="2541320" cy="500309"/>
            </a:xfrm>
            <a:prstGeom prst="roundRect">
              <a:avLst/>
            </a:prstGeom>
            <a:solidFill>
              <a:srgbClr val="FF7D7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Target: Secrets</a:t>
              </a: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A6C3BF68-F8FC-4100-B647-97D887EEB113}"/>
                </a:ext>
              </a:extLst>
            </p:cNvPr>
            <p:cNvSpPr/>
            <p:nvPr/>
          </p:nvSpPr>
          <p:spPr>
            <a:xfrm>
              <a:off x="7190510" y="3770502"/>
              <a:ext cx="2541320" cy="500309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Noncausal speculation</a:t>
              </a:r>
            </a:p>
          </p:txBody>
        </p:sp>
      </p:grp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C1899185-21C2-49D1-8041-A2095C668680}"/>
              </a:ext>
            </a:extLst>
          </p:cNvPr>
          <p:cNvCxnSpPr>
            <a:cxnSpLocks/>
            <a:stCxn id="9" idx="3"/>
            <a:endCxn id="22" idx="1"/>
          </p:cNvCxnSpPr>
          <p:nvPr/>
        </p:nvCxnSpPr>
        <p:spPr>
          <a:xfrm flipV="1">
            <a:off x="5387438" y="1716669"/>
            <a:ext cx="1196439" cy="4398989"/>
          </a:xfrm>
          <a:prstGeom prst="bentConnector3">
            <a:avLst>
              <a:gd name="adj1" fmla="val 50000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27ACC9F-2B1D-4FC0-A939-0CBE0E52BEC2}"/>
              </a:ext>
            </a:extLst>
          </p:cNvPr>
          <p:cNvGrpSpPr/>
          <p:nvPr/>
        </p:nvGrpSpPr>
        <p:grpSpPr>
          <a:xfrm>
            <a:off x="2846116" y="1675499"/>
            <a:ext cx="2541322" cy="4690313"/>
            <a:chOff x="2638298" y="1711001"/>
            <a:chExt cx="2541322" cy="4690313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29807BF8-2CD3-49C2-AD19-59845950623A}"/>
                </a:ext>
              </a:extLst>
            </p:cNvPr>
            <p:cNvSpPr/>
            <p:nvPr/>
          </p:nvSpPr>
          <p:spPr>
            <a:xfrm>
              <a:off x="2638300" y="2326965"/>
              <a:ext cx="2541320" cy="50030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T</a:t>
              </a:r>
              <a:r>
                <a:rPr lang="en-US" baseline="-25000" dirty="0"/>
                <a:t>0</a:t>
              </a:r>
              <a:r>
                <a:rPr lang="en-US" dirty="0"/>
                <a:t> =  </a:t>
              </a:r>
              <a:r>
                <a:rPr lang="en-US" dirty="0" err="1"/>
                <a:t>T</a:t>
              </a:r>
              <a:r>
                <a:rPr lang="en-US" baseline="-25000" dirty="0" err="1"/>
                <a:t>now</a:t>
              </a:r>
              <a:r>
                <a:rPr lang="en-US" dirty="0"/>
                <a:t>  current time</a:t>
              </a: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695AF359-1591-4E79-A04E-E507626F6FB3}"/>
                </a:ext>
              </a:extLst>
            </p:cNvPr>
            <p:cNvSpPr/>
            <p:nvPr/>
          </p:nvSpPr>
          <p:spPr>
            <a:xfrm>
              <a:off x="2638300" y="2887857"/>
              <a:ext cx="2541320" cy="50030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Switch context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82BD1AE8-5603-44DE-98CE-818343A68F83}"/>
                </a:ext>
              </a:extLst>
            </p:cNvPr>
            <p:cNvSpPr/>
            <p:nvPr/>
          </p:nvSpPr>
          <p:spPr>
            <a:xfrm>
              <a:off x="2638300" y="2881919"/>
              <a:ext cx="2541320" cy="500309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Switch context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DE5318EA-11BD-4769-9249-234D1878F500}"/>
                </a:ext>
              </a:extLst>
            </p:cNvPr>
            <p:cNvSpPr/>
            <p:nvPr/>
          </p:nvSpPr>
          <p:spPr>
            <a:xfrm>
              <a:off x="2638300" y="3503394"/>
              <a:ext cx="2541320" cy="50030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Flush </a:t>
              </a:r>
              <a:r>
                <a:rPr lang="en-US" dirty="0" err="1"/>
                <a:t>uarch</a:t>
              </a:r>
              <a:r>
                <a:rPr lang="en-US" dirty="0"/>
                <a:t> state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83B82C1A-CA68-40E1-BE21-69D446683077}"/>
                </a:ext>
              </a:extLst>
            </p:cNvPr>
            <p:cNvSpPr/>
            <p:nvPr/>
          </p:nvSpPr>
          <p:spPr>
            <a:xfrm>
              <a:off x="2638300" y="4698762"/>
              <a:ext cx="2541320" cy="500309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Prefetch … ?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8C8867BD-F15C-4E6C-82EC-722C86216509}"/>
                </a:ext>
              </a:extLst>
            </p:cNvPr>
            <p:cNvSpPr/>
            <p:nvPr/>
          </p:nvSpPr>
          <p:spPr>
            <a:xfrm>
              <a:off x="2638300" y="5296405"/>
              <a:ext cx="2541320" cy="50030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wait until T</a:t>
              </a:r>
              <a:r>
                <a:rPr lang="en-US" baseline="-25000" dirty="0"/>
                <a:t>0</a:t>
              </a:r>
              <a:r>
                <a:rPr lang="en-US" dirty="0"/>
                <a:t> + </a:t>
              </a:r>
              <a:r>
                <a:rPr lang="en-US" dirty="0" err="1"/>
                <a:t>T</a:t>
              </a:r>
              <a:r>
                <a:rPr lang="en-US" baseline="-25000" dirty="0" err="1"/>
                <a:t>worst</a:t>
              </a:r>
              <a:r>
                <a:rPr lang="en-US" baseline="-25000" dirty="0"/>
                <a:t> case</a:t>
              </a:r>
              <a:r>
                <a:rPr lang="en-US" dirty="0"/>
                <a:t> 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D14E262C-0E6C-4C28-909E-9C6E3B6BE953}"/>
                </a:ext>
              </a:extLst>
            </p:cNvPr>
            <p:cNvSpPr/>
            <p:nvPr/>
          </p:nvSpPr>
          <p:spPr>
            <a:xfrm>
              <a:off x="2638300" y="5901005"/>
              <a:ext cx="2541320" cy="50030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return (MRET, SRET, …)</a:t>
              </a: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83F31E9D-0EA3-404E-A54E-A511F6673BCB}"/>
                </a:ext>
              </a:extLst>
            </p:cNvPr>
            <p:cNvSpPr/>
            <p:nvPr/>
          </p:nvSpPr>
          <p:spPr>
            <a:xfrm>
              <a:off x="2638298" y="1711001"/>
              <a:ext cx="2541321" cy="500309"/>
            </a:xfrm>
            <a:prstGeom prst="roundRect">
              <a:avLst/>
            </a:prstGeom>
            <a:solidFill>
              <a:srgbClr val="FF7D7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Spy control </a:t>
              </a:r>
            </a:p>
            <a:p>
              <a:pPr algn="ctr"/>
              <a:r>
                <a:rPr lang="en-US" dirty="0">
                  <a:solidFill>
                    <a:srgbClr val="FF0000"/>
                  </a:solidFill>
                </a:rPr>
                <a:t>– Infiltrating spy</a:t>
              </a: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3FFE2011-270D-4FF6-9C1C-2EB854454896}"/>
                </a:ext>
              </a:extLst>
            </p:cNvPr>
            <p:cNvSpPr/>
            <p:nvPr/>
          </p:nvSpPr>
          <p:spPr>
            <a:xfrm>
              <a:off x="2638300" y="4107994"/>
              <a:ext cx="2541320" cy="500309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Noncausal speculation</a:t>
              </a:r>
            </a:p>
          </p:txBody>
        </p:sp>
      </p:grp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EC885FA3-FA26-4F73-890A-50FC9A7CC885}"/>
              </a:ext>
            </a:extLst>
          </p:cNvPr>
          <p:cNvSpPr/>
          <p:nvPr/>
        </p:nvSpPr>
        <p:spPr>
          <a:xfrm>
            <a:off x="102919" y="2881919"/>
            <a:ext cx="1933699" cy="16293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/>
              <a:t>switching context</a:t>
            </a:r>
          </a:p>
          <a:p>
            <a:r>
              <a:rPr lang="en-US" sz="1100" dirty="0"/>
              <a:t>prevents (privileged)?  </a:t>
            </a:r>
          </a:p>
          <a:p>
            <a:r>
              <a:rPr lang="en-US" sz="1100" dirty="0"/>
              <a:t>context switch code</a:t>
            </a:r>
          </a:p>
          <a:p>
            <a:r>
              <a:rPr lang="en-US" sz="1100" dirty="0"/>
              <a:t>from speculatively  refilling  </a:t>
            </a:r>
            <a:br>
              <a:rPr lang="en-US" sz="1100" dirty="0"/>
            </a:br>
            <a:r>
              <a:rPr lang="en-US" sz="1100" dirty="0"/>
              <a:t>secret  leakage after flush</a:t>
            </a:r>
          </a:p>
          <a:p>
            <a:r>
              <a:rPr lang="en-US" sz="1100" dirty="0"/>
              <a:t>=&gt;  prevents infiltration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D3E2B462-1CE3-43CF-8B52-DB01EFD07CBA}"/>
              </a:ext>
            </a:extLst>
          </p:cNvPr>
          <p:cNvSpPr/>
          <p:nvPr/>
        </p:nvSpPr>
        <p:spPr>
          <a:xfrm>
            <a:off x="10088089" y="2614337"/>
            <a:ext cx="2000992" cy="16293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/>
              <a:t>switching context</a:t>
            </a:r>
          </a:p>
          <a:p>
            <a:r>
              <a:rPr lang="en-US" sz="1100" dirty="0"/>
              <a:t>prevents (privileged)?  </a:t>
            </a:r>
          </a:p>
          <a:p>
            <a:r>
              <a:rPr lang="en-US" sz="1100" dirty="0"/>
              <a:t>context switch code</a:t>
            </a:r>
          </a:p>
          <a:p>
            <a:r>
              <a:rPr lang="en-US" sz="1100" dirty="0"/>
              <a:t>from speculatively  refilling  </a:t>
            </a:r>
            <a:br>
              <a:rPr lang="en-US" sz="1100" dirty="0"/>
            </a:br>
            <a:r>
              <a:rPr lang="en-US" sz="1100" dirty="0"/>
              <a:t>secret  leakage after flush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en-US" sz="1100" dirty="0"/>
              <a:t>prevents   exfiltration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0F23020-04B3-4961-A4E3-1C696DA60DDF}"/>
              </a:ext>
            </a:extLst>
          </p:cNvPr>
          <p:cNvCxnSpPr>
            <a:cxnSpLocks/>
            <a:stCxn id="23" idx="3"/>
            <a:endCxn id="32" idx="1"/>
          </p:cNvCxnSpPr>
          <p:nvPr/>
        </p:nvCxnSpPr>
        <p:spPr>
          <a:xfrm flipV="1">
            <a:off x="9125197" y="3429000"/>
            <a:ext cx="962892" cy="611700"/>
          </a:xfrm>
          <a:prstGeom prst="line">
            <a:avLst/>
          </a:prstGeom>
          <a:ln w="76200"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CF1571A-A027-4820-9084-82C7A1317074}"/>
              </a:ext>
            </a:extLst>
          </p:cNvPr>
          <p:cNvCxnSpPr>
            <a:cxnSpLocks/>
            <a:stCxn id="16" idx="3"/>
            <a:endCxn id="32" idx="1"/>
          </p:cNvCxnSpPr>
          <p:nvPr/>
        </p:nvCxnSpPr>
        <p:spPr>
          <a:xfrm>
            <a:off x="9125197" y="2858333"/>
            <a:ext cx="962892" cy="570667"/>
          </a:xfrm>
          <a:prstGeom prst="line">
            <a:avLst/>
          </a:prstGeom>
          <a:ln w="762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B7C82AF-8D71-4E5E-96D6-95AD3F59C409}"/>
              </a:ext>
            </a:extLst>
          </p:cNvPr>
          <p:cNvCxnSpPr>
            <a:cxnSpLocks/>
            <a:stCxn id="17" idx="3"/>
            <a:endCxn id="32" idx="1"/>
          </p:cNvCxnSpPr>
          <p:nvPr/>
        </p:nvCxnSpPr>
        <p:spPr>
          <a:xfrm flipV="1">
            <a:off x="9125197" y="3429000"/>
            <a:ext cx="962892" cy="50808"/>
          </a:xfrm>
          <a:prstGeom prst="line">
            <a:avLst/>
          </a:prstGeom>
          <a:ln w="76200"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65A037F-60CC-4E21-9473-6DB078F0ADA0}"/>
              </a:ext>
            </a:extLst>
          </p:cNvPr>
          <p:cNvCxnSpPr>
            <a:cxnSpLocks/>
            <a:stCxn id="28" idx="1"/>
            <a:endCxn id="31" idx="3"/>
          </p:cNvCxnSpPr>
          <p:nvPr/>
        </p:nvCxnSpPr>
        <p:spPr>
          <a:xfrm flipH="1" flipV="1">
            <a:off x="2036618" y="3696582"/>
            <a:ext cx="809500" cy="626065"/>
          </a:xfrm>
          <a:prstGeom prst="line">
            <a:avLst/>
          </a:prstGeom>
          <a:ln w="76200"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E8D1D40-573D-4779-AFAF-D5455DC3A52E}"/>
              </a:ext>
            </a:extLst>
          </p:cNvPr>
          <p:cNvCxnSpPr>
            <a:cxnSpLocks/>
            <a:stCxn id="5" idx="1"/>
            <a:endCxn id="31" idx="3"/>
          </p:cNvCxnSpPr>
          <p:nvPr/>
        </p:nvCxnSpPr>
        <p:spPr>
          <a:xfrm flipH="1">
            <a:off x="2036618" y="3096572"/>
            <a:ext cx="809500" cy="600010"/>
          </a:xfrm>
          <a:prstGeom prst="line">
            <a:avLst/>
          </a:prstGeom>
          <a:ln w="762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B8FE0F0-C317-4A42-AE0D-85CD7189F7E4}"/>
              </a:ext>
            </a:extLst>
          </p:cNvPr>
          <p:cNvCxnSpPr>
            <a:cxnSpLocks/>
            <a:stCxn id="6" idx="1"/>
            <a:endCxn id="31" idx="3"/>
          </p:cNvCxnSpPr>
          <p:nvPr/>
        </p:nvCxnSpPr>
        <p:spPr>
          <a:xfrm flipH="1" flipV="1">
            <a:off x="2036618" y="3696582"/>
            <a:ext cx="809500" cy="21465"/>
          </a:xfrm>
          <a:prstGeom prst="line">
            <a:avLst/>
          </a:prstGeom>
          <a:ln w="76200"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0089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C22E5DCF-BBAE-4F6A-9A73-5D66AA3905BB}"/>
              </a:ext>
            </a:extLst>
          </p:cNvPr>
          <p:cNvSpPr/>
          <p:nvPr/>
        </p:nvSpPr>
        <p:spPr>
          <a:xfrm>
            <a:off x="5017325" y="2290389"/>
            <a:ext cx="6572992" cy="2998519"/>
          </a:xfrm>
          <a:prstGeom prst="roundRect">
            <a:avLst/>
          </a:prstGeom>
          <a:solidFill>
            <a:srgbClr val="FF7D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9448DB-3426-4A75-8AAB-FBDC3EABC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Privileged </a:t>
            </a:r>
            <a:r>
              <a:rPr lang="en-US" dirty="0">
                <a:sym typeface="Wingdings" panose="05000000000000000000" pitchFamily="2" charset="2"/>
              </a:rPr>
              <a:t>  Unprivileged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t</a:t>
            </a:r>
            <a:r>
              <a:rPr lang="en-US" dirty="0"/>
              <a:t>ransition through cleanup state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9807BF8-2CD3-49C2-AD19-59845950623A}"/>
              </a:ext>
            </a:extLst>
          </p:cNvPr>
          <p:cNvSpPr/>
          <p:nvPr/>
        </p:nvSpPr>
        <p:spPr>
          <a:xfrm>
            <a:off x="1205346" y="2123018"/>
            <a:ext cx="2541320" cy="5003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</a:t>
            </a:r>
            <a:r>
              <a:rPr lang="en-US" baseline="-25000" dirty="0"/>
              <a:t>0</a:t>
            </a:r>
            <a:r>
              <a:rPr lang="en-US" dirty="0"/>
              <a:t> =  </a:t>
            </a:r>
            <a:r>
              <a:rPr lang="en-US" dirty="0" err="1"/>
              <a:t>T</a:t>
            </a:r>
            <a:r>
              <a:rPr lang="en-US" baseline="-25000" dirty="0" err="1"/>
              <a:t>now</a:t>
            </a:r>
            <a:r>
              <a:rPr lang="en-US" dirty="0"/>
              <a:t>  current time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95AF359-1591-4E79-A04E-E507626F6FB3}"/>
              </a:ext>
            </a:extLst>
          </p:cNvPr>
          <p:cNvSpPr/>
          <p:nvPr/>
        </p:nvSpPr>
        <p:spPr>
          <a:xfrm>
            <a:off x="1205346" y="2683910"/>
            <a:ext cx="2541320" cy="5003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Switch context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2BD1AE8-5603-44DE-98CE-818343A68F83}"/>
              </a:ext>
            </a:extLst>
          </p:cNvPr>
          <p:cNvSpPr/>
          <p:nvPr/>
        </p:nvSpPr>
        <p:spPr>
          <a:xfrm>
            <a:off x="1205346" y="2677972"/>
            <a:ext cx="2541320" cy="50030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Switch context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E5318EA-11BD-4769-9249-234D1878F500}"/>
              </a:ext>
            </a:extLst>
          </p:cNvPr>
          <p:cNvSpPr/>
          <p:nvPr/>
        </p:nvSpPr>
        <p:spPr>
          <a:xfrm>
            <a:off x="1205346" y="3299447"/>
            <a:ext cx="2541320" cy="5003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Flush </a:t>
            </a:r>
            <a:r>
              <a:rPr lang="en-US" dirty="0" err="1"/>
              <a:t>uarch</a:t>
            </a:r>
            <a:r>
              <a:rPr lang="en-US" dirty="0"/>
              <a:t> state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3B82C1A-CA68-40E1-BE21-69D446683077}"/>
              </a:ext>
            </a:extLst>
          </p:cNvPr>
          <p:cNvSpPr/>
          <p:nvPr/>
        </p:nvSpPr>
        <p:spPr>
          <a:xfrm>
            <a:off x="1205346" y="4441111"/>
            <a:ext cx="2541320" cy="500309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Prefetch … ?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C8867BD-F15C-4E6C-82EC-722C86216509}"/>
              </a:ext>
            </a:extLst>
          </p:cNvPr>
          <p:cNvSpPr/>
          <p:nvPr/>
        </p:nvSpPr>
        <p:spPr>
          <a:xfrm>
            <a:off x="1205346" y="5038754"/>
            <a:ext cx="2541320" cy="5003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wait until T</a:t>
            </a:r>
            <a:r>
              <a:rPr lang="en-US" baseline="-25000" dirty="0"/>
              <a:t>0</a:t>
            </a:r>
            <a:r>
              <a:rPr lang="en-US" dirty="0"/>
              <a:t> + </a:t>
            </a:r>
            <a:r>
              <a:rPr lang="en-US" dirty="0" err="1"/>
              <a:t>T</a:t>
            </a:r>
            <a:r>
              <a:rPr lang="en-US" baseline="-25000" dirty="0" err="1"/>
              <a:t>worst</a:t>
            </a:r>
            <a:r>
              <a:rPr lang="en-US" baseline="-25000" dirty="0"/>
              <a:t> case</a:t>
            </a:r>
            <a:r>
              <a:rPr lang="en-US" dirty="0"/>
              <a:t> 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14E262C-0E6C-4C28-909E-9C6E3B6BE953}"/>
              </a:ext>
            </a:extLst>
          </p:cNvPr>
          <p:cNvSpPr/>
          <p:nvPr/>
        </p:nvSpPr>
        <p:spPr>
          <a:xfrm>
            <a:off x="1205346" y="5643354"/>
            <a:ext cx="2541320" cy="5003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return (MRET, SRET, …)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2433060-FE3C-40FC-A916-DF44C8E590E7}"/>
              </a:ext>
            </a:extLst>
          </p:cNvPr>
          <p:cNvSpPr/>
          <p:nvPr/>
        </p:nvSpPr>
        <p:spPr>
          <a:xfrm>
            <a:off x="1205346" y="6247954"/>
            <a:ext cx="2541320" cy="500309"/>
          </a:xfrm>
          <a:prstGeom prst="roundRect">
            <a:avLst/>
          </a:prstGeom>
          <a:solidFill>
            <a:srgbClr val="FF7D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FF0000"/>
                </a:solidFill>
              </a:rPr>
              <a:t>Spy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83F31E9D-0EA3-404E-A54E-A511F6673BCB}"/>
              </a:ext>
            </a:extLst>
          </p:cNvPr>
          <p:cNvSpPr/>
          <p:nvPr/>
        </p:nvSpPr>
        <p:spPr>
          <a:xfrm>
            <a:off x="1205346" y="1536308"/>
            <a:ext cx="2541320" cy="500309"/>
          </a:xfrm>
          <a:prstGeom prst="roundRect">
            <a:avLst/>
          </a:prstGeom>
          <a:solidFill>
            <a:srgbClr val="FF7D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Secrets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A1EF2D6-FA8C-454F-BA3A-67E4B2F2FED4}"/>
              </a:ext>
            </a:extLst>
          </p:cNvPr>
          <p:cNvCxnSpPr>
            <a:cxnSpLocks/>
            <a:stCxn id="6" idx="3"/>
            <a:endCxn id="31" idx="1"/>
          </p:cNvCxnSpPr>
          <p:nvPr/>
        </p:nvCxnSpPr>
        <p:spPr>
          <a:xfrm>
            <a:off x="3746666" y="3549602"/>
            <a:ext cx="1538844" cy="923518"/>
          </a:xfrm>
          <a:prstGeom prst="line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A654149-7566-41C1-8B3E-132B3C59792F}"/>
              </a:ext>
            </a:extLst>
          </p:cNvPr>
          <p:cNvGrpSpPr/>
          <p:nvPr/>
        </p:nvGrpSpPr>
        <p:grpSpPr>
          <a:xfrm>
            <a:off x="5264728" y="2373599"/>
            <a:ext cx="3039093" cy="2694148"/>
            <a:chOff x="6936180" y="1867698"/>
            <a:chExt cx="3039093" cy="2694148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BB557572-FD7A-4FA1-9DDB-7C17E289C88A}"/>
                </a:ext>
              </a:extLst>
            </p:cNvPr>
            <p:cNvSpPr/>
            <p:nvPr/>
          </p:nvSpPr>
          <p:spPr>
            <a:xfrm>
              <a:off x="6956962" y="3372592"/>
              <a:ext cx="3018311" cy="118925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flushing </a:t>
              </a:r>
              <a:r>
                <a:rPr lang="en-US" dirty="0" err="1"/>
                <a:t>uarch</a:t>
              </a:r>
              <a:r>
                <a:rPr lang="en-US" dirty="0"/>
                <a:t> state</a:t>
              </a:r>
            </a:p>
            <a:p>
              <a:r>
                <a:rPr lang="en-US" dirty="0"/>
                <a:t>prevents Spy from observing</a:t>
              </a:r>
            </a:p>
            <a:p>
              <a:r>
                <a:rPr lang="en-US" dirty="0"/>
                <a:t>secret leakage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ADDCCF8E-891B-4E1C-A65D-07096D144449}"/>
                </a:ext>
              </a:extLst>
            </p:cNvPr>
            <p:cNvSpPr/>
            <p:nvPr/>
          </p:nvSpPr>
          <p:spPr>
            <a:xfrm>
              <a:off x="6936180" y="1867698"/>
              <a:ext cx="3018311" cy="16293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switching context</a:t>
              </a:r>
            </a:p>
            <a:p>
              <a:r>
                <a:rPr lang="en-US" dirty="0"/>
                <a:t>prevents (privileged)?  </a:t>
              </a:r>
            </a:p>
            <a:p>
              <a:r>
                <a:rPr lang="en-US" dirty="0"/>
                <a:t>context switch code</a:t>
              </a:r>
            </a:p>
            <a:p>
              <a:r>
                <a:rPr lang="en-US" dirty="0"/>
                <a:t>from speculatively  refilling  </a:t>
              </a:r>
              <a:br>
                <a:rPr lang="en-US" dirty="0"/>
              </a:br>
              <a:r>
                <a:rPr lang="en-US" dirty="0"/>
                <a:t>secret  leakage after flush</a:t>
              </a:r>
            </a:p>
          </p:txBody>
        </p:sp>
      </p:grp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5E5E0EC-7E4B-4B6C-A644-A14B3B71BC90}"/>
              </a:ext>
            </a:extLst>
          </p:cNvPr>
          <p:cNvSpPr/>
          <p:nvPr/>
        </p:nvSpPr>
        <p:spPr>
          <a:xfrm>
            <a:off x="1205346" y="3860339"/>
            <a:ext cx="2541320" cy="500309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Noncausal speculation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3153D55-6F03-4C4C-A8E6-B52EAD66F4EB}"/>
              </a:ext>
            </a:extLst>
          </p:cNvPr>
          <p:cNvCxnSpPr>
            <a:cxnSpLocks/>
            <a:stCxn id="21" idx="3"/>
            <a:endCxn id="20" idx="1"/>
          </p:cNvCxnSpPr>
          <p:nvPr/>
        </p:nvCxnSpPr>
        <p:spPr>
          <a:xfrm flipV="1">
            <a:off x="3746666" y="3188262"/>
            <a:ext cx="1518062" cy="922232"/>
          </a:xfrm>
          <a:prstGeom prst="line">
            <a:avLst/>
          </a:prstGeom>
          <a:ln w="76200"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301C7BB-C1A2-4029-91FC-AA73B7994CA6}"/>
              </a:ext>
            </a:extLst>
          </p:cNvPr>
          <p:cNvCxnSpPr>
            <a:cxnSpLocks/>
            <a:stCxn id="5" idx="3"/>
            <a:endCxn id="20" idx="1"/>
          </p:cNvCxnSpPr>
          <p:nvPr/>
        </p:nvCxnSpPr>
        <p:spPr>
          <a:xfrm>
            <a:off x="3746666" y="2928127"/>
            <a:ext cx="1518062" cy="260135"/>
          </a:xfrm>
          <a:prstGeom prst="line">
            <a:avLst/>
          </a:prstGeom>
          <a:ln w="762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D0102480-01FF-41E2-BC19-F67D091B048A}"/>
              </a:ext>
            </a:extLst>
          </p:cNvPr>
          <p:cNvSpPr/>
          <p:nvPr/>
        </p:nvSpPr>
        <p:spPr>
          <a:xfrm>
            <a:off x="5264728" y="1534762"/>
            <a:ext cx="2541320" cy="500309"/>
          </a:xfrm>
          <a:prstGeom prst="roundRect">
            <a:avLst/>
          </a:prstGeom>
          <a:solidFill>
            <a:srgbClr val="FF7D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Privileged Domain</a:t>
            </a:r>
          </a:p>
          <a:p>
            <a:r>
              <a:rPr lang="en-US" dirty="0"/>
              <a:t>with access to secrets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8ECE834-9B73-48C4-BBAF-AD20B3E0C5AF}"/>
              </a:ext>
            </a:extLst>
          </p:cNvPr>
          <p:cNvSpPr/>
          <p:nvPr/>
        </p:nvSpPr>
        <p:spPr>
          <a:xfrm>
            <a:off x="5325094" y="6242720"/>
            <a:ext cx="2541320" cy="500309"/>
          </a:xfrm>
          <a:prstGeom prst="roundRect">
            <a:avLst/>
          </a:prstGeom>
          <a:solidFill>
            <a:srgbClr val="FF7D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Unprivileged Domain</a:t>
            </a:r>
          </a:p>
          <a:p>
            <a:r>
              <a:rPr lang="en-US" dirty="0"/>
              <a:t>with access to secrets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6CAC1DC7-6ABB-4314-9C30-0C18E398DE38}"/>
              </a:ext>
            </a:extLst>
          </p:cNvPr>
          <p:cNvSpPr/>
          <p:nvPr/>
        </p:nvSpPr>
        <p:spPr>
          <a:xfrm>
            <a:off x="8759536" y="2978980"/>
            <a:ext cx="2541320" cy="1641552"/>
          </a:xfrm>
          <a:prstGeom prst="roundRect">
            <a:avLst/>
          </a:prstGeom>
          <a:solidFill>
            <a:srgbClr val="FF7D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Privileged Domain</a:t>
            </a:r>
          </a:p>
          <a:p>
            <a:r>
              <a:rPr lang="en-US" dirty="0"/>
              <a:t> deliberately removes</a:t>
            </a:r>
          </a:p>
          <a:p>
            <a:r>
              <a:rPr lang="en-US" dirty="0"/>
              <a:t>its own access to secrets</a:t>
            </a:r>
          </a:p>
        </p:txBody>
      </p:sp>
    </p:spTree>
    <p:extLst>
      <p:ext uri="{BB962C8B-B14F-4D97-AF65-F5344CB8AC3E}">
        <p14:creationId xmlns:p14="http://schemas.microsoft.com/office/powerpoint/2010/main" val="16472323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C22E5DCF-BBAE-4F6A-9A73-5D66AA3905BB}"/>
              </a:ext>
            </a:extLst>
          </p:cNvPr>
          <p:cNvSpPr/>
          <p:nvPr/>
        </p:nvSpPr>
        <p:spPr>
          <a:xfrm>
            <a:off x="5017325" y="2290389"/>
            <a:ext cx="6572992" cy="2998519"/>
          </a:xfrm>
          <a:prstGeom prst="roundRect">
            <a:avLst/>
          </a:prstGeom>
          <a:solidFill>
            <a:srgbClr val="FF7D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9448DB-3426-4A75-8AAB-FBDC3EABC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Unpriviliged</a:t>
            </a:r>
            <a:r>
              <a:rPr lang="en-US" dirty="0">
                <a:sym typeface="Wingdings" panose="05000000000000000000" pitchFamily="2" charset="2"/>
              </a:rPr>
              <a:t> Unprivileged  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transition through cleanup state</a:t>
            </a:r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9807BF8-2CD3-49C2-AD19-59845950623A}"/>
              </a:ext>
            </a:extLst>
          </p:cNvPr>
          <p:cNvSpPr/>
          <p:nvPr/>
        </p:nvSpPr>
        <p:spPr>
          <a:xfrm>
            <a:off x="1139288" y="2740425"/>
            <a:ext cx="2541320" cy="3319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</a:t>
            </a:r>
            <a:r>
              <a:rPr lang="en-US" baseline="-25000" dirty="0"/>
              <a:t>0</a:t>
            </a:r>
            <a:r>
              <a:rPr lang="en-US" dirty="0"/>
              <a:t> =  </a:t>
            </a:r>
            <a:r>
              <a:rPr lang="en-US" dirty="0" err="1"/>
              <a:t>T</a:t>
            </a:r>
            <a:r>
              <a:rPr lang="en-US" baseline="-25000" dirty="0" err="1"/>
              <a:t>now</a:t>
            </a:r>
            <a:r>
              <a:rPr lang="en-US" dirty="0"/>
              <a:t>  current time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2BD1AE8-5603-44DE-98CE-818343A68F83}"/>
              </a:ext>
            </a:extLst>
          </p:cNvPr>
          <p:cNvSpPr/>
          <p:nvPr/>
        </p:nvSpPr>
        <p:spPr>
          <a:xfrm>
            <a:off x="1139288" y="3185852"/>
            <a:ext cx="2541320" cy="33190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Switch context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E5318EA-11BD-4769-9249-234D1878F500}"/>
              </a:ext>
            </a:extLst>
          </p:cNvPr>
          <p:cNvSpPr/>
          <p:nvPr/>
        </p:nvSpPr>
        <p:spPr>
          <a:xfrm>
            <a:off x="1139289" y="3637302"/>
            <a:ext cx="2541320" cy="3319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Flush </a:t>
            </a:r>
            <a:r>
              <a:rPr lang="en-US" dirty="0" err="1"/>
              <a:t>uarch</a:t>
            </a:r>
            <a:r>
              <a:rPr lang="en-US" dirty="0"/>
              <a:t> state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3B82C1A-CA68-40E1-BE21-69D446683077}"/>
              </a:ext>
            </a:extLst>
          </p:cNvPr>
          <p:cNvSpPr/>
          <p:nvPr/>
        </p:nvSpPr>
        <p:spPr>
          <a:xfrm>
            <a:off x="1149680" y="4423048"/>
            <a:ext cx="2541320" cy="331906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Prefetch … ?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C8867BD-F15C-4E6C-82EC-722C86216509}"/>
              </a:ext>
            </a:extLst>
          </p:cNvPr>
          <p:cNvSpPr/>
          <p:nvPr/>
        </p:nvSpPr>
        <p:spPr>
          <a:xfrm>
            <a:off x="1149680" y="4856498"/>
            <a:ext cx="2541320" cy="3319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wait until T</a:t>
            </a:r>
            <a:r>
              <a:rPr lang="en-US" baseline="-25000" dirty="0"/>
              <a:t>0</a:t>
            </a:r>
            <a:r>
              <a:rPr lang="en-US" dirty="0"/>
              <a:t> + </a:t>
            </a:r>
            <a:r>
              <a:rPr lang="en-US" dirty="0" err="1"/>
              <a:t>T</a:t>
            </a:r>
            <a:r>
              <a:rPr lang="en-US" baseline="-25000" dirty="0" err="1"/>
              <a:t>worst</a:t>
            </a:r>
            <a:r>
              <a:rPr lang="en-US" baseline="-25000" dirty="0"/>
              <a:t> case</a:t>
            </a:r>
            <a:r>
              <a:rPr lang="en-US" dirty="0"/>
              <a:t> 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14E262C-0E6C-4C28-909E-9C6E3B6BE953}"/>
              </a:ext>
            </a:extLst>
          </p:cNvPr>
          <p:cNvSpPr/>
          <p:nvPr/>
        </p:nvSpPr>
        <p:spPr>
          <a:xfrm>
            <a:off x="1149680" y="5289948"/>
            <a:ext cx="2541320" cy="3319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return (MRET, SRET, …)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2433060-FE3C-40FC-A916-DF44C8E590E7}"/>
              </a:ext>
            </a:extLst>
          </p:cNvPr>
          <p:cNvSpPr/>
          <p:nvPr/>
        </p:nvSpPr>
        <p:spPr>
          <a:xfrm>
            <a:off x="1149680" y="5692668"/>
            <a:ext cx="2541320" cy="331906"/>
          </a:xfrm>
          <a:prstGeom prst="roundRect">
            <a:avLst/>
          </a:prstGeom>
          <a:solidFill>
            <a:srgbClr val="FF7D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FF0000"/>
                </a:solidFill>
              </a:rPr>
              <a:t>User #B Attacker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83F31E9D-0EA3-404E-A54E-A511F6673BCB}"/>
              </a:ext>
            </a:extLst>
          </p:cNvPr>
          <p:cNvSpPr/>
          <p:nvPr/>
        </p:nvSpPr>
        <p:spPr>
          <a:xfrm>
            <a:off x="1139288" y="1637933"/>
            <a:ext cx="2541320" cy="331906"/>
          </a:xfrm>
          <a:prstGeom prst="roundRect">
            <a:avLst/>
          </a:prstGeom>
          <a:solidFill>
            <a:srgbClr val="FF7D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User #A Target Secrets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A1EF2D6-FA8C-454F-BA3A-67E4B2F2FED4}"/>
              </a:ext>
            </a:extLst>
          </p:cNvPr>
          <p:cNvCxnSpPr>
            <a:cxnSpLocks/>
            <a:stCxn id="6" idx="3"/>
            <a:endCxn id="31" idx="1"/>
          </p:cNvCxnSpPr>
          <p:nvPr/>
        </p:nvCxnSpPr>
        <p:spPr>
          <a:xfrm>
            <a:off x="3680609" y="3803255"/>
            <a:ext cx="1604901" cy="669865"/>
          </a:xfrm>
          <a:prstGeom prst="line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A654149-7566-41C1-8B3E-132B3C59792F}"/>
              </a:ext>
            </a:extLst>
          </p:cNvPr>
          <p:cNvGrpSpPr/>
          <p:nvPr/>
        </p:nvGrpSpPr>
        <p:grpSpPr>
          <a:xfrm>
            <a:off x="5264728" y="2373599"/>
            <a:ext cx="3039093" cy="2694148"/>
            <a:chOff x="6936180" y="1867698"/>
            <a:chExt cx="3039093" cy="2694148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BB557572-FD7A-4FA1-9DDB-7C17E289C88A}"/>
                </a:ext>
              </a:extLst>
            </p:cNvPr>
            <p:cNvSpPr/>
            <p:nvPr/>
          </p:nvSpPr>
          <p:spPr>
            <a:xfrm>
              <a:off x="6956962" y="3372592"/>
              <a:ext cx="3018311" cy="118925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flushing </a:t>
              </a:r>
              <a:r>
                <a:rPr lang="en-US" dirty="0" err="1"/>
                <a:t>uarch</a:t>
              </a:r>
              <a:r>
                <a:rPr lang="en-US" dirty="0"/>
                <a:t> state</a:t>
              </a:r>
            </a:p>
            <a:p>
              <a:r>
                <a:rPr lang="en-US" dirty="0"/>
                <a:t>prevents Spy from observing</a:t>
              </a:r>
            </a:p>
            <a:p>
              <a:r>
                <a:rPr lang="en-US" dirty="0"/>
                <a:t>secret leakage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ADDCCF8E-891B-4E1C-A65D-07096D144449}"/>
                </a:ext>
              </a:extLst>
            </p:cNvPr>
            <p:cNvSpPr/>
            <p:nvPr/>
          </p:nvSpPr>
          <p:spPr>
            <a:xfrm>
              <a:off x="6936180" y="1867698"/>
              <a:ext cx="3018311" cy="16293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switching context</a:t>
              </a:r>
            </a:p>
            <a:p>
              <a:r>
                <a:rPr lang="en-US" dirty="0"/>
                <a:t>prevents (privileged)?  </a:t>
              </a:r>
            </a:p>
            <a:p>
              <a:r>
                <a:rPr lang="en-US" dirty="0"/>
                <a:t>context switch code</a:t>
              </a:r>
            </a:p>
            <a:p>
              <a:r>
                <a:rPr lang="en-US" dirty="0"/>
                <a:t>from speculatively  refilling  </a:t>
              </a:r>
              <a:br>
                <a:rPr lang="en-US" dirty="0"/>
              </a:br>
              <a:r>
                <a:rPr lang="en-US" dirty="0"/>
                <a:t>secret  leakage after flush</a:t>
              </a:r>
            </a:p>
          </p:txBody>
        </p:sp>
      </p:grp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5E5E0EC-7E4B-4B6C-A644-A14B3B71BC90}"/>
              </a:ext>
            </a:extLst>
          </p:cNvPr>
          <p:cNvSpPr/>
          <p:nvPr/>
        </p:nvSpPr>
        <p:spPr>
          <a:xfrm>
            <a:off x="1149680" y="4040370"/>
            <a:ext cx="2541320" cy="33190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Noncausal speculation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3153D55-6F03-4C4C-A8E6-B52EAD66F4EB}"/>
              </a:ext>
            </a:extLst>
          </p:cNvPr>
          <p:cNvCxnSpPr>
            <a:cxnSpLocks/>
            <a:stCxn id="21" idx="3"/>
            <a:endCxn id="20" idx="1"/>
          </p:cNvCxnSpPr>
          <p:nvPr/>
        </p:nvCxnSpPr>
        <p:spPr>
          <a:xfrm flipV="1">
            <a:off x="3691000" y="3188262"/>
            <a:ext cx="1573728" cy="1018061"/>
          </a:xfrm>
          <a:prstGeom prst="line">
            <a:avLst/>
          </a:prstGeom>
          <a:ln w="76200"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301C7BB-C1A2-4029-91FC-AA73B7994CA6}"/>
              </a:ext>
            </a:extLst>
          </p:cNvPr>
          <p:cNvCxnSpPr>
            <a:cxnSpLocks/>
            <a:stCxn id="5" idx="3"/>
            <a:endCxn id="20" idx="1"/>
          </p:cNvCxnSpPr>
          <p:nvPr/>
        </p:nvCxnSpPr>
        <p:spPr>
          <a:xfrm flipV="1">
            <a:off x="3680608" y="3188262"/>
            <a:ext cx="1584120" cy="163543"/>
          </a:xfrm>
          <a:prstGeom prst="line">
            <a:avLst/>
          </a:prstGeom>
          <a:ln w="762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D0102480-01FF-41E2-BC19-F67D091B048A}"/>
              </a:ext>
            </a:extLst>
          </p:cNvPr>
          <p:cNvSpPr/>
          <p:nvPr/>
        </p:nvSpPr>
        <p:spPr>
          <a:xfrm>
            <a:off x="5017324" y="1558593"/>
            <a:ext cx="4253345" cy="500309"/>
          </a:xfrm>
          <a:prstGeom prst="roundRect">
            <a:avLst/>
          </a:prstGeom>
          <a:solidFill>
            <a:srgbClr val="FF7D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User #A = (un) privilege domain #1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6CAC1DC7-6ABB-4314-9C30-0C18E398DE38}"/>
              </a:ext>
            </a:extLst>
          </p:cNvPr>
          <p:cNvSpPr/>
          <p:nvPr/>
        </p:nvSpPr>
        <p:spPr>
          <a:xfrm>
            <a:off x="8759536" y="2978980"/>
            <a:ext cx="2541320" cy="1641552"/>
          </a:xfrm>
          <a:prstGeom prst="roundRect">
            <a:avLst/>
          </a:prstGeom>
          <a:solidFill>
            <a:srgbClr val="FF7D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Privileged Domain #2</a:t>
            </a:r>
          </a:p>
          <a:p>
            <a:r>
              <a:rPr lang="en-US" dirty="0"/>
              <a:t>deliberately removes</a:t>
            </a:r>
          </a:p>
          <a:p>
            <a:r>
              <a:rPr lang="en-US" dirty="0"/>
              <a:t>its own access to secrets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333927AA-60C7-4703-AED8-783D2CCAE3D4}"/>
              </a:ext>
            </a:extLst>
          </p:cNvPr>
          <p:cNvSpPr/>
          <p:nvPr/>
        </p:nvSpPr>
        <p:spPr>
          <a:xfrm>
            <a:off x="1139288" y="2058902"/>
            <a:ext cx="2541320" cy="5680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Preemption or Surrender to Runtime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59235C8E-D98A-4DFD-BF31-64BA47333132}"/>
              </a:ext>
            </a:extLst>
          </p:cNvPr>
          <p:cNvSpPr/>
          <p:nvPr/>
        </p:nvSpPr>
        <p:spPr>
          <a:xfrm>
            <a:off x="5017325" y="5580566"/>
            <a:ext cx="4253345" cy="500309"/>
          </a:xfrm>
          <a:prstGeom prst="roundRect">
            <a:avLst/>
          </a:prstGeom>
          <a:solidFill>
            <a:srgbClr val="FF7D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User #B = (un) privilege domain #3</a:t>
            </a:r>
          </a:p>
        </p:txBody>
      </p:sp>
    </p:spTree>
    <p:extLst>
      <p:ext uri="{BB962C8B-B14F-4D97-AF65-F5344CB8AC3E}">
        <p14:creationId xmlns:p14="http://schemas.microsoft.com/office/powerpoint/2010/main" val="7195659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11109-C2B4-4388-AB07-56C23A061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What is this Intermediate Cleanup State?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D0140-4453-47FB-873E-7F484C81F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Possibilities include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S-mode kernel, but changed page tables</a:t>
            </a:r>
          </a:p>
          <a:p>
            <a:r>
              <a:rPr lang="en-US" dirty="0"/>
              <a:t>M-mode</a:t>
            </a:r>
          </a:p>
          <a:p>
            <a:pPr lvl="1"/>
            <a:r>
              <a:rPr lang="en-US" dirty="0"/>
              <a:t> ideally some PMPs  that M-mode can change</a:t>
            </a:r>
          </a:p>
          <a:p>
            <a:pPr lvl="1"/>
            <a:r>
              <a:rPr lang="en-US" dirty="0"/>
              <a:t> so that  these PMPs restrict M-mode (speculation++)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6087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9004656-650E-4ABA-810F-276CE64DC6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4512479"/>
          </a:xfrm>
        </p:spPr>
        <p:txBody>
          <a:bodyPr>
            <a:normAutofit fontScale="90000"/>
          </a:bodyPr>
          <a:lstStyle/>
          <a:p>
            <a:r>
              <a:rPr lang="en-CA" dirty="0"/>
              <a:t> </a:t>
            </a:r>
            <a:r>
              <a:rPr lang="en-CA" dirty="0">
                <a:solidFill>
                  <a:srgbClr val="FF0000"/>
                </a:solidFill>
              </a:rPr>
              <a:t>PROBLEM</a:t>
            </a:r>
            <a:br>
              <a:rPr lang="en-CA" dirty="0"/>
            </a:br>
            <a:r>
              <a:rPr lang="en-CA" dirty="0"/>
              <a:t> micro kernels may do this</a:t>
            </a:r>
            <a:br>
              <a:rPr lang="en-CA" dirty="0"/>
            </a:br>
            <a:br>
              <a:rPr lang="en-CA" dirty="0"/>
            </a:br>
            <a:r>
              <a:rPr lang="en-CA" dirty="0"/>
              <a:t> </a:t>
            </a:r>
            <a:r>
              <a:rPr lang="en-CA" dirty="0">
                <a:solidFill>
                  <a:srgbClr val="FF0000"/>
                </a:solidFill>
              </a:rPr>
              <a:t>Linux does not</a:t>
            </a:r>
            <a:br>
              <a:rPr lang="en-CA" dirty="0">
                <a:solidFill>
                  <a:srgbClr val="FF0000"/>
                </a:solidFill>
              </a:rPr>
            </a:br>
            <a:r>
              <a:rPr lang="en-CA" sz="4900" dirty="0">
                <a:solidFill>
                  <a:srgbClr val="FF0000"/>
                </a:solidFill>
              </a:rPr>
              <a:t> </a:t>
            </a:r>
            <a:r>
              <a:rPr lang="en-CA" sz="4900" dirty="0"/>
              <a:t>user usually mapped </a:t>
            </a:r>
            <a:br>
              <a:rPr lang="en-CA" sz="4900" dirty="0"/>
            </a:br>
            <a:r>
              <a:rPr lang="en-CA" sz="4900" dirty="0"/>
              <a:t>into kernel top half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5581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448DB-3426-4A75-8AAB-FBDC3EABC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Expanding – Infiltration and Exfiltration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DE9B699-A6D4-4500-B0A2-EBF5DFF65E91}"/>
              </a:ext>
            </a:extLst>
          </p:cNvPr>
          <p:cNvGrpSpPr/>
          <p:nvPr/>
        </p:nvGrpSpPr>
        <p:grpSpPr>
          <a:xfrm>
            <a:off x="4842164" y="1401200"/>
            <a:ext cx="2900547" cy="5211955"/>
            <a:chOff x="6956963" y="1446471"/>
            <a:chExt cx="2900547" cy="5211955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A2D3804A-14CB-4871-9AA7-27F1D72A395E}"/>
                </a:ext>
              </a:extLst>
            </p:cNvPr>
            <p:cNvSpPr/>
            <p:nvPr/>
          </p:nvSpPr>
          <p:spPr>
            <a:xfrm>
              <a:off x="7190510" y="2033181"/>
              <a:ext cx="2541320" cy="50030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T</a:t>
              </a:r>
              <a:r>
                <a:rPr lang="en-US" baseline="-25000" dirty="0"/>
                <a:t>0</a:t>
              </a:r>
              <a:r>
                <a:rPr lang="en-US" dirty="0"/>
                <a:t> =  </a:t>
              </a:r>
              <a:r>
                <a:rPr lang="en-US" dirty="0" err="1"/>
                <a:t>T</a:t>
              </a:r>
              <a:r>
                <a:rPr lang="en-US" baseline="-25000" dirty="0" err="1"/>
                <a:t>now</a:t>
              </a:r>
              <a:r>
                <a:rPr lang="en-US" dirty="0"/>
                <a:t>  current time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E9E775F8-BC31-4EE3-B967-67EC180D9CA5}"/>
                </a:ext>
              </a:extLst>
            </p:cNvPr>
            <p:cNvSpPr/>
            <p:nvPr/>
          </p:nvSpPr>
          <p:spPr>
            <a:xfrm>
              <a:off x="7190510" y="2594073"/>
              <a:ext cx="2541320" cy="50030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Switch context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5155802D-2134-48BD-84AC-BF0BA82C473E}"/>
                </a:ext>
              </a:extLst>
            </p:cNvPr>
            <p:cNvSpPr/>
            <p:nvPr/>
          </p:nvSpPr>
          <p:spPr>
            <a:xfrm>
              <a:off x="6956963" y="2588135"/>
              <a:ext cx="2900547" cy="500309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i="1" dirty="0"/>
                <a:t>Switch USER  context </a:t>
              </a:r>
              <a:br>
                <a:rPr lang="en-US" b="1" i="1" dirty="0"/>
              </a:br>
              <a:r>
                <a:rPr lang="en-US" b="1" i="1" dirty="0"/>
                <a:t>(not OS)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98A84903-9100-4774-B7DE-3BD9867B7247}"/>
                </a:ext>
              </a:extLst>
            </p:cNvPr>
            <p:cNvSpPr/>
            <p:nvPr/>
          </p:nvSpPr>
          <p:spPr>
            <a:xfrm>
              <a:off x="7190510" y="3209610"/>
              <a:ext cx="2541320" cy="50030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Flush </a:t>
              </a:r>
              <a:r>
                <a:rPr lang="en-US" dirty="0" err="1"/>
                <a:t>uarch</a:t>
              </a:r>
              <a:r>
                <a:rPr lang="en-US" dirty="0"/>
                <a:t> state</a:t>
              </a: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33CD0B9C-A890-4B0D-8D35-2E03BB689E70}"/>
                </a:ext>
              </a:extLst>
            </p:cNvPr>
            <p:cNvSpPr/>
            <p:nvPr/>
          </p:nvSpPr>
          <p:spPr>
            <a:xfrm>
              <a:off x="7190510" y="4351274"/>
              <a:ext cx="2541320" cy="500309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Prefetch … ?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9A9365DF-C3FD-4292-ABA9-E2E6BDA279EB}"/>
                </a:ext>
              </a:extLst>
            </p:cNvPr>
            <p:cNvSpPr/>
            <p:nvPr/>
          </p:nvSpPr>
          <p:spPr>
            <a:xfrm>
              <a:off x="7190510" y="4948917"/>
              <a:ext cx="2541320" cy="50030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wait until T</a:t>
              </a:r>
              <a:r>
                <a:rPr lang="en-US" baseline="-25000" dirty="0"/>
                <a:t>0</a:t>
              </a:r>
              <a:r>
                <a:rPr lang="en-US" dirty="0"/>
                <a:t> + </a:t>
              </a:r>
              <a:r>
                <a:rPr lang="en-US" dirty="0" err="1"/>
                <a:t>T</a:t>
              </a:r>
              <a:r>
                <a:rPr lang="en-US" baseline="-25000" dirty="0" err="1"/>
                <a:t>worst</a:t>
              </a:r>
              <a:r>
                <a:rPr lang="en-US" baseline="-25000" dirty="0"/>
                <a:t> case</a:t>
              </a:r>
              <a:r>
                <a:rPr lang="en-US" dirty="0"/>
                <a:t> 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285DDD1D-9223-462F-9659-F772EEA65049}"/>
                </a:ext>
              </a:extLst>
            </p:cNvPr>
            <p:cNvSpPr/>
            <p:nvPr/>
          </p:nvSpPr>
          <p:spPr>
            <a:xfrm>
              <a:off x="7190510" y="5553517"/>
              <a:ext cx="2541320" cy="50030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return (MRET, SRET, …)</a:t>
              </a: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4784FB02-00F6-4E90-A149-E73BD9722225}"/>
                </a:ext>
              </a:extLst>
            </p:cNvPr>
            <p:cNvSpPr/>
            <p:nvPr/>
          </p:nvSpPr>
          <p:spPr>
            <a:xfrm>
              <a:off x="7190510" y="6158117"/>
              <a:ext cx="2541320" cy="500309"/>
            </a:xfrm>
            <a:prstGeom prst="roundRect">
              <a:avLst/>
            </a:prstGeom>
            <a:solidFill>
              <a:srgbClr val="FF7D7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rgbClr val="FF0000"/>
                  </a:solidFill>
                </a:rPr>
                <a:t>Spy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094EB785-BE09-43F9-B6A8-3B2AFFA348AF}"/>
                </a:ext>
              </a:extLst>
            </p:cNvPr>
            <p:cNvSpPr/>
            <p:nvPr/>
          </p:nvSpPr>
          <p:spPr>
            <a:xfrm>
              <a:off x="7190510" y="1446471"/>
              <a:ext cx="2541320" cy="500309"/>
            </a:xfrm>
            <a:prstGeom prst="roundRect">
              <a:avLst/>
            </a:prstGeom>
            <a:solidFill>
              <a:srgbClr val="FF7D7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Target: Secrets</a:t>
              </a: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A6C3BF68-F8FC-4100-B647-97D887EEB113}"/>
                </a:ext>
              </a:extLst>
            </p:cNvPr>
            <p:cNvSpPr/>
            <p:nvPr/>
          </p:nvSpPr>
          <p:spPr>
            <a:xfrm>
              <a:off x="7190510" y="3770502"/>
              <a:ext cx="2541320" cy="500309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Noncausal speculation</a:t>
              </a:r>
            </a:p>
          </p:txBody>
        </p:sp>
      </p:grp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C1899185-21C2-49D1-8041-A2095C668680}"/>
              </a:ext>
            </a:extLst>
          </p:cNvPr>
          <p:cNvCxnSpPr>
            <a:cxnSpLocks/>
            <a:stCxn id="9" idx="3"/>
            <a:endCxn id="22" idx="1"/>
          </p:cNvCxnSpPr>
          <p:nvPr/>
        </p:nvCxnSpPr>
        <p:spPr>
          <a:xfrm flipV="1">
            <a:off x="3879272" y="1651355"/>
            <a:ext cx="1196439" cy="4398989"/>
          </a:xfrm>
          <a:prstGeom prst="bentConnector3">
            <a:avLst>
              <a:gd name="adj1" fmla="val 50000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27ACC9F-2B1D-4FC0-A939-0CBE0E52BEC2}"/>
              </a:ext>
            </a:extLst>
          </p:cNvPr>
          <p:cNvGrpSpPr/>
          <p:nvPr/>
        </p:nvGrpSpPr>
        <p:grpSpPr>
          <a:xfrm>
            <a:off x="1337950" y="1610185"/>
            <a:ext cx="2541322" cy="4690313"/>
            <a:chOff x="2638298" y="1711001"/>
            <a:chExt cx="2541322" cy="4690313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29807BF8-2CD3-49C2-AD19-59845950623A}"/>
                </a:ext>
              </a:extLst>
            </p:cNvPr>
            <p:cNvSpPr/>
            <p:nvPr/>
          </p:nvSpPr>
          <p:spPr>
            <a:xfrm>
              <a:off x="2638300" y="2326965"/>
              <a:ext cx="2541320" cy="50030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T</a:t>
              </a:r>
              <a:r>
                <a:rPr lang="en-US" baseline="-25000" dirty="0"/>
                <a:t>0</a:t>
              </a:r>
              <a:r>
                <a:rPr lang="en-US" dirty="0"/>
                <a:t> =  </a:t>
              </a:r>
              <a:r>
                <a:rPr lang="en-US" dirty="0" err="1"/>
                <a:t>T</a:t>
              </a:r>
              <a:r>
                <a:rPr lang="en-US" baseline="-25000" dirty="0" err="1"/>
                <a:t>now</a:t>
              </a:r>
              <a:r>
                <a:rPr lang="en-US" dirty="0"/>
                <a:t>  current time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DE5318EA-11BD-4769-9249-234D1878F500}"/>
                </a:ext>
              </a:extLst>
            </p:cNvPr>
            <p:cNvSpPr/>
            <p:nvPr/>
          </p:nvSpPr>
          <p:spPr>
            <a:xfrm>
              <a:off x="2638300" y="3503394"/>
              <a:ext cx="2541320" cy="50030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Flush </a:t>
              </a:r>
              <a:r>
                <a:rPr lang="en-US" dirty="0" err="1"/>
                <a:t>uarch</a:t>
              </a:r>
              <a:r>
                <a:rPr lang="en-US" dirty="0"/>
                <a:t> state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83B82C1A-CA68-40E1-BE21-69D446683077}"/>
                </a:ext>
              </a:extLst>
            </p:cNvPr>
            <p:cNvSpPr/>
            <p:nvPr/>
          </p:nvSpPr>
          <p:spPr>
            <a:xfrm>
              <a:off x="2638300" y="4698762"/>
              <a:ext cx="2541320" cy="50030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Prefetch … ?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8C8867BD-F15C-4E6C-82EC-722C86216509}"/>
                </a:ext>
              </a:extLst>
            </p:cNvPr>
            <p:cNvSpPr/>
            <p:nvPr/>
          </p:nvSpPr>
          <p:spPr>
            <a:xfrm>
              <a:off x="2638300" y="5296405"/>
              <a:ext cx="2541320" cy="50030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wait until T</a:t>
              </a:r>
              <a:r>
                <a:rPr lang="en-US" baseline="-25000" dirty="0"/>
                <a:t>0</a:t>
              </a:r>
              <a:r>
                <a:rPr lang="en-US" dirty="0"/>
                <a:t> + </a:t>
              </a:r>
              <a:r>
                <a:rPr lang="en-US" dirty="0" err="1"/>
                <a:t>T</a:t>
              </a:r>
              <a:r>
                <a:rPr lang="en-US" baseline="-25000" dirty="0" err="1"/>
                <a:t>worst</a:t>
              </a:r>
              <a:r>
                <a:rPr lang="en-US" baseline="-25000" dirty="0"/>
                <a:t> case</a:t>
              </a:r>
              <a:r>
                <a:rPr lang="en-US" dirty="0"/>
                <a:t> 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D14E262C-0E6C-4C28-909E-9C6E3B6BE953}"/>
                </a:ext>
              </a:extLst>
            </p:cNvPr>
            <p:cNvSpPr/>
            <p:nvPr/>
          </p:nvSpPr>
          <p:spPr>
            <a:xfrm>
              <a:off x="2638300" y="5901005"/>
              <a:ext cx="2541320" cy="50030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return (MRET, SRET, …)</a:t>
              </a: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83F31E9D-0EA3-404E-A54E-A511F6673BCB}"/>
                </a:ext>
              </a:extLst>
            </p:cNvPr>
            <p:cNvSpPr/>
            <p:nvPr/>
          </p:nvSpPr>
          <p:spPr>
            <a:xfrm>
              <a:off x="2638298" y="1711001"/>
              <a:ext cx="2541321" cy="500309"/>
            </a:xfrm>
            <a:prstGeom prst="roundRect">
              <a:avLst/>
            </a:prstGeom>
            <a:solidFill>
              <a:srgbClr val="FF7D7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Spy control </a:t>
              </a:r>
            </a:p>
            <a:p>
              <a:pPr algn="ctr"/>
              <a:r>
                <a:rPr lang="en-US" dirty="0">
                  <a:solidFill>
                    <a:srgbClr val="FF0000"/>
                  </a:solidFill>
                </a:rPr>
                <a:t>– Infiltrating spy</a:t>
              </a: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3FFE2011-270D-4FF6-9C1C-2EB854454896}"/>
                </a:ext>
              </a:extLst>
            </p:cNvPr>
            <p:cNvSpPr/>
            <p:nvPr/>
          </p:nvSpPr>
          <p:spPr>
            <a:xfrm>
              <a:off x="2638300" y="4107994"/>
              <a:ext cx="2541320" cy="500309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Noncausal speculation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FE200CBC-C4F4-4B40-AF58-BBC8EE14FB26}"/>
              </a:ext>
            </a:extLst>
          </p:cNvPr>
          <p:cNvSpPr txBox="1"/>
          <p:nvPr/>
        </p:nvSpPr>
        <p:spPr>
          <a:xfrm>
            <a:off x="8271164" y="2396032"/>
            <a:ext cx="347353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Mitigations?</a:t>
            </a:r>
          </a:p>
          <a:p>
            <a:r>
              <a:rPr lang="en-US" dirty="0"/>
              <a:t>Forbid speculation across  user/kernel boundary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dirty="0"/>
              <a:t>slower system calls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endParaRPr lang="en-US" dirty="0"/>
          </a:p>
          <a:p>
            <a:r>
              <a:rPr lang="en-US" dirty="0"/>
              <a:t>Or.. structure kernel so that secrets  are not mapped into top half</a:t>
            </a:r>
          </a:p>
          <a:p>
            <a:endParaRPr lang="en-US" dirty="0"/>
          </a:p>
          <a:p>
            <a:r>
              <a:rPr lang="en-US" dirty="0"/>
              <a:t>i.e.   secrets in microkernel   kernel processes (not threads),</a:t>
            </a:r>
          </a:p>
          <a:p>
            <a:r>
              <a:rPr lang="en-US" dirty="0"/>
              <a:t> monolithic kernel for </a:t>
            </a:r>
            <a:r>
              <a:rPr lang="en-US" dirty="0" err="1"/>
              <a:t>syscalls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???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84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F864D-0C7F-42D3-8360-9124DC523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system -  partition in space or in time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7E6FB67-6580-43DD-A304-B19B7C9A4A73}"/>
              </a:ext>
            </a:extLst>
          </p:cNvPr>
          <p:cNvGrpSpPr/>
          <p:nvPr/>
        </p:nvGrpSpPr>
        <p:grpSpPr>
          <a:xfrm>
            <a:off x="577932" y="1767782"/>
            <a:ext cx="4566062" cy="2044537"/>
            <a:chOff x="1240971" y="1872342"/>
            <a:chExt cx="4566062" cy="2044537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A94A4A7-725F-4982-86CD-72524827EF62}"/>
                </a:ext>
              </a:extLst>
            </p:cNvPr>
            <p:cNvCxnSpPr/>
            <p:nvPr/>
          </p:nvCxnSpPr>
          <p:spPr>
            <a:xfrm>
              <a:off x="1240971" y="2177143"/>
              <a:ext cx="1959429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071F043-13AA-4822-A0A5-B5D0E3C2424C}"/>
                </a:ext>
              </a:extLst>
            </p:cNvPr>
            <p:cNvCxnSpPr/>
            <p:nvPr/>
          </p:nvCxnSpPr>
          <p:spPr>
            <a:xfrm>
              <a:off x="1240971" y="2032660"/>
              <a:ext cx="1959429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E81CD0F3-4863-46D0-B86B-1C61D480BA49}"/>
                </a:ext>
              </a:extLst>
            </p:cNvPr>
            <p:cNvSpPr/>
            <p:nvPr/>
          </p:nvSpPr>
          <p:spPr>
            <a:xfrm>
              <a:off x="1561606" y="1882238"/>
              <a:ext cx="1270660" cy="47501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MT </a:t>
              </a:r>
              <a:r>
                <a:rPr lang="en-US" dirty="0" err="1"/>
                <a:t>Processsor</a:t>
              </a:r>
              <a:endParaRPr lang="en-US" dirty="0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0F12B0D9-BEE4-4411-AD5F-08D8A3A66E5A}"/>
                </a:ext>
              </a:extLst>
            </p:cNvPr>
            <p:cNvSpPr/>
            <p:nvPr/>
          </p:nvSpPr>
          <p:spPr>
            <a:xfrm>
              <a:off x="3714999" y="1872342"/>
              <a:ext cx="1270660" cy="47501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non-MT </a:t>
              </a:r>
              <a:r>
                <a:rPr lang="en-US" dirty="0" err="1"/>
                <a:t>Processsor</a:t>
              </a:r>
              <a:endParaRPr lang="en-US" dirty="0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37E8C190-76A5-464A-8586-0319238006FC}"/>
                </a:ext>
              </a:extLst>
            </p:cNvPr>
            <p:cNvSpPr/>
            <p:nvPr/>
          </p:nvSpPr>
          <p:spPr>
            <a:xfrm>
              <a:off x="1561606" y="2861954"/>
              <a:ext cx="449282" cy="32261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I$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8D5891A5-EAE8-4BD6-92E1-B97F1E5D83DD}"/>
                </a:ext>
              </a:extLst>
            </p:cNvPr>
            <p:cNvSpPr/>
            <p:nvPr/>
          </p:nvSpPr>
          <p:spPr>
            <a:xfrm>
              <a:off x="2107871" y="2861955"/>
              <a:ext cx="855022" cy="32261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WT D$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0460933D-5DB8-4706-9833-927412AF7A06}"/>
                </a:ext>
              </a:extLst>
            </p:cNvPr>
            <p:cNvSpPr/>
            <p:nvPr/>
          </p:nvSpPr>
          <p:spPr>
            <a:xfrm>
              <a:off x="3396343" y="2646220"/>
              <a:ext cx="1589316" cy="32261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WB U=uL1$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7E41D683-1D85-48E8-9C3B-8601BF65CDD2}"/>
                </a:ext>
              </a:extLst>
            </p:cNvPr>
            <p:cNvSpPr/>
            <p:nvPr/>
          </p:nvSpPr>
          <p:spPr>
            <a:xfrm>
              <a:off x="1561605" y="3594266"/>
              <a:ext cx="3424053" cy="32261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WB uL2$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18F49E74-71EA-4F42-B22B-B020FAB41E43}"/>
                </a:ext>
              </a:extLst>
            </p:cNvPr>
            <p:cNvSpPr/>
            <p:nvPr/>
          </p:nvSpPr>
          <p:spPr>
            <a:xfrm>
              <a:off x="3987143" y="3024651"/>
              <a:ext cx="1819890" cy="47501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Exclusive L1$’ 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628C119-26A1-4976-8474-5FAF672C557A}"/>
              </a:ext>
            </a:extLst>
          </p:cNvPr>
          <p:cNvGrpSpPr/>
          <p:nvPr/>
        </p:nvGrpSpPr>
        <p:grpSpPr>
          <a:xfrm>
            <a:off x="5648702" y="1786955"/>
            <a:ext cx="3497280" cy="2449690"/>
            <a:chOff x="1488379" y="1467189"/>
            <a:chExt cx="3497280" cy="2449690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0A116CC7-CD65-478F-B927-7524CAD42DD6}"/>
                </a:ext>
              </a:extLst>
            </p:cNvPr>
            <p:cNvSpPr/>
            <p:nvPr/>
          </p:nvSpPr>
          <p:spPr>
            <a:xfrm>
              <a:off x="1488379" y="1467189"/>
              <a:ext cx="1270660" cy="47501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Processsor</a:t>
              </a:r>
              <a:endParaRPr lang="en-US" dirty="0"/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857E9CF1-6EFB-4E82-9667-E05AFE4E4444}"/>
                </a:ext>
              </a:extLst>
            </p:cNvPr>
            <p:cNvSpPr/>
            <p:nvPr/>
          </p:nvSpPr>
          <p:spPr>
            <a:xfrm>
              <a:off x="3714998" y="1495054"/>
              <a:ext cx="1270660" cy="47501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Processsor</a:t>
              </a:r>
              <a:endParaRPr lang="en-US" dirty="0"/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21F08848-E8C8-437D-A508-BB9F6533F3B7}"/>
                </a:ext>
              </a:extLst>
            </p:cNvPr>
            <p:cNvSpPr/>
            <p:nvPr/>
          </p:nvSpPr>
          <p:spPr>
            <a:xfrm>
              <a:off x="1561606" y="2861954"/>
              <a:ext cx="449282" cy="32261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I$</a:t>
              </a: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39E1767E-F359-4DD2-B652-DBB8D0AAA2FA}"/>
                </a:ext>
              </a:extLst>
            </p:cNvPr>
            <p:cNvSpPr/>
            <p:nvPr/>
          </p:nvSpPr>
          <p:spPr>
            <a:xfrm>
              <a:off x="2107871" y="2861955"/>
              <a:ext cx="855022" cy="32261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WB D$</a:t>
              </a:r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159833CD-6137-4F49-A05E-9894E05499CC}"/>
                </a:ext>
              </a:extLst>
            </p:cNvPr>
            <p:cNvSpPr/>
            <p:nvPr/>
          </p:nvSpPr>
          <p:spPr>
            <a:xfrm>
              <a:off x="3714999" y="2646220"/>
              <a:ext cx="1270660" cy="66557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WB U$</a:t>
              </a:r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AF591C98-C6FC-40A7-B73D-ABE87C861183}"/>
                </a:ext>
              </a:extLst>
            </p:cNvPr>
            <p:cNvSpPr/>
            <p:nvPr/>
          </p:nvSpPr>
          <p:spPr>
            <a:xfrm>
              <a:off x="1561605" y="3594266"/>
              <a:ext cx="3424053" cy="32261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WB uL2$</a:t>
              </a:r>
            </a:p>
          </p:txBody>
        </p:sp>
      </p:grp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1F358880-1305-4F56-90E0-74E81064B88B}"/>
              </a:ext>
            </a:extLst>
          </p:cNvPr>
          <p:cNvSpPr/>
          <p:nvPr/>
        </p:nvSpPr>
        <p:spPr>
          <a:xfrm>
            <a:off x="1339933" y="4689423"/>
            <a:ext cx="7837715" cy="322613"/>
          </a:xfrm>
          <a:prstGeom prst="roundRect">
            <a:avLst/>
          </a:prstGeom>
          <a:pattFill prst="lgCheck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L4$ ? 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F9214710-57BC-4012-BFEB-D8407A3948AA}"/>
              </a:ext>
            </a:extLst>
          </p:cNvPr>
          <p:cNvSpPr/>
          <p:nvPr/>
        </p:nvSpPr>
        <p:spPr>
          <a:xfrm>
            <a:off x="1339933" y="5470041"/>
            <a:ext cx="1440874" cy="3226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MC1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3503E613-D2CF-4387-BF7B-CD88B33181A1}"/>
              </a:ext>
            </a:extLst>
          </p:cNvPr>
          <p:cNvSpPr/>
          <p:nvPr/>
        </p:nvSpPr>
        <p:spPr>
          <a:xfrm>
            <a:off x="3362696" y="5478515"/>
            <a:ext cx="1440874" cy="3226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MC2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864DF67E-D477-4667-BEBB-0B2598EBA0FE}"/>
              </a:ext>
            </a:extLst>
          </p:cNvPr>
          <p:cNvSpPr/>
          <p:nvPr/>
        </p:nvSpPr>
        <p:spPr>
          <a:xfrm>
            <a:off x="3362696" y="6134751"/>
            <a:ext cx="1440874" cy="3226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DRAM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771B0E19-435C-430F-B881-13C24711911C}"/>
              </a:ext>
            </a:extLst>
          </p:cNvPr>
          <p:cNvSpPr/>
          <p:nvPr/>
        </p:nvSpPr>
        <p:spPr>
          <a:xfrm>
            <a:off x="3362696" y="5812138"/>
            <a:ext cx="1440874" cy="3226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MC$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8D87ED50-F332-4FC3-86F8-70A2F56B232A}"/>
              </a:ext>
            </a:extLst>
          </p:cNvPr>
          <p:cNvSpPr/>
          <p:nvPr/>
        </p:nvSpPr>
        <p:spPr>
          <a:xfrm>
            <a:off x="1339933" y="5801128"/>
            <a:ext cx="1440874" cy="3226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MC$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3C4E1F17-2CCE-4685-B91F-18B25E9431B5}"/>
              </a:ext>
            </a:extLst>
          </p:cNvPr>
          <p:cNvSpPr/>
          <p:nvPr/>
        </p:nvSpPr>
        <p:spPr>
          <a:xfrm>
            <a:off x="1339933" y="6134751"/>
            <a:ext cx="1440874" cy="3226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DRAM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54D6C6C4-B924-48CA-BEBF-AEAD0EF90DBF}"/>
              </a:ext>
            </a:extLst>
          </p:cNvPr>
          <p:cNvSpPr/>
          <p:nvPr/>
        </p:nvSpPr>
        <p:spPr>
          <a:xfrm>
            <a:off x="6505701" y="5639515"/>
            <a:ext cx="1440874" cy="748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BB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43D7F714-D4C0-4D19-8AB6-2943CD88CC07}"/>
              </a:ext>
            </a:extLst>
          </p:cNvPr>
          <p:cNvSpPr/>
          <p:nvPr/>
        </p:nvSpPr>
        <p:spPr>
          <a:xfrm>
            <a:off x="6897587" y="5973444"/>
            <a:ext cx="752102" cy="3226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BB$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14AA28BF-C7CA-493F-B53F-EFB2DD33B782}"/>
              </a:ext>
            </a:extLst>
          </p:cNvPr>
          <p:cNvSpPr/>
          <p:nvPr/>
        </p:nvSpPr>
        <p:spPr>
          <a:xfrm>
            <a:off x="7875321" y="2405092"/>
            <a:ext cx="298862" cy="1365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rIns="27432" rtlCol="0" anchor="ctr"/>
          <a:lstStyle/>
          <a:p>
            <a:pPr algn="ctr"/>
            <a:r>
              <a:rPr lang="en-US" sz="800" dirty="0"/>
              <a:t>BHT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B224CC1B-68A3-422E-9F0B-63963182109D}"/>
              </a:ext>
            </a:extLst>
          </p:cNvPr>
          <p:cNvSpPr/>
          <p:nvPr/>
        </p:nvSpPr>
        <p:spPr>
          <a:xfrm>
            <a:off x="8211789" y="2412699"/>
            <a:ext cx="298862" cy="1365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rIns="27432" rtlCol="0" anchor="ctr"/>
          <a:lstStyle/>
          <a:p>
            <a:pPr algn="ctr"/>
            <a:r>
              <a:rPr lang="en-US" sz="800" dirty="0"/>
              <a:t>BTB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7A90D862-3EFA-4168-BE2D-07743E979328}"/>
              </a:ext>
            </a:extLst>
          </p:cNvPr>
          <p:cNvSpPr/>
          <p:nvPr/>
        </p:nvSpPr>
        <p:spPr>
          <a:xfrm>
            <a:off x="7875321" y="2588634"/>
            <a:ext cx="298862" cy="1365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rIns="27432" rtlCol="0" anchor="ctr"/>
          <a:lstStyle/>
          <a:p>
            <a:pPr algn="ctr"/>
            <a:r>
              <a:rPr lang="en-US" sz="800" dirty="0"/>
              <a:t>RSB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2C2E2BF3-3A8D-49BA-A852-28102B182A6D}"/>
              </a:ext>
            </a:extLst>
          </p:cNvPr>
          <p:cNvSpPr/>
          <p:nvPr/>
        </p:nvSpPr>
        <p:spPr>
          <a:xfrm>
            <a:off x="8211789" y="2593581"/>
            <a:ext cx="298862" cy="1365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rIns="27432" rtlCol="0" anchor="ctr"/>
          <a:lstStyle/>
          <a:p>
            <a:pPr algn="ctr"/>
            <a:r>
              <a:rPr lang="en-US" sz="800" dirty="0"/>
              <a:t>IBP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913170AA-831B-4450-8FC3-8DA0F3F6C1A2}"/>
              </a:ext>
            </a:extLst>
          </p:cNvPr>
          <p:cNvSpPr/>
          <p:nvPr/>
        </p:nvSpPr>
        <p:spPr>
          <a:xfrm>
            <a:off x="8548257" y="2412699"/>
            <a:ext cx="298862" cy="1365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rIns="27432" rtlCol="0" anchor="ctr"/>
          <a:lstStyle/>
          <a:p>
            <a:pPr algn="ctr"/>
            <a:r>
              <a:rPr lang="en-US" sz="800" dirty="0"/>
              <a:t>TLB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6E891A53-E350-4631-B454-621672058723}"/>
              </a:ext>
            </a:extLst>
          </p:cNvPr>
          <p:cNvSpPr/>
          <p:nvPr/>
        </p:nvSpPr>
        <p:spPr>
          <a:xfrm>
            <a:off x="8548257" y="2593581"/>
            <a:ext cx="298862" cy="1365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rIns="27432" rtlCol="0" anchor="ctr"/>
          <a:lstStyle/>
          <a:p>
            <a:pPr algn="ctr"/>
            <a:r>
              <a:rPr lang="en-US" sz="800" dirty="0"/>
              <a:t>STLF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6F2F3411-1986-44DC-85E1-E32711B95260}"/>
              </a:ext>
            </a:extLst>
          </p:cNvPr>
          <p:cNvSpPr/>
          <p:nvPr/>
        </p:nvSpPr>
        <p:spPr>
          <a:xfrm>
            <a:off x="8696697" y="3181720"/>
            <a:ext cx="355273" cy="236518"/>
          </a:xfrm>
          <a:prstGeom prst="roundRect">
            <a:avLst/>
          </a:prstGeom>
          <a:pattFill prst="lgCheck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rIns="27432"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TLB2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0A992D79-1577-499E-924D-DA5DEDBC0E36}"/>
              </a:ext>
            </a:extLst>
          </p:cNvPr>
          <p:cNvSpPr/>
          <p:nvPr/>
        </p:nvSpPr>
        <p:spPr>
          <a:xfrm>
            <a:off x="4803570" y="2967655"/>
            <a:ext cx="298862" cy="1365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rIns="27432" rtlCol="0" anchor="ctr"/>
          <a:lstStyle/>
          <a:p>
            <a:pPr algn="ctr"/>
            <a:r>
              <a:rPr lang="en-US" sz="800" dirty="0"/>
              <a:t>TLB2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0689B14D-1676-418A-BB69-2C3482955800}"/>
              </a:ext>
            </a:extLst>
          </p:cNvPr>
          <p:cNvSpPr/>
          <p:nvPr/>
        </p:nvSpPr>
        <p:spPr>
          <a:xfrm>
            <a:off x="4820392" y="3160040"/>
            <a:ext cx="298862" cy="1365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rIns="27432" rtlCol="0" anchor="ctr"/>
          <a:lstStyle/>
          <a:p>
            <a:pPr algn="ctr"/>
            <a:r>
              <a:rPr lang="en-US" sz="800" dirty="0"/>
              <a:t>BTB2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1D7AEFFE-A22C-41F7-9A8D-53D76E08581A}"/>
              </a:ext>
            </a:extLst>
          </p:cNvPr>
          <p:cNvSpPr/>
          <p:nvPr/>
        </p:nvSpPr>
        <p:spPr>
          <a:xfrm>
            <a:off x="1347849" y="4296516"/>
            <a:ext cx="7837715" cy="3226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L3$ ? 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6BBF0668-568B-4118-8DEF-F4908088C9E1}"/>
              </a:ext>
            </a:extLst>
          </p:cNvPr>
          <p:cNvSpPr/>
          <p:nvPr/>
        </p:nvSpPr>
        <p:spPr>
          <a:xfrm>
            <a:off x="10128670" y="5859400"/>
            <a:ext cx="1097474" cy="236518"/>
          </a:xfrm>
          <a:prstGeom prst="roundRect">
            <a:avLst/>
          </a:prstGeom>
          <a:pattFill prst="lgCheck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rIns="27432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Partitionable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FEC168E5-C9CA-47E7-8F83-ADF957A56644}"/>
              </a:ext>
            </a:extLst>
          </p:cNvPr>
          <p:cNvSpPr/>
          <p:nvPr/>
        </p:nvSpPr>
        <p:spPr>
          <a:xfrm>
            <a:off x="10106894" y="6151797"/>
            <a:ext cx="1440874" cy="2365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Shared (hierarchically)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476B09F-25D5-401E-A6E5-20512DF541EA}"/>
              </a:ext>
            </a:extLst>
          </p:cNvPr>
          <p:cNvSpPr/>
          <p:nvPr/>
        </p:nvSpPr>
        <p:spPr>
          <a:xfrm>
            <a:off x="9902044" y="5461450"/>
            <a:ext cx="1712024" cy="10314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legend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530AD5-221B-45AB-BF0E-954979D01BD8}"/>
              </a:ext>
            </a:extLst>
          </p:cNvPr>
          <p:cNvSpPr/>
          <p:nvPr/>
        </p:nvSpPr>
        <p:spPr>
          <a:xfrm>
            <a:off x="9902044" y="2072583"/>
            <a:ext cx="1975265" cy="30041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Partition in time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= flush or clear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Rectangle: Rounded Corners 55">
            <a:hlinkClick r:id="rId2" action="ppaction://hlinksldjump"/>
            <a:extLst>
              <a:ext uri="{FF2B5EF4-FFF2-40B4-BE49-F238E27FC236}">
                <a16:creationId xmlns:a16="http://schemas.microsoft.com/office/drawing/2014/main" id="{79283653-501F-4E3E-989A-38682365E333}"/>
              </a:ext>
            </a:extLst>
          </p:cNvPr>
          <p:cNvSpPr/>
          <p:nvPr/>
        </p:nvSpPr>
        <p:spPr>
          <a:xfrm>
            <a:off x="10620502" y="3812319"/>
            <a:ext cx="605642" cy="26685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/>
              <a:t>see also hashing</a:t>
            </a:r>
          </a:p>
        </p:txBody>
      </p:sp>
    </p:spTree>
    <p:extLst>
      <p:ext uri="{BB962C8B-B14F-4D97-AF65-F5344CB8AC3E}">
        <p14:creationId xmlns:p14="http://schemas.microsoft.com/office/powerpoint/2010/main" val="34806440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AD2B48E-2611-4800-B4F2-5D116C3357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Slow system calls 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considered dangerous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AB2437F-BAFF-4268-B389-BA7A3FFE66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when system calls are slow</a:t>
            </a:r>
          </a:p>
          <a:p>
            <a:r>
              <a:rPr lang="en-US" dirty="0"/>
              <a:t> developers abandon Principle of Least Privilege</a:t>
            </a:r>
          </a:p>
          <a:p>
            <a:r>
              <a:rPr lang="en-US" dirty="0"/>
              <a:t>(e.g. NT GDI,  kernel device drivers)</a:t>
            </a:r>
          </a:p>
        </p:txBody>
      </p:sp>
      <p:sp>
        <p:nvSpPr>
          <p:cNvPr id="6" name="Rectangle: Rounded Corners 5">
            <a:hlinkClick r:id="rId2" action="ppaction://hlinksldjump"/>
            <a:extLst>
              <a:ext uri="{FF2B5EF4-FFF2-40B4-BE49-F238E27FC236}">
                <a16:creationId xmlns:a16="http://schemas.microsoft.com/office/drawing/2014/main" id="{4B0B2093-C379-46EC-9F54-CB78369A67DE}"/>
              </a:ext>
            </a:extLst>
          </p:cNvPr>
          <p:cNvSpPr/>
          <p:nvPr/>
        </p:nvSpPr>
        <p:spPr>
          <a:xfrm>
            <a:off x="9470572" y="5462649"/>
            <a:ext cx="2078182" cy="35626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SBI slide links here</a:t>
            </a:r>
          </a:p>
        </p:txBody>
      </p:sp>
    </p:spTree>
    <p:extLst>
      <p:ext uri="{BB962C8B-B14F-4D97-AF65-F5344CB8AC3E}">
        <p14:creationId xmlns:p14="http://schemas.microsoft.com/office/powerpoint/2010/main" val="16941826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9004656-650E-4ABA-810F-276CE64DC6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4512479"/>
          </a:xfrm>
        </p:spPr>
        <p:txBody>
          <a:bodyPr>
            <a:normAutofit fontScale="90000"/>
          </a:bodyPr>
          <a:lstStyle/>
          <a:p>
            <a:r>
              <a:rPr lang="en-CA" dirty="0"/>
              <a:t> </a:t>
            </a:r>
            <a:r>
              <a:rPr lang="en-CA" dirty="0">
                <a:solidFill>
                  <a:srgbClr val="FF0000"/>
                </a:solidFill>
              </a:rPr>
              <a:t>PROBLEM</a:t>
            </a:r>
            <a:br>
              <a:rPr lang="en-CA" dirty="0"/>
            </a:br>
            <a:r>
              <a:rPr lang="en-CA" dirty="0"/>
              <a:t> </a:t>
            </a:r>
            <a:r>
              <a:rPr lang="en-CA" sz="3600" dirty="0"/>
              <a:t>want user </a:t>
            </a:r>
            <a:r>
              <a:rPr lang="en-CA" sz="3600" dirty="0">
                <a:sym typeface="Wingdings" panose="05000000000000000000" pitchFamily="2" charset="2"/>
              </a:rPr>
              <a:t> user transitions without </a:t>
            </a:r>
            <a:r>
              <a:rPr lang="en-CA" sz="3600" dirty="0" err="1">
                <a:sym typeface="Wingdings" panose="05000000000000000000" pitchFamily="2" charset="2"/>
              </a:rPr>
              <a:t>syscalls</a:t>
            </a:r>
            <a:br>
              <a:rPr lang="en-CA" sz="3600" dirty="0">
                <a:sym typeface="Wingdings" panose="05000000000000000000" pitchFamily="2" charset="2"/>
              </a:rPr>
            </a:br>
            <a:r>
              <a:rPr lang="en-CA" sz="3600" dirty="0">
                <a:sym typeface="Wingdings" panose="05000000000000000000" pitchFamily="2" charset="2"/>
              </a:rPr>
              <a:t>e.g. User level sandboxes  in web browsers</a:t>
            </a:r>
            <a:br>
              <a:rPr lang="en-CA" sz="3600" dirty="0">
                <a:sym typeface="Wingdings" panose="05000000000000000000" pitchFamily="2" charset="2"/>
              </a:rPr>
            </a:br>
            <a:r>
              <a:rPr lang="en-CA" sz="3600" dirty="0">
                <a:sym typeface="Wingdings" panose="05000000000000000000" pitchFamily="2" charset="2"/>
              </a:rPr>
              <a:t>(assuming </a:t>
            </a:r>
            <a:r>
              <a:rPr lang="en-CA" sz="3600" dirty="0" err="1">
                <a:sym typeface="Wingdings" panose="05000000000000000000" pitchFamily="2" charset="2"/>
              </a:rPr>
              <a:t>syscalls</a:t>
            </a:r>
            <a:r>
              <a:rPr lang="en-CA" sz="3600" dirty="0">
                <a:sym typeface="Wingdings" panose="05000000000000000000" pitchFamily="2" charset="2"/>
              </a:rPr>
              <a:t> are slow)</a:t>
            </a:r>
            <a:br>
              <a:rPr lang="en-CA" sz="3600" dirty="0">
                <a:sym typeface="Wingdings" panose="05000000000000000000" pitchFamily="2" charset="2"/>
              </a:rPr>
            </a:br>
            <a:br>
              <a:rPr lang="en-CA" sz="3600" dirty="0">
                <a:sym typeface="Wingdings" panose="05000000000000000000" pitchFamily="2" charset="2"/>
              </a:rPr>
            </a:br>
            <a:r>
              <a:rPr lang="en-CA" sz="3600" dirty="0">
                <a:sym typeface="Wingdings" panose="05000000000000000000" pitchFamily="2" charset="2"/>
              </a:rPr>
              <a:t>like Linux, except user cannot manipulate </a:t>
            </a:r>
            <a:br>
              <a:rPr lang="en-CA" sz="3600" dirty="0">
                <a:sym typeface="Wingdings" panose="05000000000000000000" pitchFamily="2" charset="2"/>
              </a:rPr>
            </a:br>
            <a:r>
              <a:rPr lang="en-CA" sz="3600" dirty="0">
                <a:sym typeface="Wingdings" panose="05000000000000000000" pitchFamily="2" charset="2"/>
              </a:rPr>
              <a:t>page tables or PMPs</a:t>
            </a:r>
            <a:br>
              <a:rPr lang="en-CA" dirty="0">
                <a:sym typeface="Wingdings" panose="05000000000000000000" pitchFamily="2" charset="2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8691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9004656-650E-4ABA-810F-276CE64DC6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Atomicity</a:t>
            </a:r>
            <a:br>
              <a:rPr lang="en-CA" dirty="0"/>
            </a:br>
            <a:r>
              <a:rPr lang="en-CA" dirty="0"/>
              <a:t>and Non-Causal </a:t>
            </a:r>
            <a:r>
              <a:rPr lang="en-CA" dirty="0" err="1"/>
              <a:t>cacheability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F6573FFE-F185-4AF8-8B64-2F1BC951F4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The real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4043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2A4C4-28E0-4D4E-9D52-E7523516F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(Non) Atomicity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B12D1C9-584D-41DF-935D-6FBC79EFD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CA" b="1" u="sng" dirty="0"/>
              <a:t>WLOG assume: multiple FENCE.T instructions needed at any transition</a:t>
            </a:r>
          </a:p>
          <a:p>
            <a:r>
              <a:rPr lang="en-CA" dirty="0"/>
              <a:t>Wish: PrivDom1 --- FENCE.T  ---&gt;</a:t>
            </a:r>
            <a:r>
              <a:rPr lang="en-CA" dirty="0">
                <a:sym typeface="Wingdings" panose="05000000000000000000" pitchFamily="2" charset="2"/>
              </a:rPr>
              <a:t> PrivDom2</a:t>
            </a:r>
          </a:p>
          <a:p>
            <a:pPr lvl="1"/>
            <a:r>
              <a:rPr lang="en-CA" dirty="0">
                <a:sym typeface="Wingdings" panose="05000000000000000000" pitchFamily="2" charset="2"/>
              </a:rPr>
              <a:t>If your hardware can do this, we want the ISA to support it</a:t>
            </a:r>
            <a:endParaRPr lang="en-US" dirty="0"/>
          </a:p>
          <a:p>
            <a:r>
              <a:rPr lang="en-US" dirty="0">
                <a:effectLst/>
              </a:rPr>
              <a:t>Probably: </a:t>
            </a:r>
          </a:p>
          <a:p>
            <a:pPr lvl="1"/>
            <a:r>
              <a:rPr lang="en-CA" dirty="0"/>
              <a:t>PrivDom1 --- </a:t>
            </a:r>
            <a:r>
              <a:rPr lang="en-CA" dirty="0" err="1"/>
              <a:t>FENCE.bpred.T</a:t>
            </a:r>
            <a:r>
              <a:rPr lang="en-CA" dirty="0"/>
              <a:t>, FENCE.D$.T  ---&gt;</a:t>
            </a:r>
            <a:r>
              <a:rPr lang="en-CA" dirty="0">
                <a:sym typeface="Wingdings" panose="05000000000000000000" pitchFamily="2" charset="2"/>
              </a:rPr>
              <a:t> PrivDom2</a:t>
            </a:r>
          </a:p>
          <a:p>
            <a:pPr lvl="1"/>
            <a:r>
              <a:rPr lang="en-CA" dirty="0">
                <a:sym typeface="Wingdings" panose="05000000000000000000" pitchFamily="2" charset="2"/>
              </a:rPr>
              <a:t>Maybe : </a:t>
            </a:r>
            <a:r>
              <a:rPr lang="en-CA" dirty="0"/>
              <a:t>PrivDom1 --- </a:t>
            </a:r>
            <a:r>
              <a:rPr lang="en-CA" dirty="0" err="1"/>
              <a:t>FENCE.bpred.T</a:t>
            </a:r>
            <a:r>
              <a:rPr lang="en-CA" dirty="0"/>
              <a:t>, LOOP { FENCE.T.DS(</a:t>
            </a:r>
            <a:r>
              <a:rPr lang="en-CA" dirty="0" err="1"/>
              <a:t>set.way</a:t>
            </a:r>
            <a:r>
              <a:rPr lang="en-CA" dirty="0"/>
              <a:t>) }  ---&gt;</a:t>
            </a:r>
            <a:r>
              <a:rPr lang="en-CA" dirty="0">
                <a:sym typeface="Wingdings" panose="05000000000000000000" pitchFamily="2" charset="2"/>
              </a:rPr>
              <a:t> PrivDom2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/>
              <a:t>A</a:t>
            </a:r>
            <a:r>
              <a:rPr lang="en-US" dirty="0">
                <a:effectLst/>
              </a:rPr>
              <a:t>bstract: LOOP {FENCE[</a:t>
            </a:r>
            <a:r>
              <a:rPr lang="en-US" dirty="0"/>
              <a:t>j]</a:t>
            </a:r>
            <a:r>
              <a:rPr lang="en-US" dirty="0">
                <a:effectLst/>
              </a:rPr>
              <a:t>.T } for all modules j</a:t>
            </a:r>
          </a:p>
          <a:p>
            <a:pPr lvl="2"/>
            <a:r>
              <a:rPr lang="en-US" dirty="0">
                <a:effectLst/>
              </a:rPr>
              <a:t> merging all the microarchitecture units into the same index space</a:t>
            </a:r>
          </a:p>
          <a:p>
            <a:pPr lvl="2"/>
            <a:endParaRPr lang="en-US" dirty="0"/>
          </a:p>
          <a:p>
            <a:pPr marL="0" indent="0">
              <a:buNone/>
            </a:pPr>
            <a:r>
              <a:rPr lang="en-US" dirty="0"/>
              <a:t>M</a:t>
            </a:r>
            <a:r>
              <a:rPr lang="en-US" dirty="0">
                <a:effectLst/>
              </a:rPr>
              <a:t>ore than one instruction </a:t>
            </a:r>
            <a:r>
              <a:rPr lang="en-US" dirty="0">
                <a:effectLst/>
                <a:sym typeface="Wingdings" panose="05000000000000000000" pitchFamily="2" charset="2"/>
              </a:rPr>
              <a:t>  atomicity issues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 e.g. interrupt in between</a:t>
            </a:r>
          </a:p>
          <a:p>
            <a:pPr lvl="2"/>
            <a:r>
              <a:rPr lang="en-US" dirty="0">
                <a:effectLst/>
                <a:sym typeface="Wingdings" panose="05000000000000000000" pitchFamily="2" charset="2"/>
              </a:rPr>
              <a:t> block interrupts:  unprivileged users cannot… =&gt; leads to POLP violations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 even guest OSes are users from the point of view of a hypervisor</a:t>
            </a:r>
          </a:p>
          <a:p>
            <a:pPr lvl="1"/>
            <a:r>
              <a:rPr lang="en-US" dirty="0">
                <a:effectLst/>
                <a:sym typeface="Wingdings" panose="05000000000000000000" pitchFamily="2" charset="2"/>
              </a:rPr>
              <a:t> but it’s not just that…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925574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B9A57-BA3E-4A2B-99F6-2B196ED60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Speculation </a:t>
            </a:r>
            <a:r>
              <a:rPr lang="en-CA" dirty="0">
                <a:sym typeface="Wingdings" panose="05000000000000000000" pitchFamily="2" charset="2"/>
              </a:rPr>
              <a:t> </a:t>
            </a:r>
            <a:r>
              <a:rPr lang="en-CA" dirty="0"/>
              <a:t>atomicity  issues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59543-FEA6-42D8-AFF6-AAB3189AB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dirty="0"/>
              <a:t>Even “ideal” has problems: PrivDom1 --- FENCE.T  ---&gt;</a:t>
            </a:r>
            <a:r>
              <a:rPr lang="en-CA" dirty="0">
                <a:sym typeface="Wingdings" panose="05000000000000000000" pitchFamily="2" charset="2"/>
              </a:rPr>
              <a:t> PrivDom2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E.g. returning from </a:t>
            </a:r>
            <a:r>
              <a:rPr lang="en-US" dirty="0" err="1"/>
              <a:t>syscall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OS-97:</a:t>
            </a:r>
            <a:r>
              <a:rPr lang="en-US" i="1" dirty="0"/>
              <a:t>    …  earlier code, may  manipulate sensitive  data …</a:t>
            </a:r>
          </a:p>
          <a:p>
            <a:pPr marL="457200" lvl="1" indent="0">
              <a:buNone/>
            </a:pPr>
            <a:r>
              <a:rPr lang="en-US" dirty="0"/>
              <a:t>OS-98: </a:t>
            </a:r>
            <a:r>
              <a:rPr lang="en-US" dirty="0">
                <a:highlight>
                  <a:srgbClr val="FFFF00"/>
                </a:highlight>
              </a:rPr>
              <a:t>FENCE.T</a:t>
            </a:r>
            <a:r>
              <a:rPr lang="en-US" dirty="0"/>
              <a:t> </a:t>
            </a:r>
            <a:r>
              <a:rPr lang="en-US" i="1" dirty="0"/>
              <a:t>  ideal? …  no</a:t>
            </a:r>
          </a:p>
          <a:p>
            <a:pPr marL="457200" lvl="1" indent="0">
              <a:buNone/>
            </a:pPr>
            <a:r>
              <a:rPr lang="en-US" dirty="0"/>
              <a:t>OS-99: </a:t>
            </a:r>
            <a:r>
              <a:rPr lang="en-US" dirty="0">
                <a:highlight>
                  <a:srgbClr val="C0C0C0"/>
                </a:highlight>
              </a:rPr>
              <a:t>ERET</a:t>
            </a:r>
            <a:r>
              <a:rPr lang="en-US" dirty="0"/>
              <a:t> </a:t>
            </a:r>
            <a:r>
              <a:rPr lang="en-US" i="1" dirty="0"/>
              <a:t>– return to user mode</a:t>
            </a:r>
          </a:p>
          <a:p>
            <a:pPr marL="457200" lvl="1" indent="0">
              <a:buNone/>
            </a:pPr>
            <a:r>
              <a:rPr lang="en-US" dirty="0"/>
              <a:t>USER-100</a:t>
            </a:r>
            <a:r>
              <a:rPr lang="en-US" i="1" dirty="0"/>
              <a:t>: …  user code, which may be attempting to investigate OS state</a:t>
            </a:r>
          </a:p>
          <a:p>
            <a:pPr marL="0" indent="0">
              <a:buNone/>
            </a:pPr>
            <a:r>
              <a:rPr lang="en-US" i="1" dirty="0"/>
              <a:t> What can happen between OS-98 and USER-100?</a:t>
            </a:r>
          </a:p>
          <a:p>
            <a:pPr lvl="1"/>
            <a:r>
              <a:rPr lang="en-US" dirty="0"/>
              <a:t> interrupt? -   assume OK ( interrupt handler flushes/rekeys)</a:t>
            </a:r>
          </a:p>
          <a:p>
            <a:pPr lvl="1"/>
            <a:r>
              <a:rPr lang="en-US" i="1" dirty="0"/>
              <a:t> the real problem is SPECULATION and NON-CAUSAL CACHEABILITY</a:t>
            </a:r>
          </a:p>
          <a:p>
            <a:pPr lvl="2"/>
            <a:r>
              <a:rPr lang="en-US" i="1" dirty="0"/>
              <a:t>ANYTHING  can happen  between OS-98:FENCE.T and OS-99:ERET</a:t>
            </a:r>
          </a:p>
          <a:p>
            <a:pPr lvl="2"/>
            <a:r>
              <a:rPr lang="en-US" i="1" dirty="0"/>
              <a:t> as long as it does not affect architectural state, only micro architecture timing state</a:t>
            </a:r>
          </a:p>
          <a:p>
            <a:pPr lvl="2"/>
            <a:r>
              <a:rPr lang="en-US" i="1" dirty="0"/>
              <a:t> in the current noncausal </a:t>
            </a:r>
            <a:r>
              <a:rPr lang="en-US" i="1" dirty="0" err="1"/>
              <a:t>cacheability</a:t>
            </a:r>
            <a:r>
              <a:rPr lang="en-US" i="1" dirty="0"/>
              <a:t> model</a:t>
            </a:r>
          </a:p>
          <a:p>
            <a:pPr marL="0" indent="0"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8841105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61F30-1A1C-4835-BBE2-6267A77D1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Speculation and Non-Causal </a:t>
            </a:r>
            <a:r>
              <a:rPr lang="en-CA" dirty="0" err="1"/>
              <a:t>Cacheabilty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D0A28-C552-49C5-AF87-3247DEC5D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457200" lvl="1" indent="0">
              <a:buNone/>
            </a:pPr>
            <a:r>
              <a:rPr lang="en-US" dirty="0"/>
              <a:t>OS-97:</a:t>
            </a:r>
            <a:r>
              <a:rPr lang="en-US" i="1" dirty="0"/>
              <a:t>    …  earlier code, may  manipulate sensitive  data …</a:t>
            </a:r>
          </a:p>
          <a:p>
            <a:pPr marL="457200" lvl="1" indent="0">
              <a:buNone/>
            </a:pPr>
            <a:r>
              <a:rPr lang="en-US" dirty="0"/>
              <a:t>OS-98: FENCE.T </a:t>
            </a:r>
            <a:r>
              <a:rPr lang="en-US" i="1" dirty="0"/>
              <a:t>  ideal? …  no</a:t>
            </a:r>
          </a:p>
          <a:p>
            <a:pPr marL="457200" lvl="1" indent="0">
              <a:buNone/>
            </a:pPr>
            <a:r>
              <a:rPr lang="en-US" dirty="0"/>
              <a:t>OS-99: ERET </a:t>
            </a:r>
            <a:r>
              <a:rPr lang="en-US" i="1" dirty="0"/>
              <a:t>– return to user mode</a:t>
            </a:r>
          </a:p>
          <a:p>
            <a:pPr marL="457200" lvl="1" indent="0">
              <a:buNone/>
            </a:pPr>
            <a:r>
              <a:rPr lang="en-US" dirty="0"/>
              <a:t>USER-100</a:t>
            </a:r>
            <a:r>
              <a:rPr lang="en-US" i="1" dirty="0"/>
              <a:t>: …  user code, which may be attempting to investigate OS state</a:t>
            </a:r>
          </a:p>
          <a:p>
            <a:pPr marL="457200" lvl="1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dirty="0"/>
              <a:t>Q:  is cache (and  other </a:t>
            </a:r>
            <a:r>
              <a:rPr lang="en-US" dirty="0" err="1"/>
              <a:t>uarch</a:t>
            </a:r>
            <a:r>
              <a:rPr lang="en-US" dirty="0"/>
              <a:t> state)  empty/rekeyed between FENCE.T and ERET? A: no…  </a:t>
            </a:r>
          </a:p>
          <a:p>
            <a:pPr marL="0" indent="0">
              <a:buNone/>
            </a:pPr>
            <a:r>
              <a:rPr lang="en-US" dirty="0"/>
              <a:t>      All that is guaranteed  is that the state </a:t>
            </a:r>
            <a:r>
              <a:rPr lang="en-US" b="1" i="1" dirty="0"/>
              <a:t>was</a:t>
            </a:r>
            <a:r>
              <a:rPr lang="en-US" dirty="0"/>
              <a:t>  flushed/rekeyed during and immediately after FENCE.T …  but anything may have been loaded back into the calf and predictors </a:t>
            </a:r>
            <a:r>
              <a:rPr lang="en-US" b="1" i="1" dirty="0"/>
              <a:t>before</a:t>
            </a:r>
            <a:r>
              <a:rPr lang="en-US" dirty="0"/>
              <a:t> the ERET.   Even if there was no interrupt.</a:t>
            </a:r>
          </a:p>
          <a:p>
            <a:pPr marL="0" indent="0">
              <a:buNone/>
            </a:pPr>
            <a:r>
              <a:rPr lang="en-US" dirty="0"/>
              <a:t>        it is correct according to the formal architectural model to instantaneously reload every piece of microarchitectures state that the FENCE.T  flushed or rekeyed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 Is this likely to happen? No. </a:t>
            </a:r>
          </a:p>
          <a:p>
            <a:pPr lvl="1"/>
            <a:r>
              <a:rPr lang="en-US" dirty="0"/>
              <a:t> But it is allowed to happen in the formal model of speculative behavior</a:t>
            </a:r>
          </a:p>
          <a:p>
            <a:pPr lvl="2"/>
            <a:r>
              <a:rPr lang="en-US" dirty="0"/>
              <a:t> which I defined for P6</a:t>
            </a:r>
          </a:p>
          <a:p>
            <a:pPr lvl="2"/>
            <a:r>
              <a:rPr lang="en-US" dirty="0"/>
              <a:t> which RISC-V has inherited in a slightly modified form</a:t>
            </a:r>
          </a:p>
          <a:p>
            <a:pPr lvl="1"/>
            <a:r>
              <a:rPr lang="en-US" dirty="0"/>
              <a:t>  I would like to define a formal model that makes it do what we want.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8674739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65963-3A4E-4FF1-B787-7FC761F8B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did I do this? (Non-Causal </a:t>
            </a:r>
            <a:r>
              <a:rPr lang="en-CA" dirty="0" err="1"/>
              <a:t>Cacheability</a:t>
            </a:r>
            <a:r>
              <a:rPr lang="en-CA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5A342-3AB5-4062-B7D4-EE74C4619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57200" lvl="1" indent="0">
              <a:buNone/>
            </a:pPr>
            <a:r>
              <a:rPr lang="en-US" dirty="0"/>
              <a:t>OS-97:</a:t>
            </a:r>
            <a:r>
              <a:rPr lang="en-US" i="1" dirty="0"/>
              <a:t>    …  earlier code, may  manipulate sensitive  data …</a:t>
            </a:r>
          </a:p>
          <a:p>
            <a:pPr marL="457200" lvl="1" indent="0">
              <a:buNone/>
            </a:pPr>
            <a:r>
              <a:rPr lang="en-US" dirty="0"/>
              <a:t>OS-98: FENCE.T </a:t>
            </a:r>
            <a:r>
              <a:rPr lang="en-US" i="1" dirty="0"/>
              <a:t>  ideal? …  no</a:t>
            </a:r>
          </a:p>
          <a:p>
            <a:pPr marL="457200" lvl="1" indent="0">
              <a:buNone/>
            </a:pPr>
            <a:r>
              <a:rPr lang="en-US" dirty="0"/>
              <a:t>OS-99: ERET </a:t>
            </a:r>
            <a:r>
              <a:rPr lang="en-US" i="1" dirty="0"/>
              <a:t>– return to user mode</a:t>
            </a:r>
          </a:p>
          <a:p>
            <a:pPr marL="457200" lvl="1" indent="0">
              <a:buNone/>
            </a:pPr>
            <a:r>
              <a:rPr lang="en-US" dirty="0"/>
              <a:t>USER-100</a:t>
            </a:r>
            <a:r>
              <a:rPr lang="en-US" i="1" dirty="0"/>
              <a:t>: …  user code, which may be attempting to investigate OS state</a:t>
            </a:r>
          </a:p>
          <a:p>
            <a:pPr marL="0" indent="0">
              <a:buNone/>
            </a:pPr>
            <a:r>
              <a:rPr lang="en-US" dirty="0"/>
              <a:t> There could be a branch prediction made at OS-99 that goes and speculatively re-executes everything that you wanted to flush/rekey.</a:t>
            </a:r>
          </a:p>
          <a:p>
            <a:r>
              <a:rPr lang="en-US" dirty="0"/>
              <a:t>But… OS-99:ERET is not that sort of branch?</a:t>
            </a:r>
          </a:p>
          <a:p>
            <a:pPr lvl="1"/>
            <a:r>
              <a:rPr lang="en-US" dirty="0"/>
              <a:t>No matter: branch predictions use partial tags</a:t>
            </a:r>
          </a:p>
          <a:p>
            <a:r>
              <a:rPr lang="en-US" dirty="0"/>
              <a:t>But flushing at least zeroes – so maybe OS-99:ERET will not be predicted as a bad branch alias.</a:t>
            </a:r>
          </a:p>
          <a:p>
            <a:pPr lvl="1"/>
            <a:r>
              <a:rPr lang="en-US" dirty="0"/>
              <a:t>As long as there is no interrupt.  (OK, okay…)</a:t>
            </a:r>
          </a:p>
          <a:p>
            <a:r>
              <a:rPr lang="en-US" dirty="0"/>
              <a:t>Rekeying makes it worse:  with the changed key  aliasing is increased</a:t>
            </a:r>
          </a:p>
          <a:p>
            <a:pPr lvl="1"/>
            <a:r>
              <a:rPr lang="en-US" dirty="0"/>
              <a:t>Rekeying with a version number</a:t>
            </a:r>
          </a:p>
          <a:p>
            <a:pPr lvl="1"/>
            <a:r>
              <a:rPr lang="en-US" dirty="0"/>
              <a:t> but that’s a timing channel…</a:t>
            </a:r>
          </a:p>
        </p:txBody>
      </p:sp>
    </p:spTree>
    <p:extLst>
      <p:ext uri="{BB962C8B-B14F-4D97-AF65-F5344CB8AC3E}">
        <p14:creationId xmlns:p14="http://schemas.microsoft.com/office/powerpoint/2010/main" val="36815328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EE245-884C-45F1-9029-14AC20144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Fixed by causality??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78D8F-20EC-4480-B9A4-8532447A0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3380" y="1817742"/>
            <a:ext cx="10515600" cy="4351338"/>
          </a:xfrm>
        </p:spPr>
        <p:txBody>
          <a:bodyPr>
            <a:normAutofit fontScale="47500" lnSpcReduction="20000"/>
          </a:bodyPr>
          <a:lstStyle/>
          <a:p>
            <a:pPr marL="457200" lvl="1" indent="0">
              <a:buNone/>
            </a:pPr>
            <a:r>
              <a:rPr lang="en-US" dirty="0"/>
              <a:t>OS-97:</a:t>
            </a:r>
            <a:r>
              <a:rPr lang="en-US" i="1" dirty="0"/>
              <a:t>    …  earlier code, may  manipulate sensitive  data …</a:t>
            </a:r>
          </a:p>
          <a:p>
            <a:pPr marL="457200" lvl="1" indent="0">
              <a:buNone/>
            </a:pPr>
            <a:r>
              <a:rPr lang="en-US" dirty="0"/>
              <a:t>OS-98: FENCE.T </a:t>
            </a:r>
            <a:r>
              <a:rPr lang="en-US" i="1" dirty="0"/>
              <a:t>  ideal? …  no</a:t>
            </a:r>
          </a:p>
          <a:p>
            <a:pPr marL="457200" lvl="1" indent="0">
              <a:buNone/>
            </a:pPr>
            <a:r>
              <a:rPr lang="en-US" dirty="0"/>
              <a:t>OS-99: ERET </a:t>
            </a:r>
            <a:r>
              <a:rPr lang="en-US" i="1" dirty="0"/>
              <a:t>– return to user mode</a:t>
            </a:r>
          </a:p>
          <a:p>
            <a:pPr marL="457200" lvl="1" indent="0">
              <a:buNone/>
            </a:pPr>
            <a:r>
              <a:rPr lang="en-US" dirty="0"/>
              <a:t>USER-100</a:t>
            </a:r>
            <a:r>
              <a:rPr lang="en-US" i="1" dirty="0"/>
              <a:t>: …  user code, which may be attempting to investigate OS state</a:t>
            </a:r>
          </a:p>
          <a:p>
            <a:pPr marL="0" indent="0">
              <a:buNone/>
            </a:pPr>
            <a:r>
              <a:rPr lang="en-US" dirty="0"/>
              <a:t>Q: is cache (and  other </a:t>
            </a:r>
            <a:r>
              <a:rPr lang="en-US" dirty="0" err="1"/>
              <a:t>uarch</a:t>
            </a:r>
            <a:r>
              <a:rPr lang="en-US" dirty="0"/>
              <a:t> state)  empty/rekeyed between FENCE.T and ERET?       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A: no… how change this answer to yes </a:t>
            </a:r>
            <a:br>
              <a:rPr lang="en-US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dirty="0"/>
              <a:t>If we had a formal model for what things you are allowed to do between the OS-98:FENCE.T and OS-99:ERET…  i.e. a model of causality?</a:t>
            </a:r>
          </a:p>
          <a:p>
            <a:pPr marL="0" indent="0">
              <a:buNone/>
            </a:pPr>
            <a:r>
              <a:rPr lang="en-US" b="1" u="sng" dirty="0"/>
              <a:t>1991:  I gave up on this  for Intel P6,  in the general case.  </a:t>
            </a:r>
            <a:r>
              <a:rPr lang="en-US" dirty="0"/>
              <a:t> 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00B0F0"/>
                </a:solidFill>
              </a:rPr>
              <a:t>Non-causal </a:t>
            </a:r>
            <a:r>
              <a:rPr lang="en-US" dirty="0" err="1">
                <a:solidFill>
                  <a:srgbClr val="00B0F0"/>
                </a:solidFill>
              </a:rPr>
              <a:t>cacheability</a:t>
            </a:r>
            <a:r>
              <a:rPr lang="en-US" dirty="0">
                <a:solidFill>
                  <a:srgbClr val="00B0F0"/>
                </a:solidFill>
              </a:rPr>
              <a:t>: “Anything that is marked cacheable can be placed in the cache at any time”.  only the MTRRs constrain. </a:t>
            </a:r>
            <a:br>
              <a:rPr lang="en-US" dirty="0">
                <a:solidFill>
                  <a:srgbClr val="00B0F0"/>
                </a:solidFill>
              </a:rPr>
            </a:b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No reasoning about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uarch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state is guaranteed. It may probably work, but it may not always work.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e.g. can’t trace branches  because of partial tagging. Partial instruction  caches and partial  instruction fetch….</a:t>
            </a:r>
          </a:p>
          <a:p>
            <a:pPr marL="0" indent="0">
              <a:buNone/>
            </a:pPr>
            <a:r>
              <a:rPr lang="en-US" b="1" u="sng" dirty="0"/>
              <a:t>2019: RISC-V =  noncausal </a:t>
            </a:r>
            <a:r>
              <a:rPr lang="en-US" b="1" u="sng" dirty="0" err="1"/>
              <a:t>cacheability</a:t>
            </a:r>
            <a:endParaRPr lang="en-US" b="1" u="sng" dirty="0"/>
          </a:p>
          <a:p>
            <a:pPr marL="0" indent="0" algn="ctr">
              <a:buNone/>
            </a:pPr>
            <a:r>
              <a:rPr lang="en-US" dirty="0">
                <a:solidFill>
                  <a:srgbClr val="00B0F0"/>
                </a:solidFill>
              </a:rPr>
              <a:t>+ “anything that is marked cacheable and </a:t>
            </a:r>
            <a:r>
              <a:rPr lang="en-US" b="1" u="sng" dirty="0">
                <a:solidFill>
                  <a:srgbClr val="00B0F0"/>
                </a:solidFill>
              </a:rPr>
              <a:t>is accessible in the present privilege domain </a:t>
            </a:r>
            <a:r>
              <a:rPr lang="en-US" dirty="0">
                <a:solidFill>
                  <a:srgbClr val="00B0F0"/>
                </a:solidFill>
              </a:rPr>
              <a:t>can be placed in the cache at any time”.</a:t>
            </a:r>
            <a:br>
              <a:rPr lang="en-US" dirty="0">
                <a:solidFill>
                  <a:srgbClr val="00B0F0"/>
                </a:solidFill>
              </a:rPr>
            </a:b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e.g.. Meltdown not allowed, or most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Spectre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– but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samed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user level sandbox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Spectre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still fails. Plus, Ri5 has no MTRRs or dynamic PMAs…</a:t>
            </a:r>
          </a:p>
          <a:p>
            <a:pPr marL="0" indent="0">
              <a:buNone/>
            </a:pPr>
            <a:r>
              <a:rPr lang="en-US" b="1" u="sng" dirty="0">
                <a:solidFill>
                  <a:schemeClr val="bg1">
                    <a:lumMod val="75000"/>
                  </a:schemeClr>
                </a:solidFill>
              </a:rPr>
              <a:t>Special cases are possible: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E.g. we could guarantee that the instruction pair </a:t>
            </a:r>
            <a:r>
              <a:rPr lang="en-US" dirty="0"/>
              <a:t>OS-98:FENCE.T and OS-99:ERET  is fused, nothing happens between them.</a:t>
            </a:r>
          </a:p>
          <a:p>
            <a:pPr lvl="1"/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CISCy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:  This is what Intel x86 does for  interrupt return CLI;IRET or POPF;IRET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e.g. how to bootstrap  un-paged to paged virtual memory (must have identity mapped page…) 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Plus, simple pipelines obviously  can be reasoned about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8672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6C461-24B5-4D53-82AD-B4455BEDE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  fused instruction pair atomicity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6A43A-9569-46B0-AD5C-9DE2A471F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E.g. we could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guarantee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that the </a:t>
            </a:r>
            <a:br>
              <a:rPr lang="en-US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dirty="0"/>
              <a:t>instruction pair OS-98:FENCE.T and OS-99:ERET  is fused</a:t>
            </a:r>
            <a:br>
              <a:rPr lang="en-US" dirty="0"/>
            </a:b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and that nothing happens between them. </a:t>
            </a:r>
          </a:p>
          <a:p>
            <a:pPr lvl="2"/>
            <a:r>
              <a:rPr lang="en-US" dirty="0"/>
              <a:t>This is equivalent to defining a single instruction FENCE.T+ERET,  </a:t>
            </a:r>
            <a:br>
              <a:rPr lang="en-US" dirty="0"/>
            </a:br>
            <a:r>
              <a:rPr lang="en-US" dirty="0"/>
              <a:t>although it might take 64 bits</a:t>
            </a:r>
          </a:p>
          <a:p>
            <a:pPr lvl="1"/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CISCy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:  This is what Intel x86 does for  interrupt return CLI;IRET or POPF;IRET</a:t>
            </a:r>
          </a:p>
          <a:p>
            <a:pPr lvl="1"/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RISCy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:   delayed branches have very  similar problem.  hence  not in Ri5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Ri5:  considering doing this in a few places, e.g. NTLH / NTSH -  but hints only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Doesn’t help  multiple FENCE.T</a:t>
            </a:r>
          </a:p>
          <a:p>
            <a:pPr marL="0" indent="0">
              <a:buNone/>
            </a:pP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lvl="1"/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996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2DBF3-F45F-458A-8DDB-39FAF620C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 multi-instruction sequence   atomicity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AAF93-EA60-4243-A71E-1F1793F26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CA" dirty="0"/>
              <a:t>Fusing FENCE.T and ERET doesn’t help  </a:t>
            </a:r>
            <a:br>
              <a:rPr lang="en-CA" dirty="0"/>
            </a:br>
            <a:r>
              <a:rPr lang="en-CA" dirty="0"/>
              <a:t>when multiple FENCE.T are needed</a:t>
            </a:r>
            <a:endParaRPr lang="en-US" dirty="0">
              <a:effectLst/>
            </a:endParaRPr>
          </a:p>
          <a:p>
            <a:pPr lvl="1"/>
            <a:r>
              <a:rPr lang="en-CA" dirty="0"/>
              <a:t>PrivDom1 --- </a:t>
            </a:r>
            <a:r>
              <a:rPr lang="en-CA" dirty="0" err="1"/>
              <a:t>FENCE.bpred.T</a:t>
            </a:r>
            <a:r>
              <a:rPr lang="en-CA" dirty="0"/>
              <a:t>, FENCE.D$.T  ---&gt;</a:t>
            </a:r>
            <a:r>
              <a:rPr lang="en-CA" dirty="0">
                <a:sym typeface="Wingdings" panose="05000000000000000000" pitchFamily="2" charset="2"/>
              </a:rPr>
              <a:t> PrivDom2</a:t>
            </a:r>
          </a:p>
          <a:p>
            <a:pPr lvl="1"/>
            <a:r>
              <a:rPr lang="en-CA" dirty="0">
                <a:sym typeface="Wingdings" panose="05000000000000000000" pitchFamily="2" charset="2"/>
              </a:rPr>
              <a:t>Maybe : </a:t>
            </a:r>
            <a:r>
              <a:rPr lang="en-CA" dirty="0"/>
              <a:t>PrivDom1 --- </a:t>
            </a:r>
            <a:r>
              <a:rPr lang="en-CA" dirty="0" err="1"/>
              <a:t>FENCE.bpred.T</a:t>
            </a:r>
            <a:r>
              <a:rPr lang="en-CA" dirty="0"/>
              <a:t>, LOOP { FENCE.T.DS(</a:t>
            </a:r>
            <a:r>
              <a:rPr lang="en-CA" dirty="0" err="1"/>
              <a:t>set.way</a:t>
            </a:r>
            <a:r>
              <a:rPr lang="en-CA" dirty="0"/>
              <a:t>) }  ---&gt;</a:t>
            </a:r>
            <a:r>
              <a:rPr lang="en-CA" dirty="0">
                <a:sym typeface="Wingdings" panose="05000000000000000000" pitchFamily="2" charset="2"/>
              </a:rPr>
              <a:t> PrivDom2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/>
              <a:t>A</a:t>
            </a:r>
            <a:r>
              <a:rPr lang="en-US" dirty="0">
                <a:effectLst/>
              </a:rPr>
              <a:t>bstract: LOOP {FENCE[</a:t>
            </a:r>
            <a:r>
              <a:rPr lang="en-US" dirty="0"/>
              <a:t>j]</a:t>
            </a:r>
            <a:r>
              <a:rPr lang="en-US" dirty="0">
                <a:effectLst/>
              </a:rPr>
              <a:t>.T } for all modules j</a:t>
            </a:r>
          </a:p>
          <a:p>
            <a:pPr lvl="2"/>
            <a:r>
              <a:rPr lang="en-US" dirty="0">
                <a:effectLst/>
              </a:rPr>
              <a:t> merging all the microarchitecture units into the same index space</a:t>
            </a:r>
          </a:p>
          <a:p>
            <a:pPr marL="0" indent="0">
              <a:buNone/>
            </a:pPr>
            <a:r>
              <a:rPr lang="en-US" dirty="0">
                <a:effectLst/>
              </a:rPr>
              <a:t>Maybe:</a:t>
            </a:r>
          </a:p>
          <a:p>
            <a:pPr marL="457200" lvl="1" indent="0">
              <a:buNone/>
            </a:pPr>
            <a:r>
              <a:rPr lang="en-US" dirty="0"/>
              <a:t>OS-97:</a:t>
            </a:r>
            <a:r>
              <a:rPr lang="en-US" i="1" dirty="0"/>
              <a:t>    …  earlier code, may  manipulate sensitive  data …</a:t>
            </a:r>
          </a:p>
          <a:p>
            <a:pPr marL="457200" lvl="1" indent="0">
              <a:buNone/>
            </a:pPr>
            <a:r>
              <a:rPr lang="en-US" i="1" dirty="0">
                <a:highlight>
                  <a:srgbClr val="FFFF00"/>
                </a:highlight>
              </a:rPr>
              <a:t>OS.-98.0: </a:t>
            </a:r>
            <a:r>
              <a:rPr lang="en-US" i="1" dirty="0" err="1">
                <a:highlight>
                  <a:srgbClr val="FFFF00"/>
                </a:highlight>
              </a:rPr>
              <a:t>FENCE.T.start</a:t>
            </a:r>
            <a:r>
              <a:rPr lang="en-US" i="1" dirty="0">
                <a:highlight>
                  <a:srgbClr val="FFFF00"/>
                </a:highlight>
              </a:rPr>
              <a:t> --  starts FENCE.T atomic state</a:t>
            </a:r>
          </a:p>
          <a:p>
            <a:pPr marL="457200" lvl="1" indent="0">
              <a:buNone/>
            </a:pPr>
            <a:r>
              <a:rPr lang="en-US" dirty="0">
                <a:highlight>
                  <a:srgbClr val="FFFF00"/>
                </a:highlight>
              </a:rPr>
              <a:t>OS-98.1: </a:t>
            </a:r>
            <a:r>
              <a:rPr lang="en-US" dirty="0" err="1">
                <a:highlight>
                  <a:srgbClr val="FFFF00"/>
                </a:highlight>
              </a:rPr>
              <a:t>FENCE.bpred.T</a:t>
            </a:r>
            <a:endParaRPr lang="en-US" dirty="0">
              <a:highlight>
                <a:srgbClr val="FFFF00"/>
              </a:highlight>
            </a:endParaRPr>
          </a:p>
          <a:p>
            <a:pPr marL="457200" lvl="1" indent="0">
              <a:buNone/>
            </a:pPr>
            <a:r>
              <a:rPr lang="en-US" dirty="0">
                <a:highlight>
                  <a:srgbClr val="FFFF00"/>
                </a:highlight>
              </a:rPr>
              <a:t>OS-98.2: FENCE.D$.T</a:t>
            </a:r>
            <a:endParaRPr lang="en-US" i="1" dirty="0">
              <a:highlight>
                <a:srgbClr val="FFFF00"/>
              </a:highlight>
            </a:endParaRPr>
          </a:p>
          <a:p>
            <a:pPr marL="457200" lvl="1" indent="0">
              <a:buNone/>
            </a:pPr>
            <a:r>
              <a:rPr lang="en-US" dirty="0"/>
              <a:t>OS-99: ERET </a:t>
            </a:r>
            <a:r>
              <a:rPr lang="en-US" i="1" dirty="0"/>
              <a:t>– return to user mode --  implicitly clears the FENCE.T atomic state</a:t>
            </a:r>
          </a:p>
          <a:p>
            <a:pPr marL="457200" lvl="1" indent="0">
              <a:buNone/>
            </a:pPr>
            <a:r>
              <a:rPr lang="en-US" dirty="0"/>
              <a:t>USER-100</a:t>
            </a:r>
            <a:r>
              <a:rPr lang="en-US" i="1" dirty="0"/>
              <a:t>: …  user code, which may be attempting to investigate OS state</a:t>
            </a:r>
          </a:p>
          <a:p>
            <a:pPr marL="0" indent="0">
              <a:buNone/>
            </a:pPr>
            <a:r>
              <a:rPr lang="en-US" i="1" dirty="0"/>
              <a:t> Allows composition. Adds CSR bit.</a:t>
            </a:r>
          </a:p>
          <a:p>
            <a:pPr marL="0" indent="0">
              <a:buNone/>
            </a:pPr>
            <a:r>
              <a:rPr lang="en-US" i="1" dirty="0"/>
              <a:t>Precedent: MIPSr6 LL2/SC2, </a:t>
            </a:r>
            <a:r>
              <a:rPr lang="en-US" i="1" dirty="0" err="1"/>
              <a:t>LLn</a:t>
            </a:r>
            <a:r>
              <a:rPr lang="en-US" i="1" dirty="0"/>
              <a:t>…SC</a:t>
            </a:r>
          </a:p>
          <a:p>
            <a:pPr marL="0" indent="0">
              <a:buNone/>
            </a:pPr>
            <a:endParaRPr lang="en-US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210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44E7C53-AA00-4983-8EB4-5B526ED6A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seL4 Context Switch - Stealing Gernot’s slide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00805A2-8C47-4EBA-85C2-EE56715DA9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8297" y="2202873"/>
            <a:ext cx="6235406" cy="358271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066660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9FFCB-D272-4518-8403-C407AADB8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 multi-instruction sequence constraints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BD736-9246-4FAE-9D44-03F5947F1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CA" b="1" u="sng" dirty="0"/>
              <a:t>constraints similar to  code allowed between LL SC</a:t>
            </a:r>
          </a:p>
          <a:p>
            <a:r>
              <a:rPr lang="en-CA" dirty="0"/>
              <a:t> maximum length?</a:t>
            </a:r>
          </a:p>
          <a:p>
            <a:r>
              <a:rPr lang="en-CA" dirty="0"/>
              <a:t> No loops?  … </a:t>
            </a:r>
            <a:r>
              <a:rPr lang="en-US" dirty="0"/>
              <a:t>Oops</a:t>
            </a:r>
          </a:p>
          <a:p>
            <a:pPr marL="457200" lvl="1" indent="0">
              <a:buNone/>
            </a:pPr>
            <a:r>
              <a:rPr lang="en-US" dirty="0"/>
              <a:t>Lose iteration =&gt; no $ flushes</a:t>
            </a:r>
          </a:p>
          <a:p>
            <a:pPr lvl="1"/>
            <a:r>
              <a:rPr lang="en-CA" dirty="0">
                <a:solidFill>
                  <a:srgbClr val="00B050"/>
                </a:solidFill>
              </a:rPr>
              <a:t>OK: PD1 --- </a:t>
            </a:r>
            <a:r>
              <a:rPr lang="en-CA" dirty="0" err="1">
                <a:solidFill>
                  <a:srgbClr val="00B050"/>
                </a:solidFill>
              </a:rPr>
              <a:t>FENCE.T.start</a:t>
            </a:r>
            <a:r>
              <a:rPr lang="en-CA" dirty="0">
                <a:solidFill>
                  <a:srgbClr val="00B050"/>
                </a:solidFill>
              </a:rPr>
              <a:t>, </a:t>
            </a:r>
            <a:r>
              <a:rPr lang="en-CA" dirty="0" err="1">
                <a:solidFill>
                  <a:srgbClr val="00B050"/>
                </a:solidFill>
              </a:rPr>
              <a:t>FENCE.bpred.T</a:t>
            </a:r>
            <a:r>
              <a:rPr lang="en-CA" dirty="0">
                <a:solidFill>
                  <a:srgbClr val="00B050"/>
                </a:solidFill>
              </a:rPr>
              <a:t>, FENCE.D$.T,ERET--&gt;</a:t>
            </a:r>
            <a:r>
              <a:rPr lang="en-CA" dirty="0">
                <a:solidFill>
                  <a:srgbClr val="00B050"/>
                </a:solidFill>
                <a:sym typeface="Wingdings" panose="05000000000000000000" pitchFamily="2" charset="2"/>
              </a:rPr>
              <a:t> PD2</a:t>
            </a:r>
          </a:p>
          <a:p>
            <a:pPr lvl="1"/>
            <a:r>
              <a:rPr lang="en-CA" dirty="0">
                <a:solidFill>
                  <a:srgbClr val="FF0000"/>
                </a:solidFill>
              </a:rPr>
              <a:t>FAIL PD1 --- </a:t>
            </a:r>
            <a:r>
              <a:rPr lang="en-CA" dirty="0" err="1">
                <a:solidFill>
                  <a:srgbClr val="FF0000"/>
                </a:solidFill>
              </a:rPr>
              <a:t>FENCE.T.start</a:t>
            </a:r>
            <a:r>
              <a:rPr lang="en-CA" dirty="0">
                <a:solidFill>
                  <a:srgbClr val="FF0000"/>
                </a:solidFill>
              </a:rPr>
              <a:t>, LOOP { FENCE.T(set/way) }--&gt;</a:t>
            </a:r>
            <a:r>
              <a:rPr lang="en-CA" dirty="0">
                <a:solidFill>
                  <a:srgbClr val="FF0000"/>
                </a:solidFill>
                <a:sym typeface="Wingdings" panose="05000000000000000000" pitchFamily="2" charset="2"/>
              </a:rPr>
              <a:t> PD2</a:t>
            </a:r>
          </a:p>
          <a:p>
            <a:pPr marL="457200" lvl="1" indent="0">
              <a:buNone/>
            </a:pPr>
            <a:r>
              <a:rPr lang="en-US" dirty="0"/>
              <a:t>Lose abstraction</a:t>
            </a:r>
            <a:endParaRPr lang="en-CA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lvl="1"/>
            <a:r>
              <a:rPr lang="en-CA" dirty="0">
                <a:solidFill>
                  <a:srgbClr val="00B050"/>
                </a:solidFill>
              </a:rPr>
              <a:t>OK: PD1 --- </a:t>
            </a:r>
            <a:r>
              <a:rPr lang="en-CA" dirty="0" err="1">
                <a:solidFill>
                  <a:srgbClr val="00B050"/>
                </a:solidFill>
              </a:rPr>
              <a:t>FENCE.T.start</a:t>
            </a:r>
            <a:r>
              <a:rPr lang="en-CA" dirty="0">
                <a:solidFill>
                  <a:srgbClr val="00B050"/>
                </a:solidFill>
              </a:rPr>
              <a:t>, FENCE.#1.T, FENCE.#2.T,ERET--&gt;</a:t>
            </a:r>
            <a:r>
              <a:rPr lang="en-CA" dirty="0">
                <a:solidFill>
                  <a:srgbClr val="00B050"/>
                </a:solidFill>
                <a:sym typeface="Wingdings" panose="05000000000000000000" pitchFamily="2" charset="2"/>
              </a:rPr>
              <a:t> PD2</a:t>
            </a:r>
          </a:p>
          <a:p>
            <a:pPr lvl="1"/>
            <a:r>
              <a:rPr lang="en-CA" dirty="0">
                <a:solidFill>
                  <a:srgbClr val="FF0000"/>
                </a:solidFill>
              </a:rPr>
              <a:t>FAIL: PD1 --- </a:t>
            </a:r>
            <a:r>
              <a:rPr lang="en-CA" dirty="0" err="1">
                <a:solidFill>
                  <a:srgbClr val="FF0000"/>
                </a:solidFill>
              </a:rPr>
              <a:t>FENCE.T.start</a:t>
            </a:r>
            <a:r>
              <a:rPr lang="en-CA" dirty="0">
                <a:solidFill>
                  <a:srgbClr val="FF0000"/>
                </a:solidFill>
              </a:rPr>
              <a:t>, LOOP { </a:t>
            </a:r>
            <a:r>
              <a:rPr lang="en-CA" dirty="0" err="1">
                <a:solidFill>
                  <a:srgbClr val="FF0000"/>
                </a:solidFill>
              </a:rPr>
              <a:t>FENCE.T.unit</a:t>
            </a:r>
            <a:r>
              <a:rPr lang="en-CA" dirty="0">
                <a:solidFill>
                  <a:srgbClr val="FF0000"/>
                </a:solidFill>
              </a:rPr>
              <a:t>[i] }--&gt;</a:t>
            </a:r>
            <a:r>
              <a:rPr lang="en-CA" dirty="0">
                <a:solidFill>
                  <a:srgbClr val="FF0000"/>
                </a:solidFill>
                <a:sym typeface="Wingdings" panose="05000000000000000000" pitchFamily="2" charset="2"/>
              </a:rPr>
              <a:t> PD2</a:t>
            </a:r>
          </a:p>
        </p:txBody>
      </p:sp>
    </p:spTree>
    <p:extLst>
      <p:ext uri="{BB962C8B-B14F-4D97-AF65-F5344CB8AC3E}">
        <p14:creationId xmlns:p14="http://schemas.microsoft.com/office/powerpoint/2010/main" val="21957565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17127-2EE4-43D7-914A-92365ADA1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Mode transition to solve  atomicity problems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68A19-A391-43A8-B2C8-83ED6E4A6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457200" lvl="1" indent="0">
              <a:buNone/>
            </a:pPr>
            <a:r>
              <a:rPr lang="en-US" dirty="0"/>
              <a:t>OS-97:</a:t>
            </a:r>
            <a:r>
              <a:rPr lang="en-US" i="1" dirty="0"/>
              <a:t>    …  earlier code, may  manipulate sensitive  data …</a:t>
            </a:r>
          </a:p>
          <a:p>
            <a:pPr marL="457200" lvl="1" indent="0">
              <a:buNone/>
            </a:pPr>
            <a:r>
              <a:rPr lang="en-US" dirty="0"/>
              <a:t>OS-98: FENCE.T </a:t>
            </a:r>
            <a:r>
              <a:rPr lang="en-US" i="1" dirty="0"/>
              <a:t>  ideal? …  no</a:t>
            </a:r>
          </a:p>
          <a:p>
            <a:pPr marL="457200" lvl="1" indent="0">
              <a:buNone/>
            </a:pPr>
            <a:r>
              <a:rPr lang="en-US" dirty="0"/>
              <a:t>OS-99: MCALL </a:t>
            </a:r>
            <a:r>
              <a:rPr lang="en-US" i="1" dirty="0"/>
              <a:t>– return to M-mode</a:t>
            </a:r>
          </a:p>
          <a:p>
            <a:pPr marL="457200" lvl="1" indent="0">
              <a:buNone/>
            </a:pPr>
            <a:r>
              <a:rPr lang="en-US" i="1" dirty="0">
                <a:solidFill>
                  <a:srgbClr val="00B0F0"/>
                </a:solidFill>
              </a:rPr>
              <a:t>M-666.1: …  set up no access to any OS state</a:t>
            </a:r>
          </a:p>
          <a:p>
            <a:pPr marL="457200" lvl="1" indent="0">
              <a:buNone/>
            </a:pPr>
            <a:r>
              <a:rPr lang="en-US" i="1" dirty="0">
                <a:solidFill>
                  <a:srgbClr val="00B0F0"/>
                </a:solidFill>
              </a:rPr>
              <a:t>M-666.2: …  any instruction sequence you want</a:t>
            </a:r>
          </a:p>
          <a:p>
            <a:pPr lvl="2"/>
            <a:r>
              <a:rPr lang="en-CA" dirty="0">
                <a:solidFill>
                  <a:srgbClr val="00B0F0"/>
                </a:solidFill>
              </a:rPr>
              <a:t>implementation specific: </a:t>
            </a:r>
            <a:r>
              <a:rPr lang="en-CA" dirty="0" err="1">
                <a:solidFill>
                  <a:srgbClr val="00B0F0"/>
                </a:solidFill>
              </a:rPr>
              <a:t>FENCE.bpred.T</a:t>
            </a:r>
            <a:r>
              <a:rPr lang="en-CA" dirty="0">
                <a:solidFill>
                  <a:srgbClr val="00B0F0"/>
                </a:solidFill>
              </a:rPr>
              <a:t>, FENCE.D$.T </a:t>
            </a:r>
            <a:endParaRPr lang="en-CA" dirty="0">
              <a:solidFill>
                <a:srgbClr val="00B0F0"/>
              </a:solidFill>
              <a:sym typeface="Wingdings" panose="05000000000000000000" pitchFamily="2" charset="2"/>
            </a:endParaRPr>
          </a:p>
          <a:p>
            <a:pPr lvl="2"/>
            <a:r>
              <a:rPr lang="en-US" dirty="0">
                <a:solidFill>
                  <a:srgbClr val="00B0F0"/>
                </a:solidFill>
                <a:effectLst/>
              </a:rPr>
              <a:t>abstract: LOOP {FENCE[</a:t>
            </a:r>
            <a:r>
              <a:rPr lang="en-US" dirty="0">
                <a:solidFill>
                  <a:srgbClr val="00B0F0"/>
                </a:solidFill>
              </a:rPr>
              <a:t>j]</a:t>
            </a:r>
            <a:r>
              <a:rPr lang="en-US" dirty="0">
                <a:solidFill>
                  <a:srgbClr val="00B0F0"/>
                </a:solidFill>
                <a:effectLst/>
              </a:rPr>
              <a:t>.T } for all modules j</a:t>
            </a:r>
          </a:p>
          <a:p>
            <a:pPr marL="457200" lvl="1" indent="0">
              <a:buNone/>
            </a:pPr>
            <a:r>
              <a:rPr lang="en-US" i="1" dirty="0">
                <a:solidFill>
                  <a:srgbClr val="00B0F0"/>
                </a:solidFill>
              </a:rPr>
              <a:t>M-666.3: MRET</a:t>
            </a:r>
          </a:p>
          <a:p>
            <a:pPr marL="457200" lvl="1" indent="0">
              <a:buNone/>
            </a:pPr>
            <a:r>
              <a:rPr lang="en-US" dirty="0"/>
              <a:t>USER-100</a:t>
            </a:r>
            <a:r>
              <a:rPr lang="en-US" i="1" dirty="0"/>
              <a:t>: …  user code, which may be attempting to investigate OS state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This could work.  It adds overhead.  </a:t>
            </a:r>
          </a:p>
          <a:p>
            <a:pPr marL="0" indent="0">
              <a:buNone/>
            </a:pPr>
            <a:r>
              <a:rPr lang="en-US" dirty="0"/>
              <a:t>Original M mode could not be so restricted,  but TEE may allow this.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Or create a new mode.  e.g. Jose Renau timing domains….</a:t>
            </a:r>
          </a:p>
        </p:txBody>
      </p:sp>
    </p:spTree>
    <p:extLst>
      <p:ext uri="{BB962C8B-B14F-4D97-AF65-F5344CB8AC3E}">
        <p14:creationId xmlns:p14="http://schemas.microsoft.com/office/powerpoint/2010/main" val="37965199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714BD-D3D4-4EF4-86F1-1F8407CBA5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  Wrapping Up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03A43B-85ED-4C24-8613-A5761C4311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 I mainly wanted to show you the problem.</a:t>
            </a:r>
          </a:p>
          <a:p>
            <a:endParaRPr lang="en-CA" dirty="0"/>
          </a:p>
          <a:p>
            <a:r>
              <a:rPr lang="en-CA" dirty="0"/>
              <a:t>  I + Krste + AW  have a preferred solution, </a:t>
            </a:r>
            <a:br>
              <a:rPr lang="en-CA" dirty="0"/>
            </a:br>
            <a:r>
              <a:rPr lang="en-CA" dirty="0"/>
              <a:t>but the CMO TG already rejected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11295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EC911-E038-47FA-99B4-C54D7D1D4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 my original vision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0AF5A-7E2C-41FD-AAEF-8471911DB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dirty="0" err="1"/>
              <a:t>FENCE.T.</a:t>
            </a:r>
            <a:r>
              <a:rPr lang="en-CA" dirty="0" err="1">
                <a:highlight>
                  <a:srgbClr val="FFFF00"/>
                </a:highlight>
              </a:rPr>
              <a:t>target</a:t>
            </a:r>
            <a:r>
              <a:rPr lang="en-CA" dirty="0"/>
              <a:t>  == </a:t>
            </a:r>
            <a:r>
              <a:rPr lang="en-CA" dirty="0" err="1"/>
              <a:t>CMO.SEC.target</a:t>
            </a:r>
            <a:endParaRPr lang="en-CA" dirty="0"/>
          </a:p>
          <a:p>
            <a:pPr marL="0" indent="0">
              <a:buNone/>
            </a:pPr>
            <a:r>
              <a:rPr lang="en-CA" dirty="0"/>
              <a:t>flushes or rekeys all </a:t>
            </a:r>
            <a:r>
              <a:rPr lang="en-CA" dirty="0" err="1"/>
              <a:t>uarch</a:t>
            </a:r>
            <a:r>
              <a:rPr lang="en-CA" dirty="0"/>
              <a:t>  timing state  between CPU  and target</a:t>
            </a:r>
          </a:p>
          <a:p>
            <a:pPr marL="0" indent="0">
              <a:buNone/>
            </a:pPr>
            <a:r>
              <a:rPr lang="en-CA" dirty="0"/>
              <a:t>[P,I$) </a:t>
            </a:r>
            <a:r>
              <a:rPr lang="en-CA" dirty="0">
                <a:sym typeface="Wingdings" panose="05000000000000000000" pitchFamily="2" charset="2"/>
              </a:rPr>
              <a:t> flush/rekey  all </a:t>
            </a:r>
            <a:r>
              <a:rPr lang="en-CA" dirty="0" err="1">
                <a:sym typeface="Wingdings" panose="05000000000000000000" pitchFamily="2" charset="2"/>
              </a:rPr>
              <a:t>bpreds</a:t>
            </a:r>
            <a:r>
              <a:rPr lang="en-CA" dirty="0">
                <a:sym typeface="Wingdings" panose="05000000000000000000" pitchFamily="2" charset="2"/>
              </a:rPr>
              <a:t>, etc.  but not I$</a:t>
            </a:r>
          </a:p>
          <a:p>
            <a:pPr marL="0" indent="0">
              <a:buNone/>
            </a:pPr>
            <a:r>
              <a:rPr lang="en-CA" dirty="0"/>
              <a:t>[P,I$] </a:t>
            </a:r>
            <a:r>
              <a:rPr lang="en-CA" dirty="0">
                <a:sym typeface="Wingdings" panose="05000000000000000000" pitchFamily="2" charset="2"/>
              </a:rPr>
              <a:t> flush/rekey  all </a:t>
            </a:r>
            <a:r>
              <a:rPr lang="en-CA" dirty="0" err="1">
                <a:sym typeface="Wingdings" panose="05000000000000000000" pitchFamily="2" charset="2"/>
              </a:rPr>
              <a:t>bpreds</a:t>
            </a:r>
            <a:r>
              <a:rPr lang="en-CA" dirty="0">
                <a:sym typeface="Wingdings" panose="05000000000000000000" pitchFamily="2" charset="2"/>
              </a:rPr>
              <a:t>, etc.   and I$</a:t>
            </a:r>
          </a:p>
          <a:p>
            <a:pPr marL="0" indent="0">
              <a:buNone/>
            </a:pPr>
            <a:r>
              <a:rPr lang="en-CA" dirty="0"/>
              <a:t>[P,D$) </a:t>
            </a:r>
            <a:r>
              <a:rPr lang="en-CA" dirty="0">
                <a:sym typeface="Wingdings" panose="05000000000000000000" pitchFamily="2" charset="2"/>
              </a:rPr>
              <a:t> flush/rekey all  ALU latency and STLF  predictors</a:t>
            </a:r>
          </a:p>
          <a:p>
            <a:pPr marL="0" indent="0">
              <a:buNone/>
            </a:pPr>
            <a:r>
              <a:rPr lang="en-CA" dirty="0"/>
              <a:t>[P,D$] </a:t>
            </a:r>
            <a:r>
              <a:rPr lang="en-CA" dirty="0">
                <a:sym typeface="Wingdings" panose="05000000000000000000" pitchFamily="2" charset="2"/>
              </a:rPr>
              <a:t> flush/rekey all  ALU latency and STLF  predictors  and D$</a:t>
            </a:r>
          </a:p>
          <a:p>
            <a:pPr marL="0" indent="0">
              <a:buNone/>
            </a:pPr>
            <a:r>
              <a:rPr lang="en-CA" dirty="0">
                <a:sym typeface="Wingdings" panose="05000000000000000000" pitchFamily="2" charset="2"/>
              </a:rPr>
              <a:t>[P,L2]  flush all </a:t>
            </a:r>
            <a:r>
              <a:rPr lang="en-CA" dirty="0" err="1">
                <a:sym typeface="Wingdings" panose="05000000000000000000" pitchFamily="2" charset="2"/>
              </a:rPr>
              <a:t>upto</a:t>
            </a:r>
            <a:r>
              <a:rPr lang="en-CA" dirty="0">
                <a:sym typeface="Wingdings" panose="05000000000000000000" pitchFamily="2" charset="2"/>
              </a:rPr>
              <a:t> L2,  including LRU bits…</a:t>
            </a:r>
          </a:p>
          <a:p>
            <a:pPr marL="0" indent="0">
              <a:buNone/>
            </a:pPr>
            <a:endParaRPr lang="en-CA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CA" dirty="0">
                <a:sym typeface="Wingdings" panose="05000000000000000000" pitchFamily="2" charset="2"/>
              </a:rPr>
              <a:t>[</a:t>
            </a:r>
            <a:r>
              <a:rPr lang="en-CA" dirty="0" err="1">
                <a:sym typeface="Wingdings" panose="05000000000000000000" pitchFamily="2" charset="2"/>
              </a:rPr>
              <a:t>P,target</a:t>
            </a:r>
            <a:r>
              <a:rPr lang="en-CA" dirty="0">
                <a:sym typeface="Wingdings" panose="05000000000000000000" pitchFamily="2" charset="2"/>
              </a:rPr>
              <a:t>)  is just a number in the instruction. Not a register operand</a:t>
            </a:r>
          </a:p>
          <a:p>
            <a:pPr marL="0" indent="0">
              <a:buNone/>
            </a:pPr>
            <a:endParaRPr lang="en-CA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CA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CA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CA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4668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03B08-A472-43C7-AE9C-F4DCCD3BB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 implementation possibilities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28221-EDC4-4734-B251-928C0E907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dirty="0">
                <a:solidFill>
                  <a:schemeClr val="accent2">
                    <a:lumMod val="75000"/>
                  </a:schemeClr>
                </a:solidFill>
              </a:rPr>
              <a:t>L: 	x1 </a:t>
            </a:r>
            <a:r>
              <a:rPr lang="en-CA" dirty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 0</a:t>
            </a:r>
          </a:p>
          <a:p>
            <a:pPr marL="0" indent="0">
              <a:buNone/>
            </a:pPr>
            <a:r>
              <a:rPr lang="en-CA" dirty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	x1  </a:t>
            </a:r>
            <a:r>
              <a:rPr lang="en-CA" dirty="0" err="1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FENCE.T.target</a:t>
            </a:r>
            <a:r>
              <a:rPr lang="en-CA" dirty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 x1</a:t>
            </a:r>
          </a:p>
          <a:p>
            <a:pPr marL="0" indent="0">
              <a:buNone/>
            </a:pPr>
            <a:r>
              <a:rPr lang="en-CA" dirty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	BNEZ x1, L</a:t>
            </a:r>
            <a:endParaRPr lang="en-CA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CA" dirty="0">
                <a:sym typeface="Wingdings" panose="05000000000000000000" pitchFamily="2" charset="2"/>
              </a:rPr>
              <a:t>FENCE.T could be a no-op ---  does nothing</a:t>
            </a:r>
          </a:p>
          <a:p>
            <a:pPr marL="0" indent="0">
              <a:buNone/>
            </a:pPr>
            <a:r>
              <a:rPr lang="en-CA" dirty="0">
                <a:sym typeface="Wingdings" panose="05000000000000000000" pitchFamily="2" charset="2"/>
              </a:rPr>
              <a:t>FENCE.T could  instantaneously  clear  all </a:t>
            </a:r>
            <a:r>
              <a:rPr lang="en-CA" dirty="0" err="1">
                <a:sym typeface="Wingdings" panose="05000000000000000000" pitchFamily="2" charset="2"/>
              </a:rPr>
              <a:t>uarch</a:t>
            </a:r>
            <a:r>
              <a:rPr lang="en-CA" dirty="0">
                <a:sym typeface="Wingdings" panose="05000000000000000000" pitchFamily="2" charset="2"/>
              </a:rPr>
              <a:t> timing state</a:t>
            </a:r>
          </a:p>
          <a:p>
            <a:pPr marL="0" indent="0">
              <a:buNone/>
            </a:pPr>
            <a:r>
              <a:rPr lang="en-CA" dirty="0">
                <a:sym typeface="Wingdings" panose="05000000000000000000" pitchFamily="2" charset="2"/>
              </a:rPr>
              <a:t>FENCE.T  could rekey all </a:t>
            </a:r>
            <a:r>
              <a:rPr lang="en-CA" dirty="0" err="1">
                <a:sym typeface="Wingdings" panose="05000000000000000000" pitchFamily="2" charset="2"/>
              </a:rPr>
              <a:t>uarch</a:t>
            </a:r>
            <a:r>
              <a:rPr lang="en-CA" dirty="0">
                <a:sym typeface="Wingdings" panose="05000000000000000000" pitchFamily="2" charset="2"/>
              </a:rPr>
              <a:t> timing state</a:t>
            </a:r>
          </a:p>
          <a:p>
            <a:pPr marL="0" indent="0">
              <a:buNone/>
            </a:pPr>
            <a:r>
              <a:rPr lang="en-CA" dirty="0">
                <a:sym typeface="Wingdings" panose="05000000000000000000" pitchFamily="2" charset="2"/>
              </a:rPr>
              <a:t>FENCE.T could iterate flushing  cache lines…</a:t>
            </a:r>
          </a:p>
          <a:p>
            <a:pPr marL="0" indent="0" algn="ctr">
              <a:buNone/>
            </a:pPr>
            <a:r>
              <a:rPr lang="en-CA" dirty="0">
                <a:sym typeface="Wingdings" panose="05000000000000000000" pitchFamily="2" charset="2"/>
              </a:rPr>
              <a:t>I thought this was a good idea.</a:t>
            </a:r>
          </a:p>
          <a:p>
            <a:pPr marL="0" indent="0" algn="ctr">
              <a:buNone/>
            </a:pPr>
            <a:r>
              <a:rPr lang="en-CA" dirty="0">
                <a:sym typeface="Wingdings" panose="05000000000000000000" pitchFamily="2" charset="2"/>
              </a:rPr>
              <a:t>Allow a range of   implementations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58850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6BE46-D5BD-4134-814A-40608DF98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 iterate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9F72D-0A88-4409-8028-735717590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L: 	x1 </a:t>
            </a:r>
            <a:r>
              <a:rPr lang="en-CA" dirty="0">
                <a:sym typeface="Wingdings" panose="05000000000000000000" pitchFamily="2" charset="2"/>
              </a:rPr>
              <a:t> 0</a:t>
            </a:r>
          </a:p>
          <a:p>
            <a:pPr marL="0" indent="0">
              <a:buNone/>
            </a:pPr>
            <a:r>
              <a:rPr lang="en-CA" dirty="0">
                <a:sym typeface="Wingdings" panose="05000000000000000000" pitchFamily="2" charset="2"/>
              </a:rPr>
              <a:t>	x1  </a:t>
            </a:r>
            <a:r>
              <a:rPr lang="en-CA" dirty="0" err="1">
                <a:sym typeface="Wingdings" panose="05000000000000000000" pitchFamily="2" charset="2"/>
              </a:rPr>
              <a:t>FENCE.T.target</a:t>
            </a:r>
            <a:r>
              <a:rPr lang="en-CA" dirty="0">
                <a:sym typeface="Wingdings" panose="05000000000000000000" pitchFamily="2" charset="2"/>
              </a:rPr>
              <a:t> x1</a:t>
            </a:r>
          </a:p>
          <a:p>
            <a:pPr marL="0" indent="0">
              <a:buNone/>
            </a:pPr>
            <a:r>
              <a:rPr lang="en-CA" dirty="0">
                <a:sym typeface="Wingdings" panose="05000000000000000000" pitchFamily="2" charset="2"/>
              </a:rPr>
              <a:t>	BNEZ x1, L</a:t>
            </a:r>
          </a:p>
          <a:p>
            <a:pPr marL="0" indent="0">
              <a:buNone/>
            </a:pPr>
            <a:endParaRPr lang="en-CA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CA" dirty="0">
                <a:sym typeface="Wingdings" panose="05000000000000000000" pitchFamily="2" charset="2"/>
              </a:rPr>
              <a:t> unfortunately, X1 is a register, as it must be for (</a:t>
            </a:r>
            <a:r>
              <a:rPr lang="en-CA" dirty="0" err="1">
                <a:sym typeface="Wingdings" panose="05000000000000000000" pitchFamily="2" charset="2"/>
              </a:rPr>
              <a:t>set,way</a:t>
            </a:r>
            <a:r>
              <a:rPr lang="en-CA" dirty="0">
                <a:sym typeface="Wingdings" panose="05000000000000000000" pitchFamily="2" charset="2"/>
              </a:rPr>
              <a:t>)</a:t>
            </a:r>
          </a:p>
          <a:p>
            <a:pPr marL="0" indent="0">
              <a:buNone/>
            </a:pPr>
            <a:r>
              <a:rPr lang="en-CA" dirty="0">
                <a:sym typeface="Wingdings" panose="05000000000000000000" pitchFamily="2" charset="2"/>
              </a:rPr>
              <a:t>all units are placed </a:t>
            </a:r>
            <a:r>
              <a:rPr lang="en-CA" dirty="0" err="1">
                <a:sym typeface="Wingdings" panose="05000000000000000000" pitchFamily="2" charset="2"/>
              </a:rPr>
              <a:t>imnto</a:t>
            </a:r>
            <a:r>
              <a:rPr lang="en-CA" dirty="0">
                <a:sym typeface="Wingdings" panose="05000000000000000000" pitchFamily="2" charset="2"/>
              </a:rPr>
              <a:t> same  index space</a:t>
            </a:r>
          </a:p>
          <a:p>
            <a:pPr marL="0" indent="0">
              <a:buNone/>
            </a:pPr>
            <a:r>
              <a:rPr lang="en-CA" dirty="0">
                <a:sym typeface="Wingdings" panose="05000000000000000000" pitchFamily="2" charset="2"/>
              </a:rPr>
              <a:t>	</a:t>
            </a:r>
            <a:r>
              <a:rPr lang="en-CA" dirty="0" err="1">
                <a:sym typeface="Wingdings" panose="05000000000000000000" pitchFamily="2" charset="2"/>
              </a:rPr>
              <a:t>e.g</a:t>
            </a:r>
            <a:r>
              <a:rPr lang="en-CA" dirty="0">
                <a:sym typeface="Wingdings" panose="05000000000000000000" pitchFamily="2" charset="2"/>
              </a:rPr>
              <a:t> 0 = </a:t>
            </a:r>
            <a:r>
              <a:rPr lang="en-CA" dirty="0" err="1">
                <a:sym typeface="Wingdings" panose="05000000000000000000" pitchFamily="2" charset="2"/>
              </a:rPr>
              <a:t>bpred</a:t>
            </a:r>
            <a:r>
              <a:rPr lang="en-CA" dirty="0">
                <a:sym typeface="Wingdings" panose="05000000000000000000" pitchFamily="2" charset="2"/>
              </a:rPr>
              <a:t>, 1 = BTB, …</a:t>
            </a:r>
          </a:p>
          <a:p>
            <a:pPr marL="0" indent="0">
              <a:buNone/>
            </a:pPr>
            <a:r>
              <a:rPr lang="en-CA" dirty="0">
                <a:sym typeface="Wingdings" panose="05000000000000000000" pitchFamily="2" charset="2"/>
              </a:rPr>
              <a:t>FENCE.T  takes an index, and writes a new index</a:t>
            </a:r>
          </a:p>
          <a:p>
            <a:pPr marL="0" indent="0">
              <a:buNone/>
            </a:pPr>
            <a:endParaRPr lang="en-CA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37270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78C14-D690-4CBF-BFE6-86F3E238E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 CMO TG rejected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2CE41-E0E3-4500-9441-23C30E334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CA" dirty="0"/>
              <a:t>actually, they vociferously rejected the </a:t>
            </a:r>
            <a:r>
              <a:rPr lang="en-CA" dirty="0">
                <a:highlight>
                  <a:srgbClr val="FFFF00"/>
                </a:highlight>
              </a:rPr>
              <a:t>“address range”</a:t>
            </a:r>
            <a:r>
              <a:rPr lang="en-CA" dirty="0"/>
              <a:t> version of this</a:t>
            </a:r>
          </a:p>
          <a:p>
            <a:pPr lvl="1"/>
            <a:r>
              <a:rPr lang="en-CA" dirty="0"/>
              <a:t> I wish I had not proposed  that first,  it wasted so much time</a:t>
            </a:r>
          </a:p>
          <a:p>
            <a:pPr lvl="1"/>
            <a:endParaRPr lang="en-CA" dirty="0"/>
          </a:p>
          <a:p>
            <a:pPr marL="0" indent="0">
              <a:buNone/>
            </a:pPr>
            <a:r>
              <a:rPr lang="en-CA" dirty="0"/>
              <a:t>but FENCE.T does not need a virtual address range</a:t>
            </a:r>
          </a:p>
          <a:p>
            <a:pPr lvl="1"/>
            <a:r>
              <a:rPr lang="en-CA" dirty="0"/>
              <a:t> it always flushes or re-keys an entire  </a:t>
            </a:r>
            <a:r>
              <a:rPr lang="en-CA" dirty="0" err="1"/>
              <a:t>uarch</a:t>
            </a:r>
            <a:r>
              <a:rPr lang="en-CA" dirty="0"/>
              <a:t> structure,  cache or predictor</a:t>
            </a:r>
          </a:p>
          <a:p>
            <a:pPr lvl="1"/>
            <a:r>
              <a:rPr lang="en-CA" dirty="0"/>
              <a:t> or possibly a partition, e.g. way locking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CMO TG phase 1 is  doing only single address,</a:t>
            </a:r>
          </a:p>
          <a:p>
            <a:pPr lvl="1"/>
            <a:r>
              <a:rPr lang="en-US" dirty="0"/>
              <a:t> could not reach agreement on  whole cache</a:t>
            </a:r>
          </a:p>
          <a:p>
            <a:pPr lvl="2"/>
            <a:r>
              <a:rPr lang="en-US" dirty="0"/>
              <a:t>not “whole cache”  - CMO.UR.ALL, sync/async</a:t>
            </a:r>
          </a:p>
          <a:p>
            <a:pPr lvl="2"/>
            <a:r>
              <a:rPr lang="en-US" dirty="0"/>
              <a:t>not CMO.UR.IX (</a:t>
            </a:r>
            <a:r>
              <a:rPr lang="en-US" dirty="0" err="1"/>
              <a:t>set,way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 phase 2 may look like CMO.SEC.UR == </a:t>
            </a:r>
            <a:r>
              <a:rPr lang="en-US" dirty="0" err="1"/>
              <a:t>FENCE.T.target</a:t>
            </a:r>
            <a:endParaRPr lang="en-US" dirty="0"/>
          </a:p>
          <a:p>
            <a:pPr lvl="2"/>
            <a:r>
              <a:rPr lang="en-US" dirty="0"/>
              <a:t> but I doubt it, I am so shellshocked</a:t>
            </a:r>
          </a:p>
          <a:p>
            <a:pPr lvl="2"/>
            <a:r>
              <a:rPr lang="en-US" dirty="0"/>
              <a:t> worth thinking about possible objections</a:t>
            </a:r>
          </a:p>
          <a:p>
            <a:pPr lvl="2"/>
            <a:r>
              <a:rPr lang="en-US" dirty="0"/>
              <a:t> risk:  CMO TG pissed off by the </a:t>
            </a:r>
            <a:r>
              <a:rPr lang="en-US" dirty="0" err="1"/>
              <a:t>FENCE.T.target</a:t>
            </a:r>
            <a:r>
              <a:rPr lang="en-US" dirty="0"/>
              <a:t> proposed here</a:t>
            </a:r>
          </a:p>
          <a:p>
            <a:pPr lvl="2"/>
            <a:endParaRPr lang="en-US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5560572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BCE52-C925-4D93-A7BD-AB80F2DEF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Summary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1D1B7-0363-4423-979A-E1D634E14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CA" dirty="0"/>
              <a:t>  rekeying is not a silver bullet</a:t>
            </a:r>
          </a:p>
          <a:p>
            <a:pPr lvl="1"/>
            <a:r>
              <a:rPr lang="en-CA" dirty="0"/>
              <a:t> but it’s good when you can do it</a:t>
            </a:r>
          </a:p>
          <a:p>
            <a:r>
              <a:rPr lang="en-CA" dirty="0"/>
              <a:t> flushing necessary for things like writeback caches</a:t>
            </a:r>
          </a:p>
          <a:p>
            <a:pPr lvl="1"/>
            <a:r>
              <a:rPr lang="en-CA" dirty="0"/>
              <a:t> if Spectre/Meltdown  important, more instantaneous writethrough flushes</a:t>
            </a:r>
          </a:p>
          <a:p>
            <a:pPr marL="0" indent="0">
              <a:buNone/>
            </a:pPr>
            <a:r>
              <a:rPr lang="en-CA" dirty="0"/>
              <a:t>IMHO  single  operation  bad</a:t>
            </a:r>
          </a:p>
          <a:p>
            <a:pPr lvl="1"/>
            <a:r>
              <a:rPr lang="en-CA" dirty="0"/>
              <a:t> certainly fails external, but even inside CPU  has problems</a:t>
            </a:r>
          </a:p>
          <a:p>
            <a:pPr marL="457200" lvl="1" indent="0">
              <a:buNone/>
            </a:pPr>
            <a:r>
              <a:rPr lang="en-CA" dirty="0"/>
              <a:t> single instruction bad -  RISC</a:t>
            </a:r>
          </a:p>
          <a:p>
            <a:pPr marL="457200" lvl="1" indent="0">
              <a:buNone/>
            </a:pPr>
            <a:r>
              <a:rPr lang="en-CA" dirty="0"/>
              <a:t> multiple instructions or iteration -  good, if accepted</a:t>
            </a:r>
          </a:p>
          <a:p>
            <a:pPr marL="0" indent="0">
              <a:buNone/>
            </a:pPr>
            <a:r>
              <a:rPr lang="en-CA" dirty="0"/>
              <a:t>  real problems  are atomicity and noncausal  </a:t>
            </a:r>
            <a:r>
              <a:rPr lang="en-CA" dirty="0" err="1"/>
              <a:t>cacheability</a:t>
            </a:r>
            <a:endParaRPr lang="en-CA" dirty="0"/>
          </a:p>
          <a:p>
            <a:pPr marL="457200" lvl="1" indent="0">
              <a:buNone/>
            </a:pPr>
            <a:r>
              <a:rPr lang="en-CA" dirty="0"/>
              <a:t>fuse FENCE.T;ERET</a:t>
            </a:r>
          </a:p>
          <a:p>
            <a:pPr marL="457200" lvl="1" indent="0">
              <a:buNone/>
            </a:pPr>
            <a:r>
              <a:rPr lang="en-CA" dirty="0"/>
              <a:t>multi-instruction sequence </a:t>
            </a:r>
            <a:r>
              <a:rPr lang="en-CA" dirty="0" err="1"/>
              <a:t>FENCE.T.start</a:t>
            </a:r>
            <a:r>
              <a:rPr lang="en-CA" dirty="0"/>
              <a:t>, FENCE.T.#1, FENCE.T.#2, ERET</a:t>
            </a:r>
          </a:p>
          <a:p>
            <a:pPr marL="457200" lvl="1" indent="0">
              <a:buNone/>
            </a:pPr>
            <a:r>
              <a:rPr lang="en-CA" dirty="0"/>
              <a:t> transition through mode</a:t>
            </a:r>
          </a:p>
          <a:p>
            <a:pPr lvl="1"/>
            <a:r>
              <a:rPr lang="en-CA" dirty="0"/>
              <a:t> E.g. M-mode SBI (slow,  minor changes to an mode needed like TEE)</a:t>
            </a:r>
          </a:p>
          <a:p>
            <a:pPr lvl="1"/>
            <a:r>
              <a:rPr lang="en-CA" dirty="0"/>
              <a:t>E.g.  Jose Renau   lightweight timing domains</a:t>
            </a:r>
          </a:p>
          <a:p>
            <a:pPr lvl="1"/>
            <a:endParaRPr lang="en-CA" dirty="0"/>
          </a:p>
          <a:p>
            <a:pPr marL="0" indent="0">
              <a:buNone/>
            </a:pPr>
            <a:r>
              <a:rPr lang="en-CA" dirty="0"/>
              <a:t>KA/AW/Ag: </a:t>
            </a:r>
            <a:r>
              <a:rPr lang="en-CA" dirty="0" err="1"/>
              <a:t>FENCE.T.target</a:t>
            </a:r>
            <a:r>
              <a:rPr lang="en-CA" dirty="0"/>
              <a:t> </a:t>
            </a:r>
            <a:r>
              <a:rPr lang="en-CA" dirty="0" err="1"/>
              <a:t>Rsrcsdt</a:t>
            </a:r>
            <a:endParaRPr lang="en-CA" dirty="0"/>
          </a:p>
          <a:p>
            <a:pPr lvl="1"/>
            <a:r>
              <a:rPr lang="en-CA" dirty="0"/>
              <a:t>Solves all the problems I know about </a:t>
            </a:r>
          </a:p>
          <a:p>
            <a:pPr lvl="1"/>
            <a:r>
              <a:rPr lang="en-CA" dirty="0"/>
              <a:t> but CMO TG  …  rejected address range, and hasn’t had time to really look at security-related flushes and (</a:t>
            </a:r>
            <a:r>
              <a:rPr lang="en-CA" dirty="0" err="1"/>
              <a:t>set,way</a:t>
            </a:r>
            <a:r>
              <a:rPr lang="en-CA"/>
              <a:t>)</a:t>
            </a:r>
          </a:p>
          <a:p>
            <a:pPr marL="457200" lvl="1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77456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714BD-D3D4-4EF4-86F1-1F8407CBA5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  BACKGROUND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03A43B-85ED-4C24-8613-A5761C4311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9360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55C3A79-F870-4140-A797-2B01A6519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Security (Inference Channel) CMO/Flushes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21C97AA-DFA4-45D9-B69A-68B55A0936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03926"/>
            <a:ext cx="4620491" cy="5292437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b="1" u="sng" dirty="0"/>
              <a:t>CMO.UR.SEC*.$id rs1/</a:t>
            </a:r>
            <a:r>
              <a:rPr lang="en-US" b="1" u="sng" dirty="0" err="1"/>
              <a:t>rd</a:t>
            </a:r>
            <a:endParaRPr lang="en-US" b="1" u="sng" dirty="0"/>
          </a:p>
          <a:p>
            <a:pPr marL="0" indent="0">
              <a:buNone/>
            </a:pPr>
            <a:r>
              <a:rPr lang="en-US" dirty="0"/>
              <a:t>rs2=x0. s1/</a:t>
            </a:r>
            <a:r>
              <a:rPr lang="en-US" dirty="0" err="1"/>
              <a:t>rd</a:t>
            </a:r>
            <a:r>
              <a:rPr lang="en-US" dirty="0"/>
              <a:t> is </a:t>
            </a:r>
            <a:r>
              <a:rPr lang="en-US" dirty="0" err="1"/>
              <a:t>srcdst</a:t>
            </a:r>
            <a:r>
              <a:rPr lang="en-US" dirty="0"/>
              <a:t>, containing “abstract cache index”, like other CMO.UR</a:t>
            </a:r>
          </a:p>
          <a:p>
            <a:pPr marL="457200" lvl="1" indent="0">
              <a:buNone/>
            </a:pPr>
            <a:r>
              <a:rPr lang="en-US" dirty="0"/>
              <a:t>?? rs2 != x0: CMO.UR.SEC*.$id rs1/</a:t>
            </a:r>
            <a:r>
              <a:rPr lang="en-US" dirty="0" err="1"/>
              <a:t>rd</a:t>
            </a:r>
            <a:r>
              <a:rPr lang="en-US" dirty="0"/>
              <a:t>, rs2:WordGuard_or_other_ID</a:t>
            </a:r>
          </a:p>
          <a:p>
            <a:pPr marL="457200" lvl="1" indent="0">
              <a:buNone/>
            </a:pPr>
            <a:r>
              <a:rPr lang="en-US" dirty="0"/>
              <a:t>TBD: need a CSR to avoid virtualization hole  (Contentious).</a:t>
            </a:r>
          </a:p>
          <a:p>
            <a:r>
              <a:rPr lang="en-US" dirty="0"/>
              <a:t>CMO.UR.SEC.I</a:t>
            </a:r>
          </a:p>
          <a:p>
            <a:pPr lvl="1"/>
            <a:r>
              <a:rPr lang="en-US" dirty="0"/>
              <a:t>clear I$, all branch predictors,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CMO.UR.SEC.D</a:t>
            </a:r>
          </a:p>
          <a:p>
            <a:pPr lvl="1"/>
            <a:r>
              <a:rPr lang="en-US" dirty="0"/>
              <a:t>flush L1 D$, STLF, cache miss predictor, way predictor, etc.</a:t>
            </a:r>
          </a:p>
          <a:p>
            <a:r>
              <a:rPr lang="en-US" dirty="0"/>
              <a:t>CMO.UR.SEC.ID</a:t>
            </a:r>
          </a:p>
          <a:p>
            <a:pPr lvl="1"/>
            <a:r>
              <a:rPr lang="en-US" dirty="0"/>
              <a:t>I + D.</a:t>
            </a:r>
          </a:p>
          <a:p>
            <a:pPr lvl="1"/>
            <a:r>
              <a:rPr lang="en-US" dirty="0"/>
              <a:t>Typically a full CPU/processor</a:t>
            </a:r>
          </a:p>
          <a:p>
            <a:r>
              <a:rPr lang="en-US" dirty="0"/>
              <a:t>CMO.UR.SEC.POC_P</a:t>
            </a:r>
          </a:p>
          <a:p>
            <a:pPr lvl="1"/>
            <a:r>
              <a:rPr lang="en-US" dirty="0"/>
              <a:t>flush to point of coherence of all processors – included LRU, prefetchers, etc.</a:t>
            </a:r>
          </a:p>
          <a:p>
            <a:pPr lvl="1"/>
            <a:r>
              <a:rPr lang="en-US" dirty="0"/>
              <a:t>Typically L2, MLC or LLC depending</a:t>
            </a:r>
          </a:p>
          <a:p>
            <a:r>
              <a:rPr lang="en-US" dirty="0"/>
              <a:t>CMO.UR.SEC.POC_P_IO</a:t>
            </a:r>
          </a:p>
          <a:p>
            <a:pPr lvl="1"/>
            <a:r>
              <a:rPr lang="en-US" dirty="0"/>
              <a:t>flush to point of coherence of all processors and  IO</a:t>
            </a:r>
          </a:p>
          <a:p>
            <a:pPr lvl="1"/>
            <a:r>
              <a:rPr lang="en-US" dirty="0"/>
              <a:t>typically DRAM (but not always)</a:t>
            </a:r>
          </a:p>
          <a:p>
            <a:pPr lvl="1"/>
            <a:r>
              <a:rPr lang="en-US" dirty="0"/>
              <a:t>DRAM open/close page predictors?</a:t>
            </a:r>
          </a:p>
          <a:p>
            <a:r>
              <a:rPr lang="en-US" dirty="0"/>
              <a:t>CMO.UR.SEC.MAX</a:t>
            </a:r>
          </a:p>
          <a:p>
            <a:pPr lvl="1"/>
            <a:r>
              <a:rPr lang="en-US" dirty="0"/>
              <a:t>maximal (standard) flush.  </a:t>
            </a:r>
          </a:p>
          <a:p>
            <a:pPr lvl="1"/>
            <a:r>
              <a:rPr lang="en-US" dirty="0"/>
              <a:t>maybe same as POC_P or POC_P_IO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7ADDF9C-A549-4B40-9C5E-9F89F91861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58691" y="1403926"/>
            <a:ext cx="6576291" cy="5292437"/>
          </a:xfrm>
        </p:spPr>
        <p:txBody>
          <a:bodyPr>
            <a:normAutofit fontScale="32500" lnSpcReduction="20000"/>
          </a:bodyPr>
          <a:lstStyle/>
          <a:p>
            <a:r>
              <a:rPr lang="en-US" dirty="0"/>
              <a:t>Most security related flushes are “whole cache” =&gt; CMO.</a:t>
            </a:r>
            <a:r>
              <a:rPr lang="en-US" b="1" i="1" dirty="0"/>
              <a:t>UR</a:t>
            </a:r>
            <a:endParaRPr lang="en-US" dirty="0"/>
          </a:p>
          <a:p>
            <a:pPr lvl="1"/>
            <a:r>
              <a:rPr lang="en-US" dirty="0"/>
              <a:t>TBD: by address flushes CMO.64B.SEC and CMO.AR.SEC maybe – e.g. flus just security LUTs and key dependent data structures</a:t>
            </a:r>
          </a:p>
          <a:p>
            <a:r>
              <a:rPr lang="en-US" dirty="0"/>
              <a:t>All writeback dirty data, and leave all invalid</a:t>
            </a:r>
          </a:p>
          <a:p>
            <a:r>
              <a:rPr lang="en-US" dirty="0"/>
              <a:t>In addition, reset/invalidate all </a:t>
            </a:r>
            <a:r>
              <a:rPr lang="en-US" dirty="0" err="1"/>
              <a:t>uarch</a:t>
            </a:r>
            <a:r>
              <a:rPr lang="en-US" dirty="0"/>
              <a:t> perf related state up to specified point =&gt; CMO.UR.</a:t>
            </a:r>
            <a:r>
              <a:rPr lang="en-US" b="1" i="1" dirty="0"/>
              <a:t>SEC</a:t>
            </a:r>
            <a:r>
              <a:rPr lang="en-US" dirty="0"/>
              <a:t>.*</a:t>
            </a:r>
          </a:p>
          <a:p>
            <a:pPr lvl="1"/>
            <a:r>
              <a:rPr lang="en-US" dirty="0"/>
              <a:t>Branch predictors, prefetchers, store to load forwarding predictors,  LRU, way predictors</a:t>
            </a:r>
          </a:p>
          <a:p>
            <a:pPr lvl="1"/>
            <a:r>
              <a:rPr lang="en-US" dirty="0"/>
              <a:t>Note: such flushes are often idiosyncratic – few busses have good support (although, e.g. AERM DVM has </a:t>
            </a:r>
            <a:r>
              <a:rPr lang="en-US" dirty="0" err="1"/>
              <a:t>fgush</a:t>
            </a:r>
            <a:r>
              <a:rPr lang="en-US" dirty="0"/>
              <a:t> </a:t>
            </a:r>
            <a:r>
              <a:rPr lang="en-US" dirty="0" err="1"/>
              <a:t>bpred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Implementations will take advantage when standard bus support exits.</a:t>
            </a:r>
          </a:p>
          <a:p>
            <a:pPr lvl="2"/>
            <a:r>
              <a:rPr lang="en-US" dirty="0"/>
              <a:t>Implementation can trap to M-mode if “mash-up” SOC has support, but not standard on bus. CMO.UR =&gt; amortize such trap overhead</a:t>
            </a:r>
          </a:p>
          <a:p>
            <a:pPr lvl="2"/>
            <a:r>
              <a:rPr lang="en-US" dirty="0"/>
              <a:t>OVERALL:  the RISC-V CMO.UR proposal  will encourage SOC/NOC </a:t>
            </a:r>
            <a:r>
              <a:rPr lang="en-US" dirty="0" err="1"/>
              <a:t>IP,to</a:t>
            </a:r>
            <a:r>
              <a:rPr lang="en-US" dirty="0"/>
              <a:t> improve support, while supporting legacy</a:t>
            </a:r>
          </a:p>
          <a:p>
            <a:pPr lvl="1"/>
            <a:r>
              <a:rPr lang="en-US" dirty="0"/>
              <a:t>NOTE:  most predict state is not coherent =&gt; may need to perform  CMO.SEC.* on all CPUs involved </a:t>
            </a:r>
          </a:p>
          <a:p>
            <a:r>
              <a:rPr lang="en-US" dirty="0"/>
              <a:t>“Abstract cache index” =  shows benefit of CMO.UR approach.  Not just (</a:t>
            </a:r>
            <a:r>
              <a:rPr lang="en-US" dirty="0" err="1"/>
              <a:t>set,way</a:t>
            </a:r>
            <a:r>
              <a:rPr lang="en-US" dirty="0"/>
              <a:t>) </a:t>
            </a:r>
            <a:r>
              <a:rPr lang="en-US" dirty="0" err="1"/>
              <a:t>iof</a:t>
            </a:r>
            <a:r>
              <a:rPr lang="en-US" dirty="0"/>
              <a:t> a single cache, but may include flash resets or iteration over branch predictors, etc.</a:t>
            </a:r>
          </a:p>
          <a:p>
            <a:pPr lvl="1"/>
            <a:r>
              <a:rPr lang="en-US" dirty="0"/>
              <a:t>i.e. the abstract cache index is not just for a single HW cache array</a:t>
            </a:r>
          </a:p>
          <a:p>
            <a:r>
              <a:rPr lang="en-US" dirty="0"/>
              <a:t>CMO.</a:t>
            </a:r>
            <a:r>
              <a:rPr lang="en-US" b="1" i="1" dirty="0"/>
              <a:t>UR</a:t>
            </a:r>
            <a:r>
              <a:rPr lang="en-US" dirty="0"/>
              <a:t> can solve atomicity issues: e.g. flush </a:t>
            </a:r>
            <a:r>
              <a:rPr lang="en-US" dirty="0" err="1"/>
              <a:t>bpred</a:t>
            </a:r>
            <a:r>
              <a:rPr lang="en-US" dirty="0"/>
              <a:t>  before I$, or after – neither is good enough</a:t>
            </a:r>
          </a:p>
          <a:p>
            <a:r>
              <a:rPr lang="en-US" dirty="0"/>
              <a:t>Levels:</a:t>
            </a:r>
          </a:p>
          <a:p>
            <a:pPr lvl="1"/>
            <a:r>
              <a:rPr lang="en-US" dirty="0"/>
              <a:t>Security would like  to flush everything – up to point where cache  is physically partitioned. </a:t>
            </a:r>
          </a:p>
          <a:p>
            <a:pPr lvl="1"/>
            <a:r>
              <a:rPr lang="en-US" dirty="0"/>
              <a:t>But security/perf tradeoff – e.g. we browser may flush as much as it can flush without making page too slow.  Hence levels here.</a:t>
            </a:r>
          </a:p>
          <a:p>
            <a:pPr lvl="1"/>
            <a:r>
              <a:rPr lang="en-US" dirty="0"/>
              <a:t>Expect  more levels in a system dependent manner. TBD CSRs?</a:t>
            </a:r>
          </a:p>
          <a:p>
            <a:r>
              <a:rPr lang="en-US" dirty="0"/>
              <a:t>User code friendly (including thread migration):  </a:t>
            </a:r>
          </a:p>
          <a:p>
            <a:pPr lvl="1"/>
            <a:r>
              <a:rPr lang="en-US" dirty="0"/>
              <a:t>e.g. Web browsers want to flush </a:t>
            </a:r>
            <a:r>
              <a:rPr lang="en-US" dirty="0" err="1"/>
              <a:t>uarch</a:t>
            </a:r>
            <a:r>
              <a:rPr lang="en-US" dirty="0"/>
              <a:t> state on transitions between JavaScript in sandbox and  user level runtime -  without system call overhead</a:t>
            </a:r>
          </a:p>
          <a:p>
            <a:pPr lvl="1"/>
            <a:r>
              <a:rPr lang="en-US" dirty="0"/>
              <a:t>Delegation =&gt; OS can allow or disallow,  depending on security model</a:t>
            </a:r>
          </a:p>
          <a:p>
            <a:pPr lvl="1"/>
            <a:r>
              <a:rPr lang="en-US" dirty="0"/>
              <a:t>CMO.UR.* form can be process/thread migration compatible</a:t>
            </a:r>
          </a:p>
          <a:p>
            <a:pPr lvl="2"/>
            <a:r>
              <a:rPr lang="en-US" dirty="0"/>
              <a:t>embedded/HPC – often no process/thread migration</a:t>
            </a:r>
          </a:p>
          <a:p>
            <a:pPr lvl="2"/>
            <a:r>
              <a:rPr lang="en-US" dirty="0"/>
              <a:t>general-purpose Oss -  usually do process/thread migration</a:t>
            </a:r>
          </a:p>
          <a:p>
            <a:pPr lvl="3"/>
            <a:r>
              <a:rPr lang="en-US" dirty="0"/>
              <a:t>e.g. CMO.UR.SEC.{ID,POC__*,MAX} are  migration safe if traversing a  strictly inclusive </a:t>
            </a:r>
            <a:r>
              <a:rPr lang="en-US" dirty="0" err="1"/>
              <a:t>chared</a:t>
            </a:r>
            <a:r>
              <a:rPr lang="en-US" dirty="0"/>
              <a:t> ache level</a:t>
            </a:r>
          </a:p>
          <a:p>
            <a:pPr lvl="3"/>
            <a:r>
              <a:rPr lang="en-US" dirty="0"/>
              <a:t>trap/delegate if not inclusive</a:t>
            </a:r>
          </a:p>
          <a:p>
            <a:pPr lvl="3"/>
            <a:r>
              <a:rPr lang="en-US" dirty="0"/>
              <a:t>CMO.UR.SEC*  stylized code =&gt;  </a:t>
            </a:r>
            <a:r>
              <a:rPr lang="en-US" dirty="0" err="1"/>
              <a:t>cO</a:t>
            </a:r>
            <a:r>
              <a:rPr lang="en-US" dirty="0"/>
              <a:t>/VMM context switch code can detect and complete or delay migration</a:t>
            </a:r>
          </a:p>
          <a:p>
            <a:pPr lvl="2"/>
            <a:r>
              <a:rPr lang="en-US" dirty="0"/>
              <a:t> virtual machines =&gt;  migration even though OS thinks  fixed CPU</a:t>
            </a:r>
          </a:p>
          <a:p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F5222BB-7351-4F0E-AB82-1311A506A2E3}"/>
              </a:ext>
            </a:extLst>
          </p:cNvPr>
          <p:cNvSpPr/>
          <p:nvPr/>
        </p:nvSpPr>
        <p:spPr>
          <a:xfrm>
            <a:off x="940839" y="5274954"/>
            <a:ext cx="2525485" cy="1325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Full disclosure: proposed</a:t>
            </a:r>
          </a:p>
          <a:p>
            <a:pPr algn="ctr"/>
            <a:r>
              <a:rPr lang="en-US" sz="1400" b="1" dirty="0"/>
              <a:t>but contentious.</a:t>
            </a:r>
          </a:p>
          <a:p>
            <a:pPr algn="ctr"/>
            <a:endParaRPr lang="en-US" sz="1050" dirty="0"/>
          </a:p>
          <a:p>
            <a:pPr algn="ctr"/>
            <a:r>
              <a:rPr lang="en-US" sz="1050" dirty="0"/>
              <a:t>if CMO.UR rejected, </a:t>
            </a:r>
            <a:br>
              <a:rPr lang="en-US" sz="1050" dirty="0"/>
            </a:br>
            <a:r>
              <a:rPr lang="en-US" sz="1050" dirty="0"/>
              <a:t>will have more distinct instructions</a:t>
            </a:r>
            <a:br>
              <a:rPr lang="en-US" sz="1050" dirty="0"/>
            </a:br>
            <a:r>
              <a:rPr lang="en-US" sz="1050" dirty="0"/>
              <a:t>(and IMHO less security, </a:t>
            </a:r>
            <a:br>
              <a:rPr lang="en-US" sz="1050" dirty="0"/>
            </a:br>
            <a:r>
              <a:rPr lang="en-US" sz="1050" dirty="0"/>
              <a:t>no user mode, etc.)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51154A2-78A9-41E5-990C-3A7926981A10}"/>
              </a:ext>
            </a:extLst>
          </p:cNvPr>
          <p:cNvSpPr/>
          <p:nvPr/>
        </p:nvSpPr>
        <p:spPr>
          <a:xfrm>
            <a:off x="6131131" y="6008914"/>
            <a:ext cx="5222669" cy="7801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Caveat: ISA supports good inference channel control</a:t>
            </a:r>
          </a:p>
          <a:p>
            <a:pPr algn="ctr"/>
            <a:r>
              <a:rPr lang="en-US" sz="1400" b="1" dirty="0"/>
              <a:t>but </a:t>
            </a:r>
            <a:r>
              <a:rPr lang="en-US" sz="1400" b="1" dirty="0" err="1"/>
              <a:t>uarch</a:t>
            </a:r>
            <a:r>
              <a:rPr lang="en-US" sz="1400" b="1" dirty="0"/>
              <a:t> may have incomplete support.</a:t>
            </a:r>
          </a:p>
          <a:p>
            <a:pPr algn="ctr"/>
            <a:r>
              <a:rPr lang="en-US" sz="1050" dirty="0"/>
              <a:t>TBD: how document what implementation provides.  </a:t>
            </a:r>
            <a:br>
              <a:rPr lang="en-US" sz="1050" dirty="0"/>
            </a:br>
            <a:r>
              <a:rPr lang="en-US" sz="1050" dirty="0"/>
              <a:t>NOTE: CMO.UR.SEC.* supports efficient trap to fix problems discovered once deployed</a:t>
            </a:r>
            <a:r>
              <a:rPr lang="en-US" sz="105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07612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FA9CB-4F06-4C2C-9B0D-A6733A5FB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Stealing Some More – Cool Channel Graphs</a:t>
            </a:r>
          </a:p>
        </p:txBody>
      </p:sp>
      <p:pic>
        <p:nvPicPr>
          <p:cNvPr id="2050" name="Picture 2" descr="85, (m &#10;92.580 &#10;92, 560 &#10;— 92.540 &#10;92.520 &#10;Covert on an Open-Source RISC•V &#10;106, M = 1667.3mb, Ato &#10;CARRV '20, May 30, 20m Virtual Workshop &#10;93.000 &#10;92.500 &#10;000 &#10;(b) Attempted by priming N &#10;1.1mb. &#10;92, 620 &#10;92.600 - &#10;92580- &#10;9Z560 • &#10;9m 540 - &#10;= 106, M &#10;= 515.7mb, &#10;(c) Original fence clearing first-order state. N &#10;10.4mb, &#10;(d) Improved fence clearing first- and second-order state. N &#10;106, M = 33.3mb, MO 39.1mb. &#10;Figure 6: L I data cache channel matrices. &#10;10-2 &#10;(a) Unmitigated. N &#10;= 106, M = 3770.6mb, MO = 0.2mb. &#10;1,260 &#10;1,240 &#10;1,220 &#10;1.200 &#10;(b) Improved fence. N &#10;— 44. Imb, MO = 8mb. &#10;Figure 7: BHT channel matrices. ">
            <a:extLst>
              <a:ext uri="{FF2B5EF4-FFF2-40B4-BE49-F238E27FC236}">
                <a16:creationId xmlns:a16="http://schemas.microsoft.com/office/drawing/2014/main" id="{DA96F167-5FDD-48EB-B4CC-D1C7BE9168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6352" y="1870364"/>
            <a:ext cx="4409498" cy="3611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427822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B5244-850C-4508-9AF6-BC4A5675E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Security (channel) TLB flushes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8727C-2BA6-4F97-8167-C7F1B050E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RISC-V  original</a:t>
            </a:r>
          </a:p>
          <a:p>
            <a:pPr lvl="1"/>
            <a:r>
              <a:rPr lang="en-US" dirty="0" err="1"/>
              <a:t>sfence.vma</a:t>
            </a:r>
            <a:r>
              <a:rPr lang="en-US" dirty="0"/>
              <a:t> -  local TLB flushes,  </a:t>
            </a:r>
          </a:p>
          <a:p>
            <a:pPr lvl="2"/>
            <a:r>
              <a:rPr lang="en-US" dirty="0"/>
              <a:t>by virtual address, by ASID,  all…</a:t>
            </a:r>
          </a:p>
          <a:p>
            <a:pPr lvl="2"/>
            <a:r>
              <a:rPr lang="en-US" dirty="0"/>
              <a:t> constant time and other security-related properties not defined, </a:t>
            </a:r>
            <a:br>
              <a:rPr lang="en-US" dirty="0"/>
            </a:br>
            <a:r>
              <a:rPr lang="en-US" dirty="0"/>
              <a:t>but that would not be hard</a:t>
            </a:r>
          </a:p>
          <a:p>
            <a:pPr lvl="3"/>
            <a:r>
              <a:rPr lang="en-US" dirty="0"/>
              <a:t> I had hoped to address this in the CMO TG, but the CMO TG is bogged down  doing non-coherent I/O</a:t>
            </a:r>
          </a:p>
          <a:p>
            <a:pPr lvl="1"/>
            <a:r>
              <a:rPr lang="en-US" dirty="0"/>
              <a:t> AFAIK no RISC-V group has worked on “TLB shoot down”  instructions</a:t>
            </a:r>
          </a:p>
          <a:p>
            <a:pPr lvl="2"/>
            <a:r>
              <a:rPr lang="en-US" dirty="0"/>
              <a:t> not the virtual memory group, not the CMOs group</a:t>
            </a:r>
          </a:p>
          <a:p>
            <a:pPr lvl="2"/>
            <a:r>
              <a:rPr lang="en-US" dirty="0"/>
              <a:t>resistance (AW)  to requiring ASID constant</a:t>
            </a:r>
          </a:p>
          <a:p>
            <a:pPr lvl="2"/>
            <a:r>
              <a:rPr lang="en-US" dirty="0"/>
              <a:t> but ARM and Intel and  many others have such instructions</a:t>
            </a:r>
          </a:p>
          <a:p>
            <a:r>
              <a:rPr lang="en-US" dirty="0"/>
              <a:t>Obvious extension to already proposed CMO.UR.SEC.*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96718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714BD-D3D4-4EF4-86F1-1F8407CBA5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8160" y="299403"/>
            <a:ext cx="9144000" cy="2387600"/>
          </a:xfrm>
        </p:spPr>
        <p:txBody>
          <a:bodyPr/>
          <a:lstStyle/>
          <a:p>
            <a:r>
              <a:rPr lang="en-CA" dirty="0"/>
              <a:t> FLUSH – or NOT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03A43B-85ED-4C24-8613-A5761C4311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endParaRPr lang="en-CA" dirty="0"/>
          </a:p>
          <a:p>
            <a:pPr algn="l"/>
            <a:r>
              <a:rPr lang="en-US" dirty="0"/>
              <a:t>Let’s get this out of the way: </a:t>
            </a:r>
          </a:p>
          <a:p>
            <a:pPr algn="l"/>
            <a:r>
              <a:rPr lang="en-US" dirty="0"/>
              <a:t>Strict partitioning in space and time flushing is not the only way  some systems  have proposed to mitigate covert/ leak channels. </a:t>
            </a:r>
          </a:p>
          <a:p>
            <a:pPr algn="l"/>
            <a:r>
              <a:rPr lang="en-US" dirty="0"/>
              <a:t>E.g.  some change  hash keys. </a:t>
            </a:r>
          </a:p>
          <a:p>
            <a:pPr algn="l"/>
            <a:r>
              <a:rPr lang="en-US" dirty="0"/>
              <a:t>This is great, if it is good enough. But it is not always good enough.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: Rounded Corners 3">
            <a:hlinkClick r:id="rId2" action="ppaction://hlinksldjump"/>
            <a:extLst>
              <a:ext uri="{FF2B5EF4-FFF2-40B4-BE49-F238E27FC236}">
                <a16:creationId xmlns:a16="http://schemas.microsoft.com/office/drawing/2014/main" id="{D9004FEE-518A-4881-9577-2AB8F7E3793D}"/>
              </a:ext>
            </a:extLst>
          </p:cNvPr>
          <p:cNvSpPr/>
          <p:nvPr/>
        </p:nvSpPr>
        <p:spPr>
          <a:xfrm>
            <a:off x="10531433" y="6181106"/>
            <a:ext cx="605642" cy="16926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/>
              <a:t>links here</a:t>
            </a:r>
          </a:p>
        </p:txBody>
      </p:sp>
    </p:spTree>
    <p:extLst>
      <p:ext uri="{BB962C8B-B14F-4D97-AF65-F5344CB8AC3E}">
        <p14:creationId xmlns:p14="http://schemas.microsoft.com/office/powerpoint/2010/main" val="53347237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137E3-6902-48AE-972F-1CDA824DA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Flush – or NOT – 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B466B-F35E-4D35-8432-8D67436E8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CA" dirty="0"/>
              <a:t>Let’s get this out of the way:</a:t>
            </a:r>
            <a:endParaRPr lang="en-US" dirty="0"/>
          </a:p>
          <a:p>
            <a:r>
              <a:rPr lang="en-US" dirty="0"/>
              <a:t>Gernot:   partition in time or partition in space …</a:t>
            </a:r>
          </a:p>
          <a:p>
            <a:r>
              <a:rPr lang="en-US" dirty="0"/>
              <a:t>Partition in time: </a:t>
            </a:r>
          </a:p>
          <a:p>
            <a:pPr lvl="1"/>
            <a:r>
              <a:rPr lang="en-US" dirty="0"/>
              <a:t>I hope we agree that flushing microarchitecture data structures - clearing them zeroing them -  on transitions between  privilege domains is sufficient</a:t>
            </a:r>
          </a:p>
          <a:p>
            <a:r>
              <a:rPr lang="en-US" dirty="0"/>
              <a:t>What about non-strict partitioning?</a:t>
            </a:r>
          </a:p>
          <a:p>
            <a:pPr lvl="1"/>
            <a:r>
              <a:rPr lang="en-US" dirty="0"/>
              <a:t> e.g. instead of  flushing  if time sharing</a:t>
            </a:r>
          </a:p>
          <a:p>
            <a:pPr lvl="1"/>
            <a:r>
              <a:rPr lang="en-US" dirty="0"/>
              <a:t> e.g. instead of strictly partitioning  if space sharing</a:t>
            </a:r>
          </a:p>
          <a:p>
            <a:pPr lvl="1"/>
            <a:r>
              <a:rPr lang="en-US" dirty="0"/>
              <a:t> encrypt or hash  the microarchitecture state</a:t>
            </a:r>
          </a:p>
          <a:p>
            <a:pPr lvl="2"/>
            <a:r>
              <a:rPr lang="en-US" dirty="0"/>
              <a:t>changing keys between privilege domains</a:t>
            </a:r>
          </a:p>
          <a:p>
            <a:pPr lvl="1"/>
            <a:r>
              <a:rPr lang="en-US" dirty="0"/>
              <a:t>WLOG  I want to call this “keying  microarchitecture state</a:t>
            </a:r>
          </a:p>
        </p:txBody>
      </p:sp>
    </p:spTree>
    <p:extLst>
      <p:ext uri="{BB962C8B-B14F-4D97-AF65-F5344CB8AC3E}">
        <p14:creationId xmlns:p14="http://schemas.microsoft.com/office/powerpoint/2010/main" val="117231788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F6D78-2755-4A62-86D3-4BE1AFDE5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Keying  microarchitecture state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74B3D-1BD5-4C8E-8C23-180B208A8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CA" dirty="0"/>
              <a:t>BRIEF:  this is a great idea, but it has limitations</a:t>
            </a:r>
          </a:p>
          <a:p>
            <a:pPr lvl="1"/>
            <a:r>
              <a:rPr lang="en-CA" dirty="0"/>
              <a:t>I want to allow,  implementations, e.g. if you want to make your FENCE.T fast</a:t>
            </a:r>
          </a:p>
          <a:p>
            <a:pPr lvl="1"/>
            <a:r>
              <a:rPr lang="en-CA" dirty="0"/>
              <a:t> but I don’t want to assume that all implementations will do this</a:t>
            </a:r>
          </a:p>
          <a:p>
            <a:pPr lvl="2"/>
            <a:r>
              <a:rPr lang="en-CA" dirty="0"/>
              <a:t> i.e. I do not want  the ISA to make assumptions that work for keying but not for flushing or strict partitioning</a:t>
            </a:r>
          </a:p>
          <a:p>
            <a:pPr lvl="1"/>
            <a:r>
              <a:rPr lang="en-CA" dirty="0"/>
              <a:t>Implementations that care about security should document the timing channel  parameters and properties</a:t>
            </a:r>
          </a:p>
          <a:p>
            <a:pPr marL="457200" lvl="1" indent="0" algn="ctr">
              <a:buNone/>
            </a:pPr>
            <a:r>
              <a:rPr lang="en-CA" dirty="0"/>
              <a:t> </a:t>
            </a:r>
            <a:r>
              <a:rPr lang="en-CA" dirty="0">
                <a:solidFill>
                  <a:schemeClr val="accent2"/>
                </a:solidFill>
              </a:rPr>
              <a:t>just like we used to do for Orange Book in 1980s</a:t>
            </a:r>
          </a:p>
          <a:p>
            <a:pPr lvl="2"/>
            <a:r>
              <a:rPr lang="en-CA" dirty="0"/>
              <a:t> if keying the microarchitecture state is good enough, great</a:t>
            </a:r>
          </a:p>
          <a:p>
            <a:pPr lvl="2"/>
            <a:r>
              <a:rPr lang="en-CA" dirty="0"/>
              <a:t> if not, 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89087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BCACF-7B72-4448-A8F9-77FD55A69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dirty="0"/>
              <a:t>Why (not) keying ?</a:t>
            </a:r>
            <a:br>
              <a:rPr lang="en-CA" dirty="0"/>
            </a:br>
            <a:r>
              <a:rPr lang="en-CA" dirty="0"/>
              <a:t>	</a:t>
            </a:r>
            <a:r>
              <a:rPr lang="en-CA" sz="2000" dirty="0"/>
              <a:t>E.g. QCOM -  branch predictor -  change hash  on context switches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98631-F668-47B2-8F5C-5C4A7D88333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CA" sz="3000" b="1" u="sng" dirty="0"/>
              <a:t>Maybe OK for information leaks</a:t>
            </a:r>
          </a:p>
          <a:p>
            <a:r>
              <a:rPr lang="en-CA" dirty="0"/>
              <a:t>attacker does not know mappings</a:t>
            </a:r>
          </a:p>
          <a:p>
            <a:pPr lvl="1"/>
            <a:r>
              <a:rPr lang="en-CA" dirty="0"/>
              <a:t> e.g. of branch addresses (and histories)  to  branch predictor entries</a:t>
            </a:r>
          </a:p>
          <a:p>
            <a:pPr lvl="1"/>
            <a:r>
              <a:rPr lang="en-CA" dirty="0"/>
              <a:t>neither for  victim nor attacker</a:t>
            </a:r>
          </a:p>
          <a:p>
            <a:pPr lvl="1"/>
            <a:r>
              <a:rPr lang="en-CA" dirty="0"/>
              <a:t>note:  also need to hash prediction taken/not-taken…</a:t>
            </a:r>
          </a:p>
          <a:p>
            <a:r>
              <a:rPr lang="en-CA" dirty="0"/>
              <a:t>makes it hard to  target particular branches as in Spectre/Meltdown </a:t>
            </a:r>
          </a:p>
          <a:p>
            <a:pPr lvl="2"/>
            <a:endParaRPr lang="en-CA" dirty="0"/>
          </a:p>
          <a:p>
            <a:endParaRPr lang="en-CA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321CA8-B9C4-4662-B081-F764A12D8A5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CA" b="1" u="sng" dirty="0"/>
              <a:t>But  covert channel still exists</a:t>
            </a:r>
          </a:p>
          <a:p>
            <a:pPr marL="0" indent="0">
              <a:buNone/>
            </a:pPr>
            <a:r>
              <a:rPr lang="en-CA" dirty="0"/>
              <a:t>Cooperating bad guys A+B can signal each other by</a:t>
            </a:r>
          </a:p>
          <a:p>
            <a:r>
              <a:rPr lang="en-CA" dirty="0"/>
              <a:t> estimate size of branch predictor -  occupying all entries</a:t>
            </a:r>
          </a:p>
          <a:p>
            <a:r>
              <a:rPr lang="en-CA" dirty="0"/>
              <a:t>A fills with highly biased branches </a:t>
            </a:r>
          </a:p>
          <a:p>
            <a:r>
              <a:rPr lang="en-CA" dirty="0"/>
              <a:t>B signals</a:t>
            </a:r>
          </a:p>
          <a:p>
            <a:pPr lvl="1"/>
            <a:r>
              <a:rPr lang="en-CA" dirty="0"/>
              <a:t>0:   does nothing</a:t>
            </a:r>
          </a:p>
          <a:p>
            <a:pPr lvl="1"/>
            <a:r>
              <a:rPr lang="en-CA" dirty="0"/>
              <a:t>1:  fills with highly biased branches</a:t>
            </a:r>
          </a:p>
          <a:p>
            <a:r>
              <a:rPr lang="en-CA" dirty="0"/>
              <a:t>A re-measures</a:t>
            </a:r>
          </a:p>
          <a:p>
            <a:pPr lvl="1"/>
            <a:r>
              <a:rPr lang="en-CA" dirty="0"/>
              <a:t>no change: B signalled 0</a:t>
            </a:r>
          </a:p>
          <a:p>
            <a:pPr lvl="1"/>
            <a:r>
              <a:rPr lang="en-CA" dirty="0"/>
              <a:t>change &gt;~50%: B signalled 1</a:t>
            </a:r>
          </a:p>
          <a:p>
            <a:r>
              <a:rPr lang="en-CA" dirty="0"/>
              <a:t>Turns: time?</a:t>
            </a:r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106C11-F763-4CB4-8844-332565DC0BDA}"/>
              </a:ext>
            </a:extLst>
          </p:cNvPr>
          <p:cNvSpPr/>
          <p:nvPr/>
        </p:nvSpPr>
        <p:spPr>
          <a:xfrm>
            <a:off x="914400" y="4659549"/>
            <a:ext cx="4815191" cy="17412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It is not a great covert channel,</a:t>
            </a:r>
          </a:p>
          <a:p>
            <a:pPr algn="ctr"/>
            <a:r>
              <a:rPr lang="en-CA" dirty="0"/>
              <a:t> not as high  bandwidth  as some,</a:t>
            </a:r>
          </a:p>
          <a:p>
            <a:pPr algn="ctr"/>
            <a:r>
              <a:rPr lang="en-CA" dirty="0"/>
              <a:t> but nevertheless…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51401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B109D2C-41DC-4E92-A316-3B20FA2D5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Covert  versus  Information Leak  channels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574B28-1DC3-4D28-ADCA-AB654828A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covert channel described in previous slide  maybe not high-bandwidth.</a:t>
            </a:r>
          </a:p>
          <a:p>
            <a:pPr lvl="1"/>
            <a:r>
              <a:rPr lang="en-CA" dirty="0"/>
              <a:t>Covert: cooperating bad guys A+B  in different privilege domains</a:t>
            </a:r>
          </a:p>
          <a:p>
            <a:r>
              <a:rPr lang="en-CA" dirty="0"/>
              <a:t> It  may be hard  to use this as an information leak  channel</a:t>
            </a:r>
          </a:p>
          <a:p>
            <a:pPr lvl="1"/>
            <a:r>
              <a:rPr lang="en-CA" dirty="0"/>
              <a:t>Leak:  attacker A and victim V in different privilege domains</a:t>
            </a:r>
          </a:p>
          <a:p>
            <a:pPr lvl="1"/>
            <a:r>
              <a:rPr lang="en-CA" dirty="0"/>
              <a:t>… hard / very hard /  may be impossible, but I doubt it  lacking a formal </a:t>
            </a:r>
            <a:r>
              <a:rPr lang="en-CA" dirty="0" err="1"/>
              <a:t>proo</a:t>
            </a:r>
            <a:endParaRPr lang="en-CA" dirty="0"/>
          </a:p>
          <a:p>
            <a:pPr marL="0" indent="0">
              <a:buNone/>
            </a:pPr>
            <a:r>
              <a:rPr lang="en-CA" dirty="0"/>
              <a:t>STRONG PROPERTY: if there is no covert channel, then there can be no information leak</a:t>
            </a:r>
          </a:p>
          <a:p>
            <a:pPr marL="0" indent="0">
              <a:buNone/>
            </a:pPr>
            <a:r>
              <a:rPr lang="en-CA" dirty="0"/>
              <a:t>BESIDES: victim behavior in many places is a well-known.   amounts to a stupid bad guy B.</a:t>
            </a:r>
          </a:p>
          <a:p>
            <a:pPr marL="514350" indent="-514350">
              <a:buAutoNum type="arabicParenBoth"/>
            </a:pP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8720240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714BD-D3D4-4EF4-86F1-1F8407CBA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 FLUSH – or NOT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03A43B-85ED-4C24-8613-A5761C431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/>
            <a:r>
              <a:rPr lang="en-US" dirty="0"/>
              <a:t>Strict partitioning in space and time flushing is not the only way  some systems  have proposed to mitigate covert/ leak channels. </a:t>
            </a:r>
          </a:p>
          <a:p>
            <a:pPr algn="l"/>
            <a:r>
              <a:rPr lang="en-US" dirty="0"/>
              <a:t>E.g.  some change  hash keys. </a:t>
            </a:r>
          </a:p>
          <a:p>
            <a:pPr algn="l"/>
            <a:r>
              <a:rPr lang="en-US" dirty="0"/>
              <a:t>This is great, if it is good enough. But it is not always good enough.</a:t>
            </a:r>
          </a:p>
          <a:p>
            <a:pPr algn="l"/>
            <a:r>
              <a:rPr lang="en-US" dirty="0"/>
              <a:t> I want a FENCE.T ISA that can do both time and key partitioning</a:t>
            </a:r>
          </a:p>
          <a:p>
            <a:pPr lvl="1"/>
            <a:r>
              <a:rPr lang="en-US" dirty="0"/>
              <a:t>And I want the user not have to care about he actual implementation</a:t>
            </a:r>
          </a:p>
          <a:p>
            <a:pPr algn="l"/>
            <a:r>
              <a:rPr lang="en-US" dirty="0"/>
              <a:t>Clumsy terminology:</a:t>
            </a:r>
          </a:p>
          <a:p>
            <a:pPr lvl="1"/>
            <a:r>
              <a:rPr lang="en-US" dirty="0"/>
              <a:t>partitioning in time: “flushing””</a:t>
            </a:r>
          </a:p>
          <a:p>
            <a:pPr lvl="1"/>
            <a:r>
              <a:rPr lang="en-US" dirty="0"/>
              <a:t> strict partitioning in space …</a:t>
            </a:r>
          </a:p>
          <a:p>
            <a:pPr lvl="1"/>
            <a:r>
              <a:rPr lang="en-US" dirty="0"/>
              <a:t> partitioning fiat key/hashing</a:t>
            </a:r>
          </a:p>
          <a:p>
            <a:pPr lvl="2"/>
            <a:r>
              <a:rPr lang="en-US" dirty="0"/>
              <a:t> non-strict in time:  change key on context  switch  without flushing</a:t>
            </a:r>
          </a:p>
          <a:p>
            <a:pPr lvl="2"/>
            <a:r>
              <a:rPr lang="en-US" dirty="0"/>
              <a:t> non-strict in space:   different keys for users sharing/overlapping same data structure</a:t>
            </a:r>
          </a:p>
          <a:p>
            <a:pPr marL="457200" lvl="1" indent="0">
              <a:buNone/>
            </a:pPr>
            <a:r>
              <a:rPr lang="en-US" dirty="0"/>
              <a:t> I wish I had a word  that covered both explicit flushing and changing keys.  Since I don’t know if such a word, I will say “flushing” to include both</a:t>
            </a:r>
          </a:p>
          <a:p>
            <a:endParaRPr lang="en-US" dirty="0"/>
          </a:p>
          <a:p>
            <a:pPr algn="l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10417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714BD-D3D4-4EF4-86F1-1F8407CBA5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 Flushing </a:t>
            </a:r>
            <a:r>
              <a:rPr lang="en-CA" dirty="0" err="1"/>
              <a:t>uarch</a:t>
            </a:r>
            <a:r>
              <a:rPr lang="en-CA" dirty="0"/>
              <a:t> state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03A43B-85ED-4C24-8613-A5761C4311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CA" dirty="0"/>
          </a:p>
          <a:p>
            <a:r>
              <a:rPr lang="en-US" dirty="0"/>
              <a:t>and/or key switching…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01518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3E2A2-74FC-4F3C-B0C0-E0D3CC1A1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Lots of </a:t>
            </a:r>
            <a:r>
              <a:rPr lang="en-CA" dirty="0" err="1"/>
              <a:t>uarch</a:t>
            </a:r>
            <a:r>
              <a:rPr lang="en-CA" dirty="0"/>
              <a:t> timing state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7844E-0395-4BE8-9667-9F11C81FB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CA" dirty="0"/>
              <a:t>Examples:</a:t>
            </a:r>
          </a:p>
          <a:p>
            <a:r>
              <a:rPr lang="en-CA" dirty="0" err="1"/>
              <a:t>Ifetch</a:t>
            </a:r>
            <a:r>
              <a:rPr lang="en-CA" dirty="0"/>
              <a:t>:  next cache line  predictor, conditional, branch location (BTB), return stack, fast L1/slower L2, …; </a:t>
            </a:r>
            <a:r>
              <a:rPr lang="en-CA" dirty="0" err="1"/>
              <a:t>predecode</a:t>
            </a:r>
            <a:r>
              <a:rPr lang="en-CA" dirty="0"/>
              <a:t> bits in L2$ …</a:t>
            </a:r>
          </a:p>
          <a:p>
            <a:r>
              <a:rPr lang="en-CA" dirty="0"/>
              <a:t>Decoder:  branch location known, =&gt;  larger </a:t>
            </a:r>
          </a:p>
          <a:p>
            <a:r>
              <a:rPr lang="en-CA" dirty="0"/>
              <a:t>Data memory: load latency predictor, STLF predictor</a:t>
            </a:r>
          </a:p>
          <a:p>
            <a:pPr lvl="1"/>
            <a:r>
              <a:rPr lang="en-CA" dirty="0"/>
              <a:t>D$ (L1,L2,L3…)  way predictor, LRU,  bank conflict predictor…</a:t>
            </a:r>
          </a:p>
          <a:p>
            <a:pPr lvl="1"/>
            <a:r>
              <a:rPr lang="en-CA" dirty="0"/>
              <a:t>Prefetchers – in CPU, and external</a:t>
            </a:r>
          </a:p>
          <a:p>
            <a:pPr lvl="1"/>
            <a:r>
              <a:rPr lang="en-CA" dirty="0"/>
              <a:t>DRAM page open  policy prediction</a:t>
            </a:r>
          </a:p>
          <a:p>
            <a:r>
              <a:rPr lang="en-CA" dirty="0"/>
              <a:t> ALU latency predictor ( multiply, divide, memorization)</a:t>
            </a:r>
          </a:p>
          <a:p>
            <a:r>
              <a:rPr lang="en-CA" dirty="0"/>
              <a:t> Power predictor:  </a:t>
            </a:r>
            <a:r>
              <a:rPr lang="en-CA" dirty="0" err="1"/>
              <a:t>powerdown</a:t>
            </a:r>
            <a:r>
              <a:rPr lang="en-CA" dirty="0"/>
              <a:t>/retain  parts of chip</a:t>
            </a:r>
          </a:p>
          <a:p>
            <a:endParaRPr lang="en-CA" dirty="0"/>
          </a:p>
          <a:p>
            <a:pPr marL="0" indent="0">
              <a:buNone/>
            </a:pPr>
            <a:r>
              <a:rPr lang="en-CA" dirty="0"/>
              <a:t>TBD: diagram:  essentially at any point where there’s an arrow between two blocks,  there can be a predictor.</a:t>
            </a:r>
          </a:p>
          <a:p>
            <a:pPr lvl="1"/>
            <a:endParaRPr lang="en-CA" dirty="0"/>
          </a:p>
          <a:p>
            <a:pPr lvl="1"/>
            <a:endParaRPr lang="en-CA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14131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D7441-A316-484B-A13A-23DC07255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 Some  </a:t>
            </a:r>
            <a:r>
              <a:rPr lang="en-CA" dirty="0" err="1"/>
              <a:t>uarch</a:t>
            </a:r>
            <a:r>
              <a:rPr lang="en-CA" dirty="0"/>
              <a:t> state easy to flush (or key)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2CC96-C748-4FF0-AC96-92A9B353E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E.g. “instantaneous block clear” of valid bits…</a:t>
            </a:r>
          </a:p>
          <a:p>
            <a:r>
              <a:rPr lang="en-CA" dirty="0"/>
              <a:t>but…  one of the first things I learned  as a young computer architect </a:t>
            </a:r>
          </a:p>
          <a:p>
            <a:pPr lvl="1"/>
            <a:r>
              <a:rPr lang="en-CA" dirty="0"/>
              <a:t>is that not all technology can do instantaneous block clear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en-CA" dirty="0">
                <a:sym typeface="Wingdings" panose="05000000000000000000" pitchFamily="2" charset="2"/>
              </a:rPr>
              <a:t>4 sets of valid bits, switch,  state machine clears in  background… TC still exists</a:t>
            </a:r>
          </a:p>
          <a:p>
            <a:pPr lvl="2"/>
            <a:endParaRPr lang="en-CA" dirty="0">
              <a:sym typeface="Wingdings" panose="05000000000000000000" pitchFamily="2" charset="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4AA1D0-3965-40C3-B73F-C93F79F77DA0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7010400" y="1825625"/>
            <a:ext cx="5181600" cy="4351338"/>
          </a:xfrm>
        </p:spPr>
        <p:txBody>
          <a:bodyPr>
            <a:normAutofit/>
          </a:bodyPr>
          <a:lstStyle/>
          <a:p>
            <a:pPr lvl="1"/>
            <a:endParaRPr lang="en-CA" dirty="0">
              <a:sym typeface="Wingdings" panose="05000000000000000000" pitchFamily="2" charset="2"/>
            </a:endParaRPr>
          </a:p>
          <a:p>
            <a:pPr lvl="1"/>
            <a:endParaRPr lang="en-CA" dirty="0">
              <a:sym typeface="Wingdings" panose="05000000000000000000" pitchFamily="2" charset="2"/>
            </a:endParaRPr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en-CA" sz="10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163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448DB-3426-4A75-8AAB-FBDC3EABC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Expanding –  many flushes, what order?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9807BF8-2CD3-49C2-AD19-59845950623A}"/>
              </a:ext>
            </a:extLst>
          </p:cNvPr>
          <p:cNvSpPr/>
          <p:nvPr/>
        </p:nvSpPr>
        <p:spPr>
          <a:xfrm>
            <a:off x="1086592" y="1690688"/>
            <a:ext cx="2541320" cy="5003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</a:t>
            </a:r>
            <a:r>
              <a:rPr lang="en-US" baseline="-25000" dirty="0"/>
              <a:t>0</a:t>
            </a:r>
            <a:r>
              <a:rPr lang="en-US" dirty="0"/>
              <a:t> = current time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95AF359-1591-4E79-A04E-E507626F6FB3}"/>
              </a:ext>
            </a:extLst>
          </p:cNvPr>
          <p:cNvSpPr/>
          <p:nvPr/>
        </p:nvSpPr>
        <p:spPr>
          <a:xfrm>
            <a:off x="1086592" y="2251580"/>
            <a:ext cx="2541320" cy="5003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Switch context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2BD1AE8-5603-44DE-98CE-818343A68F83}"/>
              </a:ext>
            </a:extLst>
          </p:cNvPr>
          <p:cNvSpPr/>
          <p:nvPr/>
        </p:nvSpPr>
        <p:spPr>
          <a:xfrm>
            <a:off x="1086592" y="2245642"/>
            <a:ext cx="2541320" cy="500309"/>
          </a:xfrm>
          <a:prstGeom prst="roundRect">
            <a:avLst/>
          </a:prstGeom>
          <a:solidFill>
            <a:srgbClr val="FF7D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Switch context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E5318EA-11BD-4769-9249-234D1878F500}"/>
              </a:ext>
            </a:extLst>
          </p:cNvPr>
          <p:cNvSpPr/>
          <p:nvPr/>
        </p:nvSpPr>
        <p:spPr>
          <a:xfrm>
            <a:off x="1086592" y="2867117"/>
            <a:ext cx="2541320" cy="5003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Flush </a:t>
            </a:r>
            <a:r>
              <a:rPr lang="en-US" dirty="0" err="1"/>
              <a:t>uarch</a:t>
            </a:r>
            <a:r>
              <a:rPr lang="en-US" dirty="0"/>
              <a:t> state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3B82C1A-CA68-40E1-BE21-69D446683077}"/>
              </a:ext>
            </a:extLst>
          </p:cNvPr>
          <p:cNvSpPr/>
          <p:nvPr/>
        </p:nvSpPr>
        <p:spPr>
          <a:xfrm>
            <a:off x="1086592" y="3464760"/>
            <a:ext cx="2541320" cy="500309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Prefetch … ?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C8867BD-F15C-4E6C-82EC-722C86216509}"/>
              </a:ext>
            </a:extLst>
          </p:cNvPr>
          <p:cNvSpPr/>
          <p:nvPr/>
        </p:nvSpPr>
        <p:spPr>
          <a:xfrm>
            <a:off x="1086592" y="4062403"/>
            <a:ext cx="2541320" cy="5003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wait until T</a:t>
            </a:r>
            <a:r>
              <a:rPr lang="en-US" baseline="-25000" dirty="0"/>
              <a:t>0</a:t>
            </a:r>
            <a:r>
              <a:rPr lang="en-US" dirty="0"/>
              <a:t> + </a:t>
            </a:r>
            <a:r>
              <a:rPr lang="en-US" dirty="0" err="1"/>
              <a:t>T</a:t>
            </a:r>
            <a:r>
              <a:rPr lang="en-US" baseline="-25000" dirty="0" err="1"/>
              <a:t>worst</a:t>
            </a:r>
            <a:r>
              <a:rPr lang="en-US" baseline="-25000" dirty="0"/>
              <a:t> case</a:t>
            </a:r>
            <a:r>
              <a:rPr lang="en-US" dirty="0"/>
              <a:t> 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14E262C-0E6C-4C28-909E-9C6E3B6BE953}"/>
              </a:ext>
            </a:extLst>
          </p:cNvPr>
          <p:cNvSpPr/>
          <p:nvPr/>
        </p:nvSpPr>
        <p:spPr>
          <a:xfrm>
            <a:off x="1086592" y="4667003"/>
            <a:ext cx="2541320" cy="5003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return (MRET, SRET, …)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B1065AF-0D76-44FD-95B9-5AF7FD1E0C5C}"/>
              </a:ext>
            </a:extLst>
          </p:cNvPr>
          <p:cNvSpPr/>
          <p:nvPr/>
        </p:nvSpPr>
        <p:spPr>
          <a:xfrm>
            <a:off x="7236031" y="1666856"/>
            <a:ext cx="2541320" cy="5003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Clear WT cache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0A1E390-C77F-4374-B72D-0090A075AAF0}"/>
              </a:ext>
            </a:extLst>
          </p:cNvPr>
          <p:cNvSpPr/>
          <p:nvPr/>
        </p:nvSpPr>
        <p:spPr>
          <a:xfrm>
            <a:off x="7236031" y="2245642"/>
            <a:ext cx="2541320" cy="5003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Flush WB cache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5D7EC36-A774-4069-B432-A8BF58FD3C35}"/>
              </a:ext>
            </a:extLst>
          </p:cNvPr>
          <p:cNvSpPr/>
          <p:nvPr/>
        </p:nvSpPr>
        <p:spPr>
          <a:xfrm>
            <a:off x="7236031" y="2928691"/>
            <a:ext cx="3683330" cy="10363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Clear Branch Predictors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L1, L2…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BHT, BTB, Indirect, Return Stack…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7C59E70-0D7F-4A9F-A7DB-8BD8BC5C3BE2}"/>
              </a:ext>
            </a:extLst>
          </p:cNvPr>
          <p:cNvSpPr/>
          <p:nvPr/>
        </p:nvSpPr>
        <p:spPr>
          <a:xfrm>
            <a:off x="7236031" y="4147809"/>
            <a:ext cx="2541320" cy="5003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Clear TLB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CB7B4BF-53E9-446C-99D3-7C1C0E9F8787}"/>
              </a:ext>
            </a:extLst>
          </p:cNvPr>
          <p:cNvSpPr/>
          <p:nvPr/>
        </p:nvSpPr>
        <p:spPr>
          <a:xfrm>
            <a:off x="7236031" y="4830858"/>
            <a:ext cx="2541320" cy="8217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Clear HW Prefetchers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IS, D$, L[12…], TLB</a:t>
            </a:r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3693F264-3BB9-48D5-9366-70622C124CC5}"/>
              </a:ext>
            </a:extLst>
          </p:cNvPr>
          <p:cNvSpPr/>
          <p:nvPr/>
        </p:nvSpPr>
        <p:spPr>
          <a:xfrm>
            <a:off x="5967351" y="1472540"/>
            <a:ext cx="1080654" cy="4566063"/>
          </a:xfrm>
          <a:prstGeom prst="leftBrace">
            <a:avLst>
              <a:gd name="adj1" fmla="val 8333"/>
              <a:gd name="adj2" fmla="val 49347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76A67D-8419-423B-81A0-AE4AF41B0D3A}"/>
              </a:ext>
            </a:extLst>
          </p:cNvPr>
          <p:cNvCxnSpPr>
            <a:stCxn id="6" idx="3"/>
          </p:cNvCxnSpPr>
          <p:nvPr/>
        </p:nvCxnSpPr>
        <p:spPr>
          <a:xfrm>
            <a:off x="3627912" y="3117272"/>
            <a:ext cx="2031670" cy="59970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hlinkClick r:id="rId2" action="ppaction://hlinksldjump"/>
            <a:extLst>
              <a:ext uri="{FF2B5EF4-FFF2-40B4-BE49-F238E27FC236}">
                <a16:creationId xmlns:a16="http://schemas.microsoft.com/office/drawing/2014/main" id="{835E1FC4-212C-476D-B4B7-73649D5AAA96}"/>
              </a:ext>
            </a:extLst>
          </p:cNvPr>
          <p:cNvSpPr/>
          <p:nvPr/>
        </p:nvSpPr>
        <p:spPr>
          <a:xfrm>
            <a:off x="10531433" y="5953970"/>
            <a:ext cx="605642" cy="16926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/>
              <a:t>see also</a:t>
            </a:r>
          </a:p>
        </p:txBody>
      </p:sp>
    </p:spTree>
    <p:extLst>
      <p:ext uri="{BB962C8B-B14F-4D97-AF65-F5344CB8AC3E}">
        <p14:creationId xmlns:p14="http://schemas.microsoft.com/office/powerpoint/2010/main" val="41648473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8A08E-64A8-4D06-AB8E-65862AC0F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 Sometimes flushing/rekeying  hurts performance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2FC7453-5FEC-4DC3-9B92-28E9BEAAA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1800" dirty="0">
                <a:latin typeface="MS Shell Dlg 2" panose="020B0604030504040204" pitchFamily="34" charset="0"/>
              </a:rPr>
              <a:t> S</a:t>
            </a:r>
            <a:r>
              <a:rPr lang="en-CA" sz="1800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ometimes</a:t>
            </a:r>
            <a:r>
              <a:rPr lang="en-CA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big performance benefit for sharing (not flushing/keying)</a:t>
            </a:r>
            <a:endParaRPr lang="en-US" sz="1200" dirty="0">
              <a:effectLst/>
            </a:endParaRPr>
          </a:p>
          <a:p>
            <a:pPr marL="685800" indent="-228600" algn="l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</a:pPr>
            <a:r>
              <a:rPr lang="en-CA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e.g. 2  different user processes  accessing  </a:t>
            </a:r>
            <a:r>
              <a:rPr lang="en-CA" sz="1800" i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similar</a:t>
            </a:r>
            <a:r>
              <a:rPr lang="en-CA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webpages or databases</a:t>
            </a:r>
            <a:endParaRPr lang="en-US" sz="1200" dirty="0">
              <a:effectLst/>
            </a:endParaRPr>
          </a:p>
          <a:p>
            <a:pPr marL="685800" indent="-228600" algn="l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</a:pPr>
            <a:r>
              <a:rPr lang="en-CA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e.g.  user may train OS  predictors and vice versa</a:t>
            </a:r>
            <a:endParaRPr lang="en-US" sz="1200" dirty="0">
              <a:effectLst/>
            </a:endParaRPr>
          </a:p>
          <a:p>
            <a:pPr marL="1143000" indent="-228600" algn="l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</a:pPr>
            <a:r>
              <a:rPr lang="en-CA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OS read() </a:t>
            </a:r>
            <a:r>
              <a:rPr lang="en-CA" sz="1800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syscall</a:t>
            </a:r>
            <a:r>
              <a:rPr lang="en-CA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may load cache values that user wants to use</a:t>
            </a:r>
            <a:endParaRPr lang="en-US" sz="1200" dirty="0">
              <a:effectLst/>
            </a:endParaRPr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kern="1200" dirty="0">
                <a:solidFill>
                  <a:srgbClr val="000000"/>
                </a:solidFill>
                <a:effectLst/>
                <a:latin typeface="MS Shell Dlg 2" panose="020B0604030504040204" pitchFamily="34" charset="0"/>
                <a:ea typeface="+mn-ea"/>
                <a:cs typeface="+mn-cs"/>
              </a:rPr>
              <a:t>I</a:t>
            </a:r>
            <a:r>
              <a:rPr lang="en-CA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t’s my fault:  </a:t>
            </a:r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CA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      I deliberately decided not to flush branch predictors on </a:t>
            </a:r>
            <a:r>
              <a:rPr lang="en-CA" sz="1800" i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en-CA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OS/user  transitions in 1991 for Intel P6</a:t>
            </a:r>
            <a:endParaRPr lang="en-US" dirty="0">
              <a:effectLst/>
            </a:endParaRPr>
          </a:p>
          <a:p>
            <a:pPr marL="228600" indent="-22860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CA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why not? --  Gould secure UNIX experience.</a:t>
            </a:r>
            <a:r>
              <a:rPr lang="en-US" dirty="0"/>
              <a:t> </a:t>
            </a:r>
            <a:r>
              <a:rPr lang="en-CA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Performance.</a:t>
            </a:r>
          </a:p>
          <a:p>
            <a:pPr marL="228600" indent="-22860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CA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if you lose performance by partitioning into different privilege domains, users will put things that should be in different  privilege domains in the same,  violating Principle of Least Privilege.</a:t>
            </a:r>
          </a:p>
          <a:p>
            <a:pPr lvl="1">
              <a:spcBef>
                <a:spcPts val="1000"/>
              </a:spcBef>
            </a:pPr>
            <a:r>
              <a:rPr lang="en-CA" sz="1700" dirty="0">
                <a:solidFill>
                  <a:srgbClr val="000000"/>
                </a:solidFill>
                <a:latin typeface="Calibri" panose="020F0502020204030204" pitchFamily="34" charset="0"/>
              </a:rPr>
              <a:t>e.g.  Microsoft NT GDI -  originally in kernel, moved to user mode because  kernel crossings too slow</a:t>
            </a:r>
          </a:p>
          <a:p>
            <a:pPr lvl="1">
              <a:spcBef>
                <a:spcPts val="1000"/>
              </a:spcBef>
            </a:pPr>
            <a:r>
              <a:rPr lang="en-CA" sz="1700" dirty="0">
                <a:solidFill>
                  <a:srgbClr val="000000"/>
                </a:solidFill>
                <a:latin typeface="Calibri" panose="020F0502020204030204" pitchFamily="34" charset="0"/>
              </a:rPr>
              <a:t>Which is more important?: POLP or TC ? A: both?</a:t>
            </a:r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CA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IMHO:   let system software decide when it wants to flush and when it doesn’t</a:t>
            </a:r>
            <a:endParaRPr lang="en-US" dirty="0"/>
          </a:p>
          <a:p>
            <a:r>
              <a:rPr lang="en-CA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conservative: flush/rekey on all privilege domain crossings</a:t>
            </a:r>
          </a:p>
          <a:p>
            <a:r>
              <a:rPr lang="en-CA" sz="1800" dirty="0">
                <a:solidFill>
                  <a:srgbClr val="000000"/>
                </a:solidFill>
                <a:latin typeface="Calibri" panose="020F0502020204030204" pitchFamily="34" charset="0"/>
              </a:rPr>
              <a:t>s</a:t>
            </a:r>
            <a:r>
              <a:rPr lang="en-CA" sz="1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tupid and insecure: never flush (pre-Spectre)</a:t>
            </a:r>
          </a:p>
          <a:p>
            <a:r>
              <a:rPr lang="en-CA" sz="1800" dirty="0">
                <a:solidFill>
                  <a:srgbClr val="000000"/>
                </a:solidFill>
                <a:latin typeface="Calibri" panose="020F0502020204030204" pitchFamily="34" charset="0"/>
              </a:rPr>
              <a:t>smarter:</a:t>
            </a:r>
          </a:p>
          <a:p>
            <a:pPr lvl="1"/>
            <a:r>
              <a:rPr lang="en-CA" sz="1400" dirty="0">
                <a:solidFill>
                  <a:srgbClr val="000000"/>
                </a:solidFill>
                <a:latin typeface="Calibri" panose="020F0502020204030204" pitchFamily="34" charset="0"/>
              </a:rPr>
              <a:t>different processes same user </a:t>
            </a:r>
            <a:r>
              <a:rPr lang="en-CA" sz="1400" dirty="0">
                <a:solidFill>
                  <a:srgbClr val="00000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  may be don’t need to flush</a:t>
            </a:r>
            <a:r>
              <a:rPr lang="en-CA" sz="1400" dirty="0">
                <a:solidFill>
                  <a:srgbClr val="000000"/>
                </a:solidFill>
                <a:latin typeface="Calibri" panose="020F0502020204030204" pitchFamily="34" charset="0"/>
              </a:rPr>
              <a:t>   </a:t>
            </a:r>
          </a:p>
          <a:p>
            <a:pPr lvl="1"/>
            <a:r>
              <a:rPr lang="en-CA" sz="1400" dirty="0">
                <a:solidFill>
                  <a:srgbClr val="00000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user/top-half OS    don’t flush if no sensitive info</a:t>
            </a:r>
          </a:p>
          <a:p>
            <a:pPr lvl="1"/>
            <a:r>
              <a:rPr lang="en-CA" sz="1400" dirty="0">
                <a:solidFill>
                  <a:srgbClr val="00000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flush if   sensitive info</a:t>
            </a:r>
          </a:p>
          <a:p>
            <a:pPr lvl="2"/>
            <a:r>
              <a:rPr lang="en-CA" sz="1000" dirty="0">
                <a:solidFill>
                  <a:srgbClr val="00000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 hard: same process same user different privilege??</a:t>
            </a:r>
            <a:endParaRPr lang="en-CA" sz="1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64883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42470-C870-4E9A-90FA-0B1E4C7BB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 </a:t>
            </a:r>
            <a:r>
              <a:rPr lang="en-CA" sz="44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Some  </a:t>
            </a:r>
            <a:r>
              <a:rPr lang="en-CA" sz="4400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uarch</a:t>
            </a:r>
            <a:r>
              <a:rPr lang="en-CA" sz="44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state hard to flush (or key)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50A9A-47D5-4400-8D0F-5A8C5E5BDF7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en-CA" sz="3200" b="1" u="sng" dirty="0"/>
              <a:t>Semantics</a:t>
            </a:r>
          </a:p>
          <a:p>
            <a:pPr marL="0" indent="0">
              <a:buNone/>
            </a:pPr>
            <a:r>
              <a:rPr lang="en-CA" sz="3200" dirty="0"/>
              <a:t>Some </a:t>
            </a:r>
            <a:r>
              <a:rPr lang="en-CA" sz="3200" dirty="0" err="1"/>
              <a:t>uarch</a:t>
            </a:r>
            <a:r>
              <a:rPr lang="en-CA" sz="3200" dirty="0"/>
              <a:t> state cannot be instantaneously flushed</a:t>
            </a:r>
            <a:endParaRPr lang="en-US" sz="1800" dirty="0">
              <a:effectLst/>
            </a:endParaRPr>
          </a:p>
          <a:p>
            <a:pPr marL="228600" indent="-22860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CA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e.g.  dirty  cache lines </a:t>
            </a:r>
            <a:r>
              <a:rPr lang="en-CA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  <a:sym typeface="Wingdings" panose="05000000000000000000" pitchFamily="2" charset="2"/>
              </a:rPr>
              <a:t></a:t>
            </a:r>
            <a:r>
              <a:rPr lang="en-CA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 must be written out one by one</a:t>
            </a:r>
            <a:endParaRPr lang="en-US" dirty="0">
              <a:effectLst/>
            </a:endParaRPr>
          </a:p>
          <a:p>
            <a:pPr marL="228600" indent="-22860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CA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shared memory  locations </a:t>
            </a:r>
            <a:r>
              <a:rPr lang="en-CA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  <a:sym typeface="Wingdings" panose="05000000000000000000" pitchFamily="2" charset="2"/>
              </a:rPr>
              <a:t></a:t>
            </a:r>
            <a:r>
              <a:rPr lang="en-CA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 cannot change keys for dirty data</a:t>
            </a:r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en-CA" sz="1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en-CA" sz="2800" b="1" u="sng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Physics</a:t>
            </a:r>
          </a:p>
          <a:p>
            <a:pPr marL="0" indent="0">
              <a:buNone/>
            </a:pPr>
            <a:r>
              <a:rPr lang="en-CA" sz="2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Some </a:t>
            </a:r>
            <a:r>
              <a:rPr lang="en-CA" sz="2800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uarch</a:t>
            </a:r>
            <a:r>
              <a:rPr lang="en-CA" sz="2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data structures are just plain too big… must iterate</a:t>
            </a:r>
          </a:p>
          <a:p>
            <a:pPr lvl="1"/>
            <a:r>
              <a:rPr lang="en-CA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over entries, sets, ways, banks…</a:t>
            </a:r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en-US" dirty="0">
              <a:effectLst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039C39-A837-4D2C-868F-C743D6656F9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en-CA" b="1" u="sng" dirty="0">
                <a:solidFill>
                  <a:srgbClr val="000000"/>
                </a:solidFill>
                <a:latin typeface="Calibri" panose="020F0502020204030204" pitchFamily="34" charset="0"/>
              </a:rPr>
              <a:t> Modularity</a:t>
            </a:r>
            <a:endParaRPr lang="en-CA" b="1" u="sng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r>
              <a:rPr lang="en-US" dirty="0">
                <a:effectLst/>
              </a:rPr>
              <a:t>Different functional units may have different keying operations and instructions</a:t>
            </a:r>
          </a:p>
          <a:p>
            <a:pPr lvl="1"/>
            <a:r>
              <a:rPr lang="en-US" dirty="0">
                <a:effectLst/>
              </a:rPr>
              <a:t>may not be possible to put in a single instruction</a:t>
            </a:r>
          </a:p>
          <a:p>
            <a:pPr lvl="1"/>
            <a:r>
              <a:rPr lang="en-US" dirty="0"/>
              <a:t>maybe not FENCE.T</a:t>
            </a:r>
          </a:p>
          <a:p>
            <a:pPr lvl="1"/>
            <a:r>
              <a:rPr lang="en-US" dirty="0">
                <a:effectLst/>
              </a:rPr>
              <a:t>but </a:t>
            </a:r>
            <a:r>
              <a:rPr lang="en-US" dirty="0" err="1">
                <a:effectLst/>
              </a:rPr>
              <a:t>FENCE.bpred.T</a:t>
            </a:r>
            <a:r>
              <a:rPr lang="en-US" dirty="0">
                <a:effectLst/>
              </a:rPr>
              <a:t>, FENCE.D$.T</a:t>
            </a:r>
          </a:p>
          <a:p>
            <a:pPr lvl="1"/>
            <a:r>
              <a:rPr lang="en-US" dirty="0">
                <a:effectLst/>
              </a:rPr>
              <a:t>abstract: LOOP {FENCE[i].T } for all modules i</a:t>
            </a:r>
          </a:p>
          <a:p>
            <a:r>
              <a:rPr lang="en-US" dirty="0"/>
              <a:t> even if same instruction, may not occur at the same stage of pipeline</a:t>
            </a:r>
          </a:p>
          <a:p>
            <a:pPr lvl="1"/>
            <a:r>
              <a:rPr lang="en-US" dirty="0"/>
              <a:t> Can’t even stall pipelines anymore (HF) – replay buffers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b="1" u="sng" dirty="0"/>
              <a:t>Physics + Modularity</a:t>
            </a:r>
          </a:p>
          <a:p>
            <a:pPr marL="0" indent="0" algn="ctr">
              <a:buNone/>
            </a:pPr>
            <a:r>
              <a:rPr lang="en-US" b="1" dirty="0"/>
              <a:t>+ … </a:t>
            </a:r>
            <a:r>
              <a:rPr lang="en-US" b="1" u="sng" dirty="0"/>
              <a:t>Formal Speculation Model</a:t>
            </a:r>
            <a:r>
              <a:rPr lang="en-US" b="1" dirty="0"/>
              <a:t> …</a:t>
            </a:r>
          </a:p>
          <a:p>
            <a:pPr marL="0" indent="0" algn="ctr">
              <a:buNone/>
            </a:pPr>
            <a:r>
              <a:rPr lang="en-US" b="1" dirty="0">
                <a:sym typeface="Wingdings" panose="05000000000000000000" pitchFamily="2" charset="2"/>
              </a:rPr>
              <a:t> </a:t>
            </a:r>
            <a:r>
              <a:rPr lang="en-US" b="1" u="sng" dirty="0">
                <a:sym typeface="Wingdings" panose="05000000000000000000" pitchFamily="2" charset="2"/>
              </a:rPr>
              <a:t>Atomicity problems</a:t>
            </a:r>
            <a:endParaRPr lang="en-US" b="1" u="sng" dirty="0"/>
          </a:p>
          <a:p>
            <a:pPr marL="0" indent="0" algn="ctr">
              <a:buNone/>
            </a:pPr>
            <a:r>
              <a:rPr lang="en-US" dirty="0"/>
              <a:t> this is my biggest concern</a:t>
            </a:r>
            <a:endParaRPr lang="en-US" dirty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411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448DB-3426-4A75-8AAB-FBDC3EABC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Expanding –  Deterministic Timing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9807BF8-2CD3-49C2-AD19-59845950623A}"/>
              </a:ext>
            </a:extLst>
          </p:cNvPr>
          <p:cNvSpPr/>
          <p:nvPr/>
        </p:nvSpPr>
        <p:spPr>
          <a:xfrm>
            <a:off x="1086592" y="1690688"/>
            <a:ext cx="2541320" cy="5003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</a:t>
            </a:r>
            <a:r>
              <a:rPr lang="en-US" baseline="-25000" dirty="0"/>
              <a:t>0</a:t>
            </a:r>
            <a:r>
              <a:rPr lang="en-US" dirty="0"/>
              <a:t> =  </a:t>
            </a:r>
            <a:r>
              <a:rPr lang="en-US" dirty="0" err="1"/>
              <a:t>T</a:t>
            </a:r>
            <a:r>
              <a:rPr lang="en-US" baseline="-25000" dirty="0" err="1"/>
              <a:t>now</a:t>
            </a:r>
            <a:r>
              <a:rPr lang="en-US" dirty="0"/>
              <a:t>  current time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95AF359-1591-4E79-A04E-E507626F6FB3}"/>
              </a:ext>
            </a:extLst>
          </p:cNvPr>
          <p:cNvSpPr/>
          <p:nvPr/>
        </p:nvSpPr>
        <p:spPr>
          <a:xfrm>
            <a:off x="1086592" y="2251580"/>
            <a:ext cx="2541320" cy="5003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Switch context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2BD1AE8-5603-44DE-98CE-818343A68F83}"/>
              </a:ext>
            </a:extLst>
          </p:cNvPr>
          <p:cNvSpPr/>
          <p:nvPr/>
        </p:nvSpPr>
        <p:spPr>
          <a:xfrm>
            <a:off x="1086592" y="2245642"/>
            <a:ext cx="2541320" cy="500309"/>
          </a:xfrm>
          <a:prstGeom prst="roundRect">
            <a:avLst/>
          </a:prstGeom>
          <a:solidFill>
            <a:srgbClr val="FF7D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Switch context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E5318EA-11BD-4769-9249-234D1878F500}"/>
              </a:ext>
            </a:extLst>
          </p:cNvPr>
          <p:cNvSpPr/>
          <p:nvPr/>
        </p:nvSpPr>
        <p:spPr>
          <a:xfrm>
            <a:off x="1086592" y="2867117"/>
            <a:ext cx="2541320" cy="5003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Flush </a:t>
            </a:r>
            <a:r>
              <a:rPr lang="en-US" dirty="0" err="1"/>
              <a:t>uarch</a:t>
            </a:r>
            <a:r>
              <a:rPr lang="en-US" dirty="0"/>
              <a:t> state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3B82C1A-CA68-40E1-BE21-69D446683077}"/>
              </a:ext>
            </a:extLst>
          </p:cNvPr>
          <p:cNvSpPr/>
          <p:nvPr/>
        </p:nvSpPr>
        <p:spPr>
          <a:xfrm>
            <a:off x="1086592" y="3464760"/>
            <a:ext cx="2541320" cy="500309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Prefetch … ?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C8867BD-F15C-4E6C-82EC-722C86216509}"/>
              </a:ext>
            </a:extLst>
          </p:cNvPr>
          <p:cNvSpPr/>
          <p:nvPr/>
        </p:nvSpPr>
        <p:spPr>
          <a:xfrm>
            <a:off x="1086592" y="4062403"/>
            <a:ext cx="2541320" cy="5003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wait until T</a:t>
            </a:r>
            <a:r>
              <a:rPr lang="en-US" baseline="-25000" dirty="0"/>
              <a:t>0</a:t>
            </a:r>
            <a:r>
              <a:rPr lang="en-US" dirty="0"/>
              <a:t> + </a:t>
            </a:r>
            <a:r>
              <a:rPr lang="en-US" dirty="0" err="1"/>
              <a:t>T</a:t>
            </a:r>
            <a:r>
              <a:rPr lang="en-US" baseline="-25000" dirty="0" err="1"/>
              <a:t>worst</a:t>
            </a:r>
            <a:r>
              <a:rPr lang="en-US" baseline="-25000" dirty="0"/>
              <a:t> case</a:t>
            </a:r>
            <a:r>
              <a:rPr lang="en-US" dirty="0"/>
              <a:t> 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14E262C-0E6C-4C28-909E-9C6E3B6BE953}"/>
              </a:ext>
            </a:extLst>
          </p:cNvPr>
          <p:cNvSpPr/>
          <p:nvPr/>
        </p:nvSpPr>
        <p:spPr>
          <a:xfrm>
            <a:off x="1086592" y="4667003"/>
            <a:ext cx="2541320" cy="5003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return (MRET, SRET, …)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5D7EC36-A774-4069-B432-A8BF58FD3C35}"/>
              </a:ext>
            </a:extLst>
          </p:cNvPr>
          <p:cNvSpPr/>
          <p:nvPr/>
        </p:nvSpPr>
        <p:spPr>
          <a:xfrm>
            <a:off x="6915398" y="2036617"/>
            <a:ext cx="2555173" cy="7614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loop until end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leaks information </a:t>
            </a:r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3693F264-3BB9-48D5-9366-70622C124CC5}"/>
              </a:ext>
            </a:extLst>
          </p:cNvPr>
          <p:cNvSpPr/>
          <p:nvPr/>
        </p:nvSpPr>
        <p:spPr>
          <a:xfrm>
            <a:off x="5967351" y="1472540"/>
            <a:ext cx="1080654" cy="4566063"/>
          </a:xfrm>
          <a:prstGeom prst="leftBrace">
            <a:avLst>
              <a:gd name="adj1" fmla="val 8333"/>
              <a:gd name="adj2" fmla="val 49347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76A67D-8419-423B-81A0-AE4AF41B0D3A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3627912" y="3716978"/>
            <a:ext cx="2031670" cy="59558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58F03C8-5FB7-41C6-BF4D-099BC40154AF}"/>
              </a:ext>
            </a:extLst>
          </p:cNvPr>
          <p:cNvSpPr/>
          <p:nvPr/>
        </p:nvSpPr>
        <p:spPr>
          <a:xfrm>
            <a:off x="7424057" y="2930196"/>
            <a:ext cx="3002478" cy="7867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either 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en-US" dirty="0"/>
          </a:p>
          <a:p>
            <a:r>
              <a:rPr lang="en-US" dirty="0"/>
              <a:t>re-flush affected predictors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698F388-64AE-48A9-8DE8-C004889DA923}"/>
              </a:ext>
            </a:extLst>
          </p:cNvPr>
          <p:cNvSpPr/>
          <p:nvPr/>
        </p:nvSpPr>
        <p:spPr>
          <a:xfrm>
            <a:off x="7424057" y="3919166"/>
            <a:ext cx="3002478" cy="8725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IMHO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pPr lvl="1"/>
            <a:r>
              <a:rPr lang="en-US" dirty="0" err="1"/>
              <a:t>Twait</a:t>
            </a:r>
            <a:r>
              <a:rPr lang="en-US" dirty="0"/>
              <a:t> = T</a:t>
            </a:r>
            <a:r>
              <a:rPr lang="en-US" baseline="-25000" dirty="0"/>
              <a:t>0</a:t>
            </a:r>
            <a:r>
              <a:rPr lang="en-US" dirty="0"/>
              <a:t> + </a:t>
            </a:r>
            <a:r>
              <a:rPr lang="en-US" dirty="0" err="1"/>
              <a:t>T</a:t>
            </a:r>
            <a:r>
              <a:rPr lang="en-US" baseline="-25000" dirty="0" err="1"/>
              <a:t>worst</a:t>
            </a:r>
            <a:r>
              <a:rPr lang="en-US" baseline="-25000" dirty="0"/>
              <a:t> case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PAUSE( </a:t>
            </a:r>
            <a:r>
              <a:rPr lang="en-US" dirty="0" err="1"/>
              <a:t>T</a:t>
            </a:r>
            <a:r>
              <a:rPr lang="en-US" baseline="-25000" dirty="0" err="1"/>
              <a:t>wait</a:t>
            </a:r>
            <a:r>
              <a:rPr lang="en-US" dirty="0"/>
              <a:t>)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68A6F7E-B91E-4439-95FA-3E0438CA9FE9}"/>
              </a:ext>
            </a:extLst>
          </p:cNvPr>
          <p:cNvSpPr/>
          <p:nvPr/>
        </p:nvSpPr>
        <p:spPr>
          <a:xfrm>
            <a:off x="7594270" y="4956485"/>
            <a:ext cx="4506686" cy="8725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45720" rtlCol="0" anchor="ctr"/>
          <a:lstStyle/>
          <a:p>
            <a:r>
              <a:rPr lang="en-US" dirty="0"/>
              <a:t>but PAUSE( </a:t>
            </a:r>
            <a:r>
              <a:rPr lang="en-US" dirty="0" err="1"/>
              <a:t>T</a:t>
            </a:r>
            <a:r>
              <a:rPr lang="en-US" baseline="-25000" dirty="0" err="1"/>
              <a:t>wait</a:t>
            </a:r>
            <a:r>
              <a:rPr lang="en-US" dirty="0"/>
              <a:t>) or PAUSE( T</a:t>
            </a:r>
            <a:r>
              <a:rPr lang="en-US" baseline="-25000" dirty="0"/>
              <a:t>abs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FF0000"/>
                </a:solidFill>
              </a:rPr>
              <a:t>Rejected  when Ri5 PAUSE was defined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Time need not be exact, ≥</a:t>
            </a:r>
          </a:p>
        </p:txBody>
      </p:sp>
    </p:spTree>
    <p:extLst>
      <p:ext uri="{BB962C8B-B14F-4D97-AF65-F5344CB8AC3E}">
        <p14:creationId xmlns:p14="http://schemas.microsoft.com/office/powerpoint/2010/main" val="3399944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415E3-9044-446B-8816-B10284F69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010" y="365125"/>
            <a:ext cx="11548754" cy="1325563"/>
          </a:xfrm>
        </p:spPr>
        <p:txBody>
          <a:bodyPr/>
          <a:lstStyle/>
          <a:p>
            <a:r>
              <a:rPr lang="en-US" dirty="0"/>
              <a:t> Best Proposal: </a:t>
            </a:r>
            <a:r>
              <a:rPr lang="en-US" b="1" dirty="0">
                <a:solidFill>
                  <a:srgbClr val="FF0000"/>
                </a:solidFill>
              </a:rPr>
              <a:t>PREFETCH(</a:t>
            </a:r>
            <a:r>
              <a:rPr lang="en-US" b="1" dirty="0" err="1">
                <a:solidFill>
                  <a:srgbClr val="FF0000"/>
                </a:solidFill>
              </a:rPr>
              <a:t>t</a:t>
            </a:r>
            <a:r>
              <a:rPr lang="en-US" b="1" baseline="-25000" dirty="0" err="1">
                <a:solidFill>
                  <a:srgbClr val="FF0000"/>
                </a:solidFill>
              </a:rPr>
              <a:t>wait</a:t>
            </a:r>
            <a:r>
              <a:rPr lang="en-US" b="1" dirty="0">
                <a:solidFill>
                  <a:srgbClr val="FF0000"/>
                </a:solidFill>
              </a:rPr>
              <a:t> ) </a:t>
            </a:r>
            <a:r>
              <a:rPr lang="en-US" dirty="0"/>
              <a:t>or PREFETCH(t</a:t>
            </a:r>
            <a:r>
              <a:rPr lang="en-US" baseline="-25000" dirty="0"/>
              <a:t>abs</a:t>
            </a:r>
            <a:r>
              <a:rPr lang="en-US" dirty="0"/>
              <a:t>) </a:t>
            </a:r>
            <a:endParaRPr lang="en-US" baseline="-25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503CC-C6E3-43D7-957F-46596D3B9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IMHO almost a no-brainer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but the security channel may be small</a:t>
            </a:r>
          </a:p>
          <a:p>
            <a:pPr marL="0" indent="0">
              <a:buNone/>
            </a:pPr>
            <a:r>
              <a:rPr lang="en-US" dirty="0"/>
              <a:t> and foolish people may  think it unnecessary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232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448DB-3426-4A75-8AAB-FBDC3EABC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Proposal: </a:t>
            </a:r>
            <a:r>
              <a:rPr lang="en-US" b="1" dirty="0">
                <a:solidFill>
                  <a:srgbClr val="FF0000"/>
                </a:solidFill>
              </a:rPr>
              <a:t>hide FLUSH/CLEAR ugliness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B1065AF-0D76-44FD-95B9-5AF7FD1E0C5C}"/>
              </a:ext>
            </a:extLst>
          </p:cNvPr>
          <p:cNvSpPr/>
          <p:nvPr/>
        </p:nvSpPr>
        <p:spPr>
          <a:xfrm>
            <a:off x="924296" y="1621591"/>
            <a:ext cx="2541320" cy="5003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Clear WT cache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0A1E390-C77F-4374-B72D-0090A075AAF0}"/>
              </a:ext>
            </a:extLst>
          </p:cNvPr>
          <p:cNvSpPr/>
          <p:nvPr/>
        </p:nvSpPr>
        <p:spPr>
          <a:xfrm>
            <a:off x="924296" y="2200377"/>
            <a:ext cx="2541320" cy="5003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Flush WB cache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5D7EC36-A774-4069-B432-A8BF58FD3C35}"/>
              </a:ext>
            </a:extLst>
          </p:cNvPr>
          <p:cNvSpPr/>
          <p:nvPr/>
        </p:nvSpPr>
        <p:spPr>
          <a:xfrm>
            <a:off x="924296" y="2883426"/>
            <a:ext cx="3683330" cy="10363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Clear Branch Predictors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L1, L2…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BHT, BTB, Indirect, Return Stack…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7C59E70-0D7F-4A9F-A7DB-8BD8BC5C3BE2}"/>
              </a:ext>
            </a:extLst>
          </p:cNvPr>
          <p:cNvSpPr/>
          <p:nvPr/>
        </p:nvSpPr>
        <p:spPr>
          <a:xfrm>
            <a:off x="924296" y="4102544"/>
            <a:ext cx="2541320" cy="5003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Clear TLB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CB7B4BF-53E9-446C-99D3-7C1C0E9F8787}"/>
              </a:ext>
            </a:extLst>
          </p:cNvPr>
          <p:cNvSpPr/>
          <p:nvPr/>
        </p:nvSpPr>
        <p:spPr>
          <a:xfrm>
            <a:off x="924296" y="4785593"/>
            <a:ext cx="2541320" cy="8217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Clear HW Prefetchers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IS, D$, L[12…], TLB</a:t>
            </a:r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3693F264-3BB9-48D5-9366-70622C124CC5}"/>
              </a:ext>
            </a:extLst>
          </p:cNvPr>
          <p:cNvSpPr/>
          <p:nvPr/>
        </p:nvSpPr>
        <p:spPr>
          <a:xfrm>
            <a:off x="5967351" y="1472540"/>
            <a:ext cx="1080654" cy="4566063"/>
          </a:xfrm>
          <a:prstGeom prst="leftBrace">
            <a:avLst>
              <a:gd name="adj1" fmla="val 8333"/>
              <a:gd name="adj2" fmla="val 49347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6EF50BB-ADF7-4A33-B64B-65532EC5CA6A}"/>
              </a:ext>
            </a:extLst>
          </p:cNvPr>
          <p:cNvSpPr/>
          <p:nvPr/>
        </p:nvSpPr>
        <p:spPr>
          <a:xfrm>
            <a:off x="7276108" y="1716376"/>
            <a:ext cx="4605154" cy="263632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x1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 0</a:t>
            </a: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L: x1 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SEC.FLUSH.type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x1</a:t>
            </a: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BNEZ x1</a:t>
            </a:r>
          </a:p>
          <a:p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US" dirty="0">
                <a:solidFill>
                  <a:schemeClr val="tx1"/>
                </a:solidFill>
                <a:latin typeface="+mj-lt"/>
              </a:rPr>
              <a:t>where Implementation determines</a:t>
            </a:r>
          </a:p>
          <a:p>
            <a:r>
              <a:rPr lang="en-US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 which predictors and caches get enumerated  for any type of security flush</a:t>
            </a:r>
          </a:p>
          <a:p>
            <a:r>
              <a:rPr lang="en-US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 e.g. “flush everything before partitioned L2”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87B887F-24A5-44D7-A5C0-8A7700F812FA}"/>
              </a:ext>
            </a:extLst>
          </p:cNvPr>
          <p:cNvSpPr/>
          <p:nvPr/>
        </p:nvSpPr>
        <p:spPr>
          <a:xfrm>
            <a:off x="7276108" y="4602853"/>
            <a:ext cx="4605154" cy="1554503"/>
          </a:xfrm>
          <a:prstGeom prst="roundRect">
            <a:avLst/>
          </a:prstGeom>
          <a:solidFill>
            <a:srgbClr val="FF7D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+mj-lt"/>
              </a:rPr>
              <a:t>CMOs TG already rejected “address ranges”</a:t>
            </a:r>
          </a:p>
          <a:p>
            <a:endParaRPr lang="en-US" dirty="0">
              <a:solidFill>
                <a:schemeClr val="tx1"/>
              </a:solidFill>
              <a:latin typeface="+mj-lt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US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These are “microarchitecture ranges”</a:t>
            </a:r>
          </a:p>
          <a:p>
            <a:r>
              <a:rPr lang="en-US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but SEC.FLUSH nevertheless returns a value</a:t>
            </a:r>
          </a:p>
          <a:p>
            <a:r>
              <a:rPr lang="en-US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 which causes FUD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898909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1686</TotalTime>
  <Words>6465</Words>
  <Application>Microsoft Office PowerPoint</Application>
  <PresentationFormat>Widescreen</PresentationFormat>
  <Paragraphs>837</Paragraphs>
  <Slides>61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9" baseType="lpstr">
      <vt:lpstr>Arial</vt:lpstr>
      <vt:lpstr>Calibri</vt:lpstr>
      <vt:lpstr>Calibri Light</vt:lpstr>
      <vt:lpstr>Courier New</vt:lpstr>
      <vt:lpstr>MS Shell Dlg 2</vt:lpstr>
      <vt:lpstr>Symbol</vt:lpstr>
      <vt:lpstr>Wingdings</vt:lpstr>
      <vt:lpstr>Office Theme</vt:lpstr>
      <vt:lpstr> FENCE.T “timing fence” or SEC.FLUSH “security flush”</vt:lpstr>
      <vt:lpstr>Security Risks</vt:lpstr>
      <vt:lpstr>Example system -  partition in space or in time</vt:lpstr>
      <vt:lpstr>seL4 Context Switch - Stealing Gernot’s slide</vt:lpstr>
      <vt:lpstr>Stealing Some More – Cool Channel Graphs</vt:lpstr>
      <vt:lpstr>Expanding –  many flushes, what order?</vt:lpstr>
      <vt:lpstr>Expanding –  Deterministic Timing</vt:lpstr>
      <vt:lpstr> Best Proposal: PREFETCH(twait ) or PREFETCH(tabs) </vt:lpstr>
      <vt:lpstr>Best Proposal: hide FLUSH/CLEAR ugliness</vt:lpstr>
      <vt:lpstr>Hide ugliness: KA &amp; AW’s neat idea</vt:lpstr>
      <vt:lpstr>Worst Proposal: Hybrid Mongrel</vt:lpstr>
      <vt:lpstr>Middling Proposal: SBI</vt:lpstr>
      <vt:lpstr> Conclusion and HELP !!!</vt:lpstr>
      <vt:lpstr> Real-world microarchitecture considerations</vt:lpstr>
      <vt:lpstr> You cannot always instantly flush an array</vt:lpstr>
      <vt:lpstr>Aside: Noncausal  Speculation + Prefetching</vt:lpstr>
      <vt:lpstr>Expanding –  Accessibility</vt:lpstr>
      <vt:lpstr>Non-causality</vt:lpstr>
      <vt:lpstr>Non-causality =&gt; Information leaks </vt:lpstr>
      <vt:lpstr>=&gt; Speculation fences don’t work (leakage)</vt:lpstr>
      <vt:lpstr>=&gt; Speculation fences don’t work (leakage)</vt:lpstr>
      <vt:lpstr>End of Aside: Noncausal  Speculation + Prefetching</vt:lpstr>
      <vt:lpstr>Expanding –   Exfiltration</vt:lpstr>
      <vt:lpstr>Expanding – Infiltration and Exfiltration</vt:lpstr>
      <vt:lpstr>Privileged   Unprivileged transition through cleanup state</vt:lpstr>
      <vt:lpstr>Unpriviliged Unprivileged   transition through cleanup state</vt:lpstr>
      <vt:lpstr>What is this Intermediate Cleanup State?</vt:lpstr>
      <vt:lpstr> PROBLEM  micro kernels may do this   Linux does not  user usually mapped  into kernel top half</vt:lpstr>
      <vt:lpstr>Expanding – Infiltration and Exfiltration</vt:lpstr>
      <vt:lpstr>Slow system calls  considered dangerous</vt:lpstr>
      <vt:lpstr> PROBLEM  want user  user transitions without syscalls e.g. User level sandboxes  in web browsers (assuming syscalls are slow)  like Linux, except user cannot manipulate  page tables or PMPs </vt:lpstr>
      <vt:lpstr>Atomicity and Non-Causal cacheability</vt:lpstr>
      <vt:lpstr>(Non) Atomicity</vt:lpstr>
      <vt:lpstr>Speculation  atomicity  issues</vt:lpstr>
      <vt:lpstr>Speculation and Non-Causal Cacheabilty</vt:lpstr>
      <vt:lpstr>Why did I do this? (Non-Causal Cacheability)</vt:lpstr>
      <vt:lpstr>Fixed by causality??</vt:lpstr>
      <vt:lpstr>  fused instruction pair atomicity</vt:lpstr>
      <vt:lpstr> multi-instruction sequence   atomicity</vt:lpstr>
      <vt:lpstr> multi-instruction sequence constraints</vt:lpstr>
      <vt:lpstr>Mode transition to solve  atomicity problems</vt:lpstr>
      <vt:lpstr>  Wrapping Up</vt:lpstr>
      <vt:lpstr> my original vision</vt:lpstr>
      <vt:lpstr> implementation possibilities</vt:lpstr>
      <vt:lpstr> iterate</vt:lpstr>
      <vt:lpstr> CMO TG rejected</vt:lpstr>
      <vt:lpstr>Summary</vt:lpstr>
      <vt:lpstr>  BACKGROUND</vt:lpstr>
      <vt:lpstr>Security (Inference Channel) CMO/Flushes</vt:lpstr>
      <vt:lpstr>Security (channel) TLB flushes</vt:lpstr>
      <vt:lpstr> FLUSH – or NOT</vt:lpstr>
      <vt:lpstr>Flush – or NOT – ?</vt:lpstr>
      <vt:lpstr>Keying  microarchitecture state</vt:lpstr>
      <vt:lpstr>Why (not) keying ?  E.g. QCOM -  branch predictor -  change hash  on context switches</vt:lpstr>
      <vt:lpstr>Covert  versus  Information Leak  channels</vt:lpstr>
      <vt:lpstr> FLUSH – or NOT</vt:lpstr>
      <vt:lpstr> Flushing uarch state</vt:lpstr>
      <vt:lpstr>Lots of uarch timing state</vt:lpstr>
      <vt:lpstr> Some  uarch state easy to flush (or key)</vt:lpstr>
      <vt:lpstr> Sometimes flushing/rekeying  hurts performance</vt:lpstr>
      <vt:lpstr> Some  uarch state hard to flush (or key)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FENCE.T discussion “timing fence</dc:title>
  <dc:creator>Andy Glew</dc:creator>
  <cp:lastModifiedBy>Andy Glew</cp:lastModifiedBy>
  <cp:revision>66</cp:revision>
  <dcterms:created xsi:type="dcterms:W3CDTF">2021-01-04T18:48:38Z</dcterms:created>
  <dcterms:modified xsi:type="dcterms:W3CDTF">2021-02-17T15:13:22Z</dcterms:modified>
</cp:coreProperties>
</file>