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3" r:id="rId4"/>
    <p:sldId id="274" r:id="rId5"/>
    <p:sldId id="275" r:id="rId6"/>
    <p:sldId id="276" r:id="rId7"/>
    <p:sldId id="279" r:id="rId8"/>
    <p:sldId id="280" r:id="rId9"/>
    <p:sldId id="281" r:id="rId10"/>
    <p:sldId id="282" r:id="rId11"/>
    <p:sldId id="284" r:id="rId12"/>
    <p:sldId id="283" r:id="rId13"/>
    <p:sldId id="290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72" r:id="rId24"/>
    <p:sldId id="296" r:id="rId25"/>
    <p:sldId id="298" r:id="rId26"/>
    <p:sldId id="297" r:id="rId27"/>
    <p:sldId id="299" r:id="rId28"/>
    <p:sldId id="300" r:id="rId29"/>
    <p:sldId id="295" r:id="rId30"/>
    <p:sldId id="267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Glew" initials="Ag" lastIdx="1" clrIdx="0">
    <p:extLst>
      <p:ext uri="{19B8F6BF-5375-455C-9EA6-DF929625EA0E}">
        <p15:presenceInfo xmlns:p15="http://schemas.microsoft.com/office/powerpoint/2012/main" userId="Andy Gle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8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4T14:51:05.041" idx="1">
    <p:pos x="974" y="3023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ECC0-6B69-4B2A-B2D4-4667B301D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98CFB-6F24-4938-B9EF-C1D7DEC6E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269B6-E4E4-42FA-BA8D-9CFCC360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76211-0F16-4511-AD4B-14508D40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1262C-1A3B-4F4B-9C17-7EA9BD30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C89F-F35D-491B-9FD1-BD897F42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79784-C275-4391-8A83-C56134C7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C8A25-066A-43C4-8C18-2F35D965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7D3FF-FA01-4C04-BD8A-AE81B5A9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27716-A476-4090-95E7-AD09BD6C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0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C4E09-7F88-481C-9436-4A47B7328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51781-EAF5-46EB-B6C2-5C7F8CAF6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49B0E-E9DF-4E30-BB2D-73B3CFB2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D1694-14C4-4EC2-A367-4958ED0A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0C6A-CFC7-44F8-BCB0-28903D40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7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1E4B-1364-4163-94D9-2FDD9D74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A4ED-E2C6-4992-B20D-9EC0D105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8B3BC-3C97-44B7-A56B-ECB477E8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DC852-9547-4634-923B-290D1DF0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03212-2331-49AA-9765-CD3DC5C3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CBB0-5E3D-4216-8367-D3EA2731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FB7B1-8B2C-4109-A9F8-0EB0FA9A3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F8F20-0F84-47DF-B9C2-E90ED45A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067D-2D8B-4ADB-8B5F-979654B0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EB12-92E8-402F-B04D-EEA92AEF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6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053A-D204-4AB2-B439-28355E13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FB29-A79E-45FB-B1EC-37F248BE7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7D87B-8869-427B-81E1-7C9AFAFE1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B18FC-EFAE-4C53-A28E-68C19AEF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C02DD-9AAF-4C3A-97E0-04F3FD4E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B069D-A4F6-414C-B64F-72FB6254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8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E6D2-96B6-4502-AAEA-057C7083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E777F-D747-4FC0-8835-5FA81037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5F48B-456A-4808-9ABA-F61C8B20D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2B85D-8877-4331-9BDE-390F65667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1E1D8-7011-44E4-9DE7-9DFB58341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56769-406A-47AE-A6DD-4A7BB0FD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9574C-D626-480E-A71D-DD0FE27B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0D536-8301-44A1-BB6D-D7C8310D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3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8AC1-0EC8-4E4C-A1E9-BC7DF641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8F271-5916-4B8C-BB9D-AD818F7D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4AB81-2355-4201-BFEF-7BC2D134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5844C-6931-45F6-874F-16EF5DB6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4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681B2-6328-4E16-915A-26E3BAA0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38FBA-2E43-4BB4-96D2-8D668FDB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309F2-292D-4982-ACBB-9D20E5DE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5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C46B-070D-4D48-BBA1-7B225828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EF19-F44E-4502-9B6F-58FF681D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84A46-727B-485E-926B-E21A064C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0C316-3FEA-4BFB-88EC-CFAD367A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5D4DB-A7F5-4362-B0C3-A299A2C4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DC1FC-7B06-4F5E-BFB9-ADB6468D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7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E2DF-F59A-417E-BC2B-4A7B9871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26D05-E460-4FC7-B486-0633F5E2C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A211F-7684-4334-8989-E6B6AE4F3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001EA-4163-4F6F-9BE1-83685064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1549E-848D-47CC-9DCB-6CA9B46B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A6C3E-8863-46D2-BB59-509184D7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E338C-0F80-45CA-818C-8B400DFE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B7213-6B2F-4E88-9CDA-E0B81D6AB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2A7F-6518-4C68-B244-E47AF496A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4A60E-12D1-41D7-8BFB-1B3B71186A2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7E10-38CA-45B0-B37A-7CB89A55A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B094-AA1D-4D4D-8FCD-4C2C97343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4BD-D3D4-4EF4-86F1-1F8407CBA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 FENCE.T discussion</a:t>
            </a:r>
            <a:br>
              <a:rPr lang="en-CA" dirty="0"/>
            </a:br>
            <a:r>
              <a:rPr lang="en-CA" dirty="0"/>
              <a:t>“timing fence”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3A43B-85ED-4C24-8613-A5761C431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CA" dirty="0"/>
              <a:t>2021-01-04, Monday</a:t>
            </a:r>
          </a:p>
          <a:p>
            <a:endParaRPr lang="en-CA" dirty="0"/>
          </a:p>
          <a:p>
            <a:r>
              <a:rPr lang="en-CA" dirty="0"/>
              <a:t>Gernot Heiser, Richard Newell, Andy Glew</a:t>
            </a:r>
          </a:p>
          <a:p>
            <a:endParaRPr lang="en-CA" dirty="0"/>
          </a:p>
          <a:p>
            <a:r>
              <a:rPr lang="en-US" dirty="0"/>
              <a:t>Note added 2021-02-16L this version was created 01-04, for a discussion with RN and GH as noted above.  This version emphasized that flushing </a:t>
            </a:r>
            <a:r>
              <a:rPr lang="en-US" dirty="0" err="1"/>
              <a:t>uarch</a:t>
            </a:r>
            <a:r>
              <a:rPr lang="en-US" dirty="0"/>
              <a:t> state like caches and branch predictors was necessary – not just obfuscating by hashing with a key.  Fortunately, it seems that my perception that RN advocated obfuscation/hashing, since he constantly emp[</a:t>
            </a:r>
            <a:r>
              <a:rPr lang="en-US" dirty="0" err="1"/>
              <a:t>hasized</a:t>
            </a:r>
            <a:r>
              <a:rPr lang="en-US" dirty="0"/>
              <a:t> “not flushing, not </a:t>
            </a:r>
            <a:r>
              <a:rPr lang="en-US" dirty="0" err="1"/>
              <a:t>clearimg</a:t>
            </a:r>
            <a:r>
              <a:rPr lang="en-US" dirty="0"/>
              <a:t>” may have been </a:t>
            </a:r>
            <a:r>
              <a:rPr lang="en-US" dirty="0" err="1"/>
              <a:t>wromg</a:t>
            </a:r>
            <a:r>
              <a:rPr lang="en-US" dirty="0"/>
              <a:t> – although it is probably worth keeping those slides around, since I know that some folks, like BG, advocate hashing. IMHO hashing is better than nothing, but is by no means a complete solution, since even with hashing there is a covert channel.</a:t>
            </a:r>
          </a:p>
        </p:txBody>
      </p:sp>
    </p:spTree>
    <p:extLst>
      <p:ext uri="{BB962C8B-B14F-4D97-AF65-F5344CB8AC3E}">
        <p14:creationId xmlns:p14="http://schemas.microsoft.com/office/powerpoint/2010/main" val="280429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7441-A316-484B-A13A-23DC0725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Some  </a:t>
            </a:r>
            <a:r>
              <a:rPr lang="en-CA" dirty="0" err="1"/>
              <a:t>uarch</a:t>
            </a:r>
            <a:r>
              <a:rPr lang="en-CA" dirty="0"/>
              <a:t> state easy to flush (or key)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2CC96-C748-4FF0-AC96-92A9B353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E.g. “instantaneous block clear” of valid bits…</a:t>
            </a:r>
          </a:p>
          <a:p>
            <a:r>
              <a:rPr lang="en-CA" dirty="0"/>
              <a:t>but…  one of the first things I learned  as a young computer architect </a:t>
            </a:r>
          </a:p>
          <a:p>
            <a:pPr lvl="1"/>
            <a:r>
              <a:rPr lang="en-CA" dirty="0"/>
              <a:t>is that not all technology can do instantaneous block clear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CA" dirty="0">
                <a:sym typeface="Wingdings" panose="05000000000000000000" pitchFamily="2" charset="2"/>
              </a:rPr>
              <a:t>4 sets of valid bits, switch,  state machine clears in  background… TC still exists</a:t>
            </a:r>
          </a:p>
          <a:p>
            <a:pPr lvl="2"/>
            <a:endParaRPr lang="en-CA" dirty="0"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AA1D0-3965-40C3-B73F-C93F79F77DA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lvl="1"/>
            <a:endParaRPr lang="en-CA" dirty="0">
              <a:sym typeface="Wingdings" panose="05000000000000000000" pitchFamily="2" charset="2"/>
            </a:endParaRPr>
          </a:p>
          <a:p>
            <a:pPr lvl="1"/>
            <a:endParaRPr lang="en-CA" dirty="0">
              <a:sym typeface="Wingdings" panose="05000000000000000000" pitchFamily="2" charset="2"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CA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A08E-64A8-4D06-AB8E-65862AC0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Sometimes flushing/rekeying  hurts performance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C7453-5FEC-4DC3-9B92-28E9BEAA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latin typeface="MS Shell Dlg 2" panose="020B0604030504040204" pitchFamily="34" charset="0"/>
              </a:rPr>
              <a:t> S</a:t>
            </a:r>
            <a:r>
              <a:rPr lang="en-CA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ometimes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big performance benefit for sharing (not flushing/keying)</a:t>
            </a:r>
            <a:endParaRPr lang="en-US" sz="1200" dirty="0">
              <a:effectLst/>
            </a:endParaRPr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e.g. 2  different user processes  accessing  </a:t>
            </a:r>
            <a:r>
              <a:rPr lang="en-CA" sz="1800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similar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webpages or databases</a:t>
            </a:r>
            <a:endParaRPr lang="en-US" sz="1200" dirty="0">
              <a:effectLst/>
            </a:endParaRPr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e.g.  user may train OS  predictors and vice versa</a:t>
            </a:r>
            <a:endParaRPr lang="en-US" sz="1200" dirty="0">
              <a:effectLst/>
            </a:endParaRPr>
          </a:p>
          <a:p>
            <a:pPr marL="11430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OS read() </a:t>
            </a:r>
            <a:r>
              <a:rPr lang="en-CA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syscall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may load cache values that user wants to use</a:t>
            </a:r>
            <a:endParaRPr lang="en-US" sz="120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MS Shell Dlg 2" panose="020B0604030504040204" pitchFamily="34" charset="0"/>
                <a:ea typeface="+mn-ea"/>
                <a:cs typeface="+mn-cs"/>
              </a:rPr>
              <a:t>I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t’s my fault:  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   I deliberately decided not to flush branch predictors on </a:t>
            </a:r>
            <a:r>
              <a:rPr lang="en-CA" sz="1800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OS/user  transitions in 1991 for Intel P6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why not? --  Gould secure UNIX experience.</a:t>
            </a:r>
            <a:r>
              <a:rPr lang="en-US" dirty="0"/>
              <a:t> 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Performance.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if you lose performance by partitioning into different privilege domains, users will put things that should be in different  privilege domains in the same,  violating Principle of Least Privilege.</a:t>
            </a:r>
          </a:p>
          <a:p>
            <a:pPr lvl="1">
              <a:spcBef>
                <a:spcPts val="1000"/>
              </a:spcBef>
            </a:pPr>
            <a:r>
              <a:rPr lang="en-CA" sz="1700" dirty="0">
                <a:solidFill>
                  <a:srgbClr val="000000"/>
                </a:solidFill>
                <a:latin typeface="Calibri" panose="020F0502020204030204" pitchFamily="34" charset="0"/>
              </a:rPr>
              <a:t>e.g.  Microsoft NT GDI -  originally in kernel, moved to user mode because  kernel crossings too slow</a:t>
            </a:r>
          </a:p>
          <a:p>
            <a:pPr lvl="1">
              <a:spcBef>
                <a:spcPts val="1000"/>
              </a:spcBef>
            </a:pPr>
            <a:r>
              <a:rPr lang="en-CA" sz="1700" dirty="0">
                <a:solidFill>
                  <a:srgbClr val="000000"/>
                </a:solidFill>
                <a:latin typeface="Calibri" panose="020F0502020204030204" pitchFamily="34" charset="0"/>
              </a:rPr>
              <a:t>Which is more important?: POLP or TC ? A: both?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IMHO:   let system software decide when it wants to flush and when it doesn’t</a:t>
            </a:r>
            <a:endParaRPr lang="en-US" dirty="0"/>
          </a:p>
          <a:p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conservative: flush/rekey on all privilege domain crossings</a:t>
            </a:r>
          </a:p>
          <a:p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tupid and insecure: never flush (pre-Spectre)</a:t>
            </a:r>
          </a:p>
          <a:p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</a:rPr>
              <a:t>smarter:</a:t>
            </a:r>
          </a:p>
          <a:p>
            <a:pPr lvl="1"/>
            <a:r>
              <a:rPr lang="en-CA" sz="1400" dirty="0">
                <a:solidFill>
                  <a:srgbClr val="000000"/>
                </a:solidFill>
                <a:latin typeface="Calibri" panose="020F0502020204030204" pitchFamily="34" charset="0"/>
              </a:rPr>
              <a:t>different processes same user </a:t>
            </a:r>
            <a:r>
              <a:rPr lang="en-CA" sz="14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  may be don’t need to flush</a:t>
            </a:r>
            <a:r>
              <a:rPr lang="en-CA" sz="1400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</a:p>
          <a:p>
            <a:pPr lvl="1"/>
            <a:r>
              <a:rPr lang="en-CA" sz="14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user/top-half OS    don’t flush if no sensitive info</a:t>
            </a:r>
          </a:p>
          <a:p>
            <a:pPr lvl="1"/>
            <a:r>
              <a:rPr lang="en-CA" sz="14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flush if   sensitive info</a:t>
            </a:r>
          </a:p>
          <a:p>
            <a:pPr lvl="2"/>
            <a:r>
              <a:rPr lang="en-CA" sz="10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hard: same process same user different privilege??</a:t>
            </a:r>
            <a:endParaRPr lang="en-CA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4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2470-C870-4E9A-90FA-0B1E4C7B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CA" sz="4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Some  </a:t>
            </a:r>
            <a:r>
              <a:rPr lang="en-CA" sz="44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uarch</a:t>
            </a:r>
            <a:r>
              <a:rPr lang="en-CA" sz="4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state hard to flush (or key)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0A9A-47D5-4400-8D0F-5A8C5E5BD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CA" sz="3200" b="1" u="sng" dirty="0"/>
              <a:t>Semantics</a:t>
            </a:r>
          </a:p>
          <a:p>
            <a:pPr marL="0" indent="0">
              <a:buNone/>
            </a:pPr>
            <a:r>
              <a:rPr lang="en-CA" sz="3200" dirty="0"/>
              <a:t>Some </a:t>
            </a:r>
            <a:r>
              <a:rPr lang="en-CA" sz="3200" dirty="0" err="1"/>
              <a:t>uarch</a:t>
            </a:r>
            <a:r>
              <a:rPr lang="en-CA" sz="3200" dirty="0"/>
              <a:t> state cannot be instantaneously flushed</a:t>
            </a:r>
            <a:endParaRPr lang="en-US" sz="1800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e.g.  dirty  cache lines 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must be written out one by one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shared memory  locations 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cannot change keys for dirty data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CA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CA" sz="2800" b="1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Physics</a:t>
            </a:r>
          </a:p>
          <a:p>
            <a:pPr marL="0" indent="0">
              <a:buNone/>
            </a:pPr>
            <a:r>
              <a:rPr lang="en-CA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Some </a:t>
            </a:r>
            <a:r>
              <a:rPr lang="en-CA" sz="2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uarch</a:t>
            </a:r>
            <a:r>
              <a:rPr lang="en-CA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data structures are just plain too big… must iterate</a:t>
            </a:r>
          </a:p>
          <a:p>
            <a:pPr lvl="1"/>
            <a:r>
              <a:rPr lang="en-CA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over entries, sets, ways, banks…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39C39-A837-4D2C-868F-C743D6656F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CA" b="1" u="sng" dirty="0">
                <a:solidFill>
                  <a:srgbClr val="000000"/>
                </a:solidFill>
                <a:latin typeface="Calibri" panose="020F0502020204030204" pitchFamily="34" charset="0"/>
              </a:rPr>
              <a:t> Modularity</a:t>
            </a:r>
            <a:endParaRPr lang="en-CA" b="1" u="sng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>
                <a:effectLst/>
              </a:rPr>
              <a:t>Different functional units may have different keying operations and instructions</a:t>
            </a:r>
          </a:p>
          <a:p>
            <a:pPr lvl="1"/>
            <a:r>
              <a:rPr lang="en-US" dirty="0">
                <a:effectLst/>
              </a:rPr>
              <a:t>may not be possible to put in a single instruction</a:t>
            </a:r>
          </a:p>
          <a:p>
            <a:pPr lvl="1"/>
            <a:r>
              <a:rPr lang="en-US" dirty="0"/>
              <a:t>maybe not FENCE.T</a:t>
            </a:r>
          </a:p>
          <a:p>
            <a:pPr lvl="1"/>
            <a:r>
              <a:rPr lang="en-US" dirty="0">
                <a:effectLst/>
              </a:rPr>
              <a:t>but </a:t>
            </a:r>
            <a:r>
              <a:rPr lang="en-US" dirty="0" err="1">
                <a:effectLst/>
              </a:rPr>
              <a:t>FENCE.bpred.T</a:t>
            </a:r>
            <a:r>
              <a:rPr lang="en-US" dirty="0">
                <a:effectLst/>
              </a:rPr>
              <a:t>, FENCE.D$.T</a:t>
            </a:r>
          </a:p>
          <a:p>
            <a:pPr lvl="1"/>
            <a:r>
              <a:rPr lang="en-US" dirty="0">
                <a:effectLst/>
              </a:rPr>
              <a:t>abstract: LOOP {FENCE[i].T } for all modules i</a:t>
            </a:r>
          </a:p>
          <a:p>
            <a:r>
              <a:rPr lang="en-US" dirty="0"/>
              <a:t> even if same instruction, may not occur at the same stage of pipeline</a:t>
            </a:r>
          </a:p>
          <a:p>
            <a:pPr lvl="1"/>
            <a:r>
              <a:rPr lang="en-US" dirty="0"/>
              <a:t> Can’t even stall pipelines anymore (HF) – replay buffers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u="sng" dirty="0"/>
              <a:t>Physics + Modularity</a:t>
            </a:r>
          </a:p>
          <a:p>
            <a:pPr marL="0" indent="0" algn="ctr">
              <a:buNone/>
            </a:pPr>
            <a:r>
              <a:rPr lang="en-US" b="1" dirty="0"/>
              <a:t>+ … </a:t>
            </a:r>
            <a:r>
              <a:rPr lang="en-US" b="1" u="sng" dirty="0"/>
              <a:t>Formal Speculation Model</a:t>
            </a:r>
            <a:r>
              <a:rPr lang="en-US" b="1" dirty="0"/>
              <a:t> …</a:t>
            </a: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 </a:t>
            </a:r>
            <a:r>
              <a:rPr lang="en-US" b="1" u="sng" dirty="0">
                <a:sym typeface="Wingdings" panose="05000000000000000000" pitchFamily="2" charset="2"/>
              </a:rPr>
              <a:t>Atomicity problems</a:t>
            </a:r>
            <a:endParaRPr lang="en-US" b="1" u="sng" dirty="0"/>
          </a:p>
          <a:p>
            <a:pPr marL="0" indent="0" algn="ctr">
              <a:buNone/>
            </a:pPr>
            <a:r>
              <a:rPr lang="en-US" dirty="0"/>
              <a:t> this is my biggest concern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004656-650E-4ABA-810F-276CE64DC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Atomicity</a:t>
            </a:r>
            <a:br>
              <a:rPr lang="en-CA" dirty="0"/>
            </a:br>
            <a:r>
              <a:rPr lang="en-CA" dirty="0"/>
              <a:t>and Non-Causal </a:t>
            </a:r>
            <a:r>
              <a:rPr lang="en-CA" dirty="0" err="1"/>
              <a:t>cacheabilirt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6573FFE-F185-4AF8-8B64-2F1BC951F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The real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4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A4C4-28E0-4D4E-9D52-E7523516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(Non) Atomicity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12D1C9-584D-41DF-935D-6FBC79EF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CA" b="1" u="sng" dirty="0"/>
              <a:t>WLOG assume: multiple FENCE.T instructions needed at any transition</a:t>
            </a:r>
          </a:p>
          <a:p>
            <a:r>
              <a:rPr lang="en-CA" dirty="0"/>
              <a:t>Wish: PrivDom1 --- FENCE.T  ---&gt;</a:t>
            </a:r>
            <a:r>
              <a:rPr lang="en-CA" dirty="0">
                <a:sym typeface="Wingdings" panose="05000000000000000000" pitchFamily="2" charset="2"/>
              </a:rPr>
              <a:t> PrivDom2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If your hardware can do this, we want the ISA to support it</a:t>
            </a:r>
            <a:endParaRPr lang="en-US" dirty="0"/>
          </a:p>
          <a:p>
            <a:r>
              <a:rPr lang="en-US" dirty="0">
                <a:effectLst/>
              </a:rPr>
              <a:t>Probably: </a:t>
            </a:r>
          </a:p>
          <a:p>
            <a:pPr lvl="1"/>
            <a:r>
              <a:rPr lang="en-CA" dirty="0"/>
              <a:t>PrivDom1 --- </a:t>
            </a:r>
            <a:r>
              <a:rPr lang="en-CA" dirty="0" err="1"/>
              <a:t>FENCE.bpred.T</a:t>
            </a:r>
            <a:r>
              <a:rPr lang="en-CA" dirty="0"/>
              <a:t>, FENCE.D$.T  ---&gt;</a:t>
            </a:r>
            <a:r>
              <a:rPr lang="en-CA" dirty="0">
                <a:sym typeface="Wingdings" panose="05000000000000000000" pitchFamily="2" charset="2"/>
              </a:rPr>
              <a:t> PrivDom2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Maybe : </a:t>
            </a:r>
            <a:r>
              <a:rPr lang="en-CA" dirty="0"/>
              <a:t>PrivDom1 --- </a:t>
            </a:r>
            <a:r>
              <a:rPr lang="en-CA" dirty="0" err="1"/>
              <a:t>FENCE.bpred.T</a:t>
            </a:r>
            <a:r>
              <a:rPr lang="en-CA" dirty="0"/>
              <a:t>, LOOP { FENCE.T.DS(</a:t>
            </a:r>
            <a:r>
              <a:rPr lang="en-CA" dirty="0" err="1"/>
              <a:t>set.way</a:t>
            </a:r>
            <a:r>
              <a:rPr lang="en-CA" dirty="0"/>
              <a:t>) }  ---&gt;</a:t>
            </a:r>
            <a:r>
              <a:rPr lang="en-CA" dirty="0">
                <a:sym typeface="Wingdings" panose="05000000000000000000" pitchFamily="2" charset="2"/>
              </a:rPr>
              <a:t> PrivDom2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A</a:t>
            </a:r>
            <a:r>
              <a:rPr lang="en-US" dirty="0">
                <a:effectLst/>
              </a:rPr>
              <a:t>bstract: LOOP {FENCE[</a:t>
            </a:r>
            <a:r>
              <a:rPr lang="en-US" dirty="0"/>
              <a:t>j]</a:t>
            </a:r>
            <a:r>
              <a:rPr lang="en-US" dirty="0">
                <a:effectLst/>
              </a:rPr>
              <a:t>.T } for all modules j</a:t>
            </a:r>
          </a:p>
          <a:p>
            <a:pPr lvl="2"/>
            <a:r>
              <a:rPr lang="en-US" dirty="0">
                <a:effectLst/>
              </a:rPr>
              <a:t> merging all the microarchitecture units into the same index space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>
                <a:effectLst/>
              </a:rPr>
              <a:t>ore than one instruction </a:t>
            </a:r>
            <a:r>
              <a:rPr lang="en-US" dirty="0">
                <a:effectLst/>
                <a:sym typeface="Wingdings" panose="05000000000000000000" pitchFamily="2" charset="2"/>
              </a:rPr>
              <a:t>  atomicity issues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 e.g. interrupt in between</a:t>
            </a:r>
          </a:p>
          <a:p>
            <a:pPr lvl="2"/>
            <a:r>
              <a:rPr lang="en-US" dirty="0">
                <a:effectLst/>
                <a:sym typeface="Wingdings" panose="05000000000000000000" pitchFamily="2" charset="2"/>
              </a:rPr>
              <a:t> block interrupts:  unprivileged users cannot… =&gt; leads to POLP violations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 even guest OSes are users from the point of view of a hypervisor</a:t>
            </a:r>
          </a:p>
          <a:p>
            <a:pPr lvl="1"/>
            <a:r>
              <a:rPr lang="en-US" dirty="0">
                <a:effectLst/>
                <a:sym typeface="Wingdings" panose="05000000000000000000" pitchFamily="2" charset="2"/>
              </a:rPr>
              <a:t> but it’s not just that…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255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9A57-BA3E-4A2B-99F6-2B196ED6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Speculation </a:t>
            </a:r>
            <a:r>
              <a:rPr lang="en-CA" dirty="0">
                <a:sym typeface="Wingdings" panose="05000000000000000000" pitchFamily="2" charset="2"/>
              </a:rPr>
              <a:t> </a:t>
            </a:r>
            <a:r>
              <a:rPr lang="en-CA" dirty="0"/>
              <a:t>atomicity  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9543-FEA6-42D8-AFF6-AAB3189A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Even “ideal” has problems: PrivDom1 --- FENCE.T  ---&gt;</a:t>
            </a:r>
            <a:r>
              <a:rPr lang="en-CA" dirty="0">
                <a:sym typeface="Wingdings" panose="05000000000000000000" pitchFamily="2" charset="2"/>
              </a:rPr>
              <a:t> PrivDom2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E.g. returning from </a:t>
            </a:r>
            <a:r>
              <a:rPr lang="en-US" dirty="0" err="1"/>
              <a:t>syscall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OS-97:</a:t>
            </a:r>
            <a:r>
              <a:rPr lang="en-US" i="1" dirty="0"/>
              <a:t>    …  earlier code, may  manipulate sensitive  data …</a:t>
            </a:r>
          </a:p>
          <a:p>
            <a:pPr marL="457200" lvl="1" indent="0">
              <a:buNone/>
            </a:pPr>
            <a:r>
              <a:rPr lang="en-US" dirty="0"/>
              <a:t>OS-98: </a:t>
            </a:r>
            <a:r>
              <a:rPr lang="en-US" dirty="0">
                <a:highlight>
                  <a:srgbClr val="FFFF00"/>
                </a:highlight>
              </a:rPr>
              <a:t>FENCE.T</a:t>
            </a:r>
            <a:r>
              <a:rPr lang="en-US" dirty="0"/>
              <a:t> </a:t>
            </a:r>
            <a:r>
              <a:rPr lang="en-US" i="1" dirty="0"/>
              <a:t>  ideal? …  no</a:t>
            </a:r>
          </a:p>
          <a:p>
            <a:pPr marL="457200" lvl="1" indent="0">
              <a:buNone/>
            </a:pPr>
            <a:r>
              <a:rPr lang="en-US" dirty="0"/>
              <a:t>OS-99: </a:t>
            </a:r>
            <a:r>
              <a:rPr lang="en-US" dirty="0">
                <a:highlight>
                  <a:srgbClr val="C0C0C0"/>
                </a:highlight>
              </a:rPr>
              <a:t>ERET</a:t>
            </a:r>
            <a:r>
              <a:rPr lang="en-US" dirty="0"/>
              <a:t> </a:t>
            </a:r>
            <a:r>
              <a:rPr lang="en-US" i="1" dirty="0"/>
              <a:t>– return to user mode</a:t>
            </a:r>
          </a:p>
          <a:p>
            <a:pPr marL="457200" lvl="1" indent="0">
              <a:buNone/>
            </a:pPr>
            <a:r>
              <a:rPr lang="en-US" dirty="0"/>
              <a:t>USER-100</a:t>
            </a:r>
            <a:r>
              <a:rPr lang="en-US" i="1" dirty="0"/>
              <a:t>: …  user code, which may be attempting to investigate OS state</a:t>
            </a:r>
          </a:p>
          <a:p>
            <a:pPr marL="0" indent="0">
              <a:buNone/>
            </a:pPr>
            <a:r>
              <a:rPr lang="en-US" i="1" dirty="0"/>
              <a:t> What can happen between OS-98 and USER-100?</a:t>
            </a:r>
          </a:p>
          <a:p>
            <a:pPr lvl="1"/>
            <a:r>
              <a:rPr lang="en-US" dirty="0"/>
              <a:t> interrupt? -   assume OK ( interrupt handler flushes/rekeys)</a:t>
            </a:r>
          </a:p>
          <a:p>
            <a:pPr lvl="1"/>
            <a:r>
              <a:rPr lang="en-US" i="1" dirty="0"/>
              <a:t> the real problem is SPECULATION and NON-CAUSAL CACHEABILITY</a:t>
            </a:r>
          </a:p>
          <a:p>
            <a:pPr lvl="2"/>
            <a:r>
              <a:rPr lang="en-US" i="1" dirty="0"/>
              <a:t>ANYTHING  can happen  between OS-98:FENCE.T and OS-99:ERET</a:t>
            </a:r>
          </a:p>
          <a:p>
            <a:pPr lvl="2"/>
            <a:r>
              <a:rPr lang="en-US" i="1" dirty="0"/>
              <a:t> as long as it does not affect architectural state, only micro architecture timing state</a:t>
            </a:r>
          </a:p>
          <a:p>
            <a:pPr lvl="2"/>
            <a:r>
              <a:rPr lang="en-US" i="1" dirty="0"/>
              <a:t> in the current noncausal </a:t>
            </a:r>
            <a:r>
              <a:rPr lang="en-US" i="1" dirty="0" err="1"/>
              <a:t>cacheability</a:t>
            </a:r>
            <a:r>
              <a:rPr lang="en-US" i="1" dirty="0"/>
              <a:t> model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8411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1F30-1A1C-4835-BBE2-6267A77D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Speculation and Non-Causal </a:t>
            </a:r>
            <a:r>
              <a:rPr lang="en-CA" dirty="0" err="1"/>
              <a:t>Cacheabilty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0A28-C552-49C5-AF87-3247DEC5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dirty="0"/>
              <a:t>OS-97:</a:t>
            </a:r>
            <a:r>
              <a:rPr lang="en-US" i="1" dirty="0"/>
              <a:t>    …  earlier code, may  manipulate sensitive  data …</a:t>
            </a:r>
          </a:p>
          <a:p>
            <a:pPr marL="457200" lvl="1" indent="0">
              <a:buNone/>
            </a:pPr>
            <a:r>
              <a:rPr lang="en-US" dirty="0"/>
              <a:t>OS-98: FENCE.T </a:t>
            </a:r>
            <a:r>
              <a:rPr lang="en-US" i="1" dirty="0"/>
              <a:t>  ideal? …  no</a:t>
            </a:r>
          </a:p>
          <a:p>
            <a:pPr marL="457200" lvl="1" indent="0">
              <a:buNone/>
            </a:pPr>
            <a:r>
              <a:rPr lang="en-US" dirty="0"/>
              <a:t>OS-99: ERET </a:t>
            </a:r>
            <a:r>
              <a:rPr lang="en-US" i="1" dirty="0"/>
              <a:t>– return to user mode</a:t>
            </a:r>
          </a:p>
          <a:p>
            <a:pPr marL="457200" lvl="1" indent="0">
              <a:buNone/>
            </a:pPr>
            <a:r>
              <a:rPr lang="en-US" dirty="0"/>
              <a:t>USER-100</a:t>
            </a:r>
            <a:r>
              <a:rPr lang="en-US" i="1" dirty="0"/>
              <a:t>: …  user code, which may be attempting to investigate OS state</a:t>
            </a:r>
          </a:p>
          <a:p>
            <a:pPr marL="457200" lvl="1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Q:  is cache (and  other </a:t>
            </a:r>
            <a:r>
              <a:rPr lang="en-US" dirty="0" err="1"/>
              <a:t>uarch</a:t>
            </a:r>
            <a:r>
              <a:rPr lang="en-US" dirty="0"/>
              <a:t> state)  empty/rekeyed between FENCE.T and ERET? A: no…  </a:t>
            </a:r>
          </a:p>
          <a:p>
            <a:pPr marL="0" indent="0">
              <a:buNone/>
            </a:pPr>
            <a:r>
              <a:rPr lang="en-US" dirty="0"/>
              <a:t>      All that is guaranteed  is that the state </a:t>
            </a:r>
            <a:r>
              <a:rPr lang="en-US" b="1" i="1" dirty="0"/>
              <a:t>was</a:t>
            </a:r>
            <a:r>
              <a:rPr lang="en-US" dirty="0"/>
              <a:t>  flushed/rekeyed during and immediately after FENCE.T …  but anything may have been loaded back into the calf and predictors </a:t>
            </a:r>
            <a:r>
              <a:rPr lang="en-US" b="1" i="1" dirty="0"/>
              <a:t>before</a:t>
            </a:r>
            <a:r>
              <a:rPr lang="en-US" dirty="0"/>
              <a:t> the ERET.   Even if there was no interrupt.</a:t>
            </a:r>
          </a:p>
          <a:p>
            <a:pPr marL="0" indent="0">
              <a:buNone/>
            </a:pPr>
            <a:r>
              <a:rPr lang="en-US" dirty="0"/>
              <a:t>        it is correct according to the formal architectural model to instantaneously reload every piece of microarchitectures state that the FENCE.T  flushed or rekeyed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 Is this likely to happen? No. </a:t>
            </a:r>
          </a:p>
          <a:p>
            <a:pPr lvl="1"/>
            <a:r>
              <a:rPr lang="en-US" dirty="0"/>
              <a:t> But it is allowed to happen in the formal model of speculative behavior</a:t>
            </a:r>
          </a:p>
          <a:p>
            <a:pPr lvl="2"/>
            <a:r>
              <a:rPr lang="en-US" dirty="0"/>
              <a:t> which I defined for P6</a:t>
            </a:r>
          </a:p>
          <a:p>
            <a:pPr lvl="2"/>
            <a:r>
              <a:rPr lang="en-US" dirty="0"/>
              <a:t> which RISC-V has inherited in a slightly modified form</a:t>
            </a:r>
          </a:p>
          <a:p>
            <a:pPr lvl="1"/>
            <a:r>
              <a:rPr lang="en-US" dirty="0"/>
              <a:t>  I would like to define a formal model that makes it do what we want.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6747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5963-3A4E-4FF1-B787-7FC761F8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did I do this? (Non-Causal </a:t>
            </a:r>
            <a:r>
              <a:rPr lang="en-CA" dirty="0" err="1"/>
              <a:t>Cacheability</a:t>
            </a:r>
            <a:r>
              <a:rPr lang="en-CA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A342-3AB5-4062-B7D4-EE74C461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/>
              <a:t>OS-97:</a:t>
            </a:r>
            <a:r>
              <a:rPr lang="en-US" i="1" dirty="0"/>
              <a:t>    …  earlier code, may  manipulate sensitive  data …</a:t>
            </a:r>
          </a:p>
          <a:p>
            <a:pPr marL="457200" lvl="1" indent="0">
              <a:buNone/>
            </a:pPr>
            <a:r>
              <a:rPr lang="en-US" dirty="0"/>
              <a:t>OS-98: FENCE.T </a:t>
            </a:r>
            <a:r>
              <a:rPr lang="en-US" i="1" dirty="0"/>
              <a:t>  ideal? …  no</a:t>
            </a:r>
          </a:p>
          <a:p>
            <a:pPr marL="457200" lvl="1" indent="0">
              <a:buNone/>
            </a:pPr>
            <a:r>
              <a:rPr lang="en-US" dirty="0"/>
              <a:t>OS-99: ERET </a:t>
            </a:r>
            <a:r>
              <a:rPr lang="en-US" i="1" dirty="0"/>
              <a:t>– return to user mode</a:t>
            </a:r>
          </a:p>
          <a:p>
            <a:pPr marL="457200" lvl="1" indent="0">
              <a:buNone/>
            </a:pPr>
            <a:r>
              <a:rPr lang="en-US" dirty="0"/>
              <a:t>USER-100</a:t>
            </a:r>
            <a:r>
              <a:rPr lang="en-US" i="1" dirty="0"/>
              <a:t>: …  user code, which may be attempting to investigate OS state</a:t>
            </a:r>
          </a:p>
          <a:p>
            <a:pPr marL="0" indent="0">
              <a:buNone/>
            </a:pPr>
            <a:r>
              <a:rPr lang="en-US" dirty="0"/>
              <a:t> There could be a branch prediction made at OS-99 that goes and speculatively re-executes everything that you wanted to flush/rekey.</a:t>
            </a:r>
          </a:p>
          <a:p>
            <a:r>
              <a:rPr lang="en-US" dirty="0"/>
              <a:t>But… OS-99:ERET is not that sort of branch?</a:t>
            </a:r>
          </a:p>
          <a:p>
            <a:pPr lvl="1"/>
            <a:r>
              <a:rPr lang="en-US" dirty="0"/>
              <a:t>No matter: branch predictions use partial tags</a:t>
            </a:r>
          </a:p>
          <a:p>
            <a:r>
              <a:rPr lang="en-US" dirty="0"/>
              <a:t>But flushing at least zeroes – so maybe OS-99:ERET will not be predicted as a bad branch alias.</a:t>
            </a:r>
          </a:p>
          <a:p>
            <a:pPr lvl="1"/>
            <a:r>
              <a:rPr lang="en-US" dirty="0"/>
              <a:t>As long as there is no interrupt.  (OK, okay…)</a:t>
            </a:r>
          </a:p>
          <a:p>
            <a:r>
              <a:rPr lang="en-US" dirty="0"/>
              <a:t>Rekeying makes it worse:  with the changed key  aliasing is increased</a:t>
            </a:r>
          </a:p>
          <a:p>
            <a:pPr lvl="1"/>
            <a:r>
              <a:rPr lang="en-US" dirty="0"/>
              <a:t>Rekeying with a version number</a:t>
            </a:r>
          </a:p>
          <a:p>
            <a:pPr lvl="1"/>
            <a:r>
              <a:rPr lang="en-US" dirty="0"/>
              <a:t> but that’s a timing channel…</a:t>
            </a:r>
          </a:p>
        </p:txBody>
      </p:sp>
    </p:spTree>
    <p:extLst>
      <p:ext uri="{BB962C8B-B14F-4D97-AF65-F5344CB8AC3E}">
        <p14:creationId xmlns:p14="http://schemas.microsoft.com/office/powerpoint/2010/main" val="368153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E245-884C-45F1-9029-14AC2014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Fixed by causality??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8D8F-20EC-4480-B9A4-8532447A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380" y="1817742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en-US" dirty="0"/>
              <a:t>OS-97:</a:t>
            </a:r>
            <a:r>
              <a:rPr lang="en-US" i="1" dirty="0"/>
              <a:t>    …  earlier code, may  manipulate sensitive  data …</a:t>
            </a:r>
          </a:p>
          <a:p>
            <a:pPr marL="457200" lvl="1" indent="0">
              <a:buNone/>
            </a:pPr>
            <a:r>
              <a:rPr lang="en-US" dirty="0"/>
              <a:t>OS-98: FENCE.T </a:t>
            </a:r>
            <a:r>
              <a:rPr lang="en-US" i="1" dirty="0"/>
              <a:t>  ideal? …  no</a:t>
            </a:r>
          </a:p>
          <a:p>
            <a:pPr marL="457200" lvl="1" indent="0">
              <a:buNone/>
            </a:pPr>
            <a:r>
              <a:rPr lang="en-US" dirty="0"/>
              <a:t>OS-99: ERET </a:t>
            </a:r>
            <a:r>
              <a:rPr lang="en-US" i="1" dirty="0"/>
              <a:t>– return to user mode</a:t>
            </a:r>
          </a:p>
          <a:p>
            <a:pPr marL="457200" lvl="1" indent="0">
              <a:buNone/>
            </a:pPr>
            <a:r>
              <a:rPr lang="en-US" dirty="0"/>
              <a:t>USER-100</a:t>
            </a:r>
            <a:r>
              <a:rPr lang="en-US" i="1" dirty="0"/>
              <a:t>: …  user code, which may be attempting to investigate OS state</a:t>
            </a:r>
          </a:p>
          <a:p>
            <a:pPr marL="0" indent="0">
              <a:buNone/>
            </a:pPr>
            <a:r>
              <a:rPr lang="en-US" dirty="0"/>
              <a:t>Q: is cache (and  other </a:t>
            </a:r>
            <a:r>
              <a:rPr lang="en-US" dirty="0" err="1"/>
              <a:t>uarch</a:t>
            </a:r>
            <a:r>
              <a:rPr lang="en-US" dirty="0"/>
              <a:t> state)  empty/rekeyed between FENCE.T and ERET?   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A: no… how change this answer to yes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If we had a formal model for what things you are allowed to do between the OS-98:FENCE.T and OS-99:ERET…  i.e. a model of causality?</a:t>
            </a:r>
          </a:p>
          <a:p>
            <a:pPr marL="0" indent="0">
              <a:buNone/>
            </a:pPr>
            <a:r>
              <a:rPr lang="en-US" b="1" u="sng" dirty="0"/>
              <a:t>1991:  I gave up on this  for Intel P6,  in the general case.  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Non-causal </a:t>
            </a:r>
            <a:r>
              <a:rPr lang="en-US" dirty="0" err="1">
                <a:solidFill>
                  <a:srgbClr val="00B0F0"/>
                </a:solidFill>
              </a:rPr>
              <a:t>cacheability</a:t>
            </a:r>
            <a:r>
              <a:rPr lang="en-US" dirty="0">
                <a:solidFill>
                  <a:srgbClr val="00B0F0"/>
                </a:solidFill>
              </a:rPr>
              <a:t>: “Anything that is marked cacheable can be placed in the cache at any time”.  only the MTRRs constrain.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 reasoning about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uarch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state is guaranteed. It may probably work, but it may not always work.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e.g. can’t trace branches  because of partial tagging. Partial instruction  caches and partial  instruction fetch….</a:t>
            </a:r>
          </a:p>
          <a:p>
            <a:pPr marL="0" indent="0">
              <a:buNone/>
            </a:pPr>
            <a:r>
              <a:rPr lang="en-US" b="1" u="sng" dirty="0"/>
              <a:t>2019: RISC-V =  noncausal </a:t>
            </a:r>
            <a:r>
              <a:rPr lang="en-US" b="1" u="sng" dirty="0" err="1"/>
              <a:t>cacheability</a:t>
            </a:r>
            <a:endParaRPr lang="en-US" b="1" u="sng" dirty="0"/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+ “anything that is marked cacheable and </a:t>
            </a:r>
            <a:r>
              <a:rPr lang="en-US" b="1" u="sng" dirty="0">
                <a:solidFill>
                  <a:srgbClr val="00B0F0"/>
                </a:solidFill>
              </a:rPr>
              <a:t>is accessible in the present privilege domain </a:t>
            </a:r>
            <a:r>
              <a:rPr lang="en-US" dirty="0">
                <a:solidFill>
                  <a:srgbClr val="00B0F0"/>
                </a:solidFill>
              </a:rPr>
              <a:t>can be placed in the cache at any time”.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e.g.. Meltdown not allowed, or most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Spectre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– but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samed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user level sandbox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Spectre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still fails. Plus, Ri5 has no MTRRs or dynamic PMAs…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Special cases are possible: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E.g. we could guarantee that the instruction pair </a:t>
            </a:r>
            <a:r>
              <a:rPr lang="en-US" dirty="0"/>
              <a:t>OS-98:FENCE.T and OS-99:ERET  is fused, nothing happens between them.</a:t>
            </a:r>
          </a:p>
          <a:p>
            <a:pPr lvl="1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CISCy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 This is what Intel x86 does for  interrupt return CLI;IRET or POPF;IRET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e.g. how to bootstrap  un-paged to paged virtual memory (must have identity mapped page…)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Plus, simple pipelines obviously  can be reasoned 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67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C461-24B5-4D53-82AD-B4455BED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fused instruction pair atomicity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A43A-9569-46B0-AD5C-9DE2A471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E.g. we could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guarantee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that the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instruction pair OS-98:FENCE.T and OS-99:ERET  is fused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that nothing happens between them. </a:t>
            </a:r>
          </a:p>
          <a:p>
            <a:pPr lvl="2"/>
            <a:r>
              <a:rPr lang="en-US" dirty="0"/>
              <a:t>This is equivalent to defining a single instruction FENCE.T+ERET,  </a:t>
            </a:r>
            <a:br>
              <a:rPr lang="en-US" dirty="0"/>
            </a:br>
            <a:r>
              <a:rPr lang="en-US" dirty="0"/>
              <a:t>although it might take 64 bits</a:t>
            </a:r>
          </a:p>
          <a:p>
            <a:pPr lvl="1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CISCy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 This is what Intel x86 does for  interrupt return CLI;IRET or POPF;IRET</a:t>
            </a:r>
          </a:p>
          <a:p>
            <a:pPr lvl="1"/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RISCy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  delayed branches have very  similar problem.  hence  not in Ri5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Ri5:  considering doing this in a few places, e.g. NTLH / NTSH -  but hints only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Doesn’t help  multiple FENCE.T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4BD-D3D4-4EF4-86F1-1F8407CBA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 FLUSH – or NOT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3A43B-85ED-4C24-8613-A5761C431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CA" dirty="0"/>
          </a:p>
          <a:p>
            <a:pPr algn="l"/>
            <a:r>
              <a:rPr lang="en-US" dirty="0"/>
              <a:t>Let’s get this out of the way: </a:t>
            </a:r>
          </a:p>
          <a:p>
            <a:pPr algn="l"/>
            <a:r>
              <a:rPr lang="en-US" dirty="0"/>
              <a:t>Strict partitioning in space and time flushing is not the only way  some systems  have proposed to mitigate covert/ leak channels. </a:t>
            </a:r>
          </a:p>
          <a:p>
            <a:pPr algn="l"/>
            <a:r>
              <a:rPr lang="en-US" dirty="0"/>
              <a:t>E.g.  some change  hash keys. </a:t>
            </a:r>
          </a:p>
          <a:p>
            <a:pPr algn="l"/>
            <a:r>
              <a:rPr lang="en-US" dirty="0"/>
              <a:t>This is great, if it is good enough. But it is not always good enough.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7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DBF3-F45F-458A-8DDB-39FAF620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multi-instruction sequence   atomicity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AF93-EA60-4243-A71E-1F1793F2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Fusing FENCE.T and ERET doesn’t help  </a:t>
            </a:r>
            <a:br>
              <a:rPr lang="en-CA" dirty="0"/>
            </a:br>
            <a:r>
              <a:rPr lang="en-CA" dirty="0"/>
              <a:t>when multiple FENCE.T are needed</a:t>
            </a:r>
            <a:endParaRPr lang="en-US" dirty="0">
              <a:effectLst/>
            </a:endParaRPr>
          </a:p>
          <a:p>
            <a:pPr lvl="1"/>
            <a:r>
              <a:rPr lang="en-CA" dirty="0"/>
              <a:t>PrivDom1 --- </a:t>
            </a:r>
            <a:r>
              <a:rPr lang="en-CA" dirty="0" err="1"/>
              <a:t>FENCE.bpred.T</a:t>
            </a:r>
            <a:r>
              <a:rPr lang="en-CA" dirty="0"/>
              <a:t>, FENCE.D$.T  ---&gt;</a:t>
            </a:r>
            <a:r>
              <a:rPr lang="en-CA" dirty="0">
                <a:sym typeface="Wingdings" panose="05000000000000000000" pitchFamily="2" charset="2"/>
              </a:rPr>
              <a:t> PrivDom2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Maybe : </a:t>
            </a:r>
            <a:r>
              <a:rPr lang="en-CA" dirty="0"/>
              <a:t>PrivDom1 --- </a:t>
            </a:r>
            <a:r>
              <a:rPr lang="en-CA" dirty="0" err="1"/>
              <a:t>FENCE.bpred.T</a:t>
            </a:r>
            <a:r>
              <a:rPr lang="en-CA" dirty="0"/>
              <a:t>, LOOP { FENCE.T.DS(</a:t>
            </a:r>
            <a:r>
              <a:rPr lang="en-CA" dirty="0" err="1"/>
              <a:t>set.way</a:t>
            </a:r>
            <a:r>
              <a:rPr lang="en-CA" dirty="0"/>
              <a:t>) }  ---&gt;</a:t>
            </a:r>
            <a:r>
              <a:rPr lang="en-CA" dirty="0">
                <a:sym typeface="Wingdings" panose="05000000000000000000" pitchFamily="2" charset="2"/>
              </a:rPr>
              <a:t> PrivDom2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A</a:t>
            </a:r>
            <a:r>
              <a:rPr lang="en-US" dirty="0">
                <a:effectLst/>
              </a:rPr>
              <a:t>bstract: LOOP {FENCE[</a:t>
            </a:r>
            <a:r>
              <a:rPr lang="en-US" dirty="0"/>
              <a:t>j]</a:t>
            </a:r>
            <a:r>
              <a:rPr lang="en-US" dirty="0">
                <a:effectLst/>
              </a:rPr>
              <a:t>.T } for all modules j</a:t>
            </a:r>
          </a:p>
          <a:p>
            <a:pPr lvl="2"/>
            <a:r>
              <a:rPr lang="en-US" dirty="0">
                <a:effectLst/>
              </a:rPr>
              <a:t> merging all the microarchitecture units into the same index space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Maybe:</a:t>
            </a:r>
          </a:p>
          <a:p>
            <a:pPr marL="457200" lvl="1" indent="0">
              <a:buNone/>
            </a:pPr>
            <a:r>
              <a:rPr lang="en-US" dirty="0"/>
              <a:t>OS-97:</a:t>
            </a:r>
            <a:r>
              <a:rPr lang="en-US" i="1" dirty="0"/>
              <a:t>    …  earlier code, may  manipulate sensitive  data …</a:t>
            </a:r>
          </a:p>
          <a:p>
            <a:pPr marL="457200" lvl="1" indent="0">
              <a:buNone/>
            </a:pPr>
            <a:r>
              <a:rPr lang="en-US" i="1" dirty="0">
                <a:highlight>
                  <a:srgbClr val="FFFF00"/>
                </a:highlight>
              </a:rPr>
              <a:t>OS.-98.0: </a:t>
            </a:r>
            <a:r>
              <a:rPr lang="en-US" i="1" dirty="0" err="1">
                <a:highlight>
                  <a:srgbClr val="FFFF00"/>
                </a:highlight>
              </a:rPr>
              <a:t>FENCE.T.start</a:t>
            </a:r>
            <a:r>
              <a:rPr lang="en-US" i="1" dirty="0">
                <a:highlight>
                  <a:srgbClr val="FFFF00"/>
                </a:highlight>
              </a:rPr>
              <a:t> --  starts FENCE.T atomic state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OS-98.1: </a:t>
            </a:r>
            <a:r>
              <a:rPr lang="en-US" dirty="0" err="1">
                <a:highlight>
                  <a:srgbClr val="FFFF00"/>
                </a:highlight>
              </a:rPr>
              <a:t>FENCE.bpred.T</a:t>
            </a: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OS-98.2: FENCE.D$.T</a:t>
            </a:r>
            <a:endParaRPr lang="en-US" i="1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dirty="0"/>
              <a:t>OS-99: ERET </a:t>
            </a:r>
            <a:r>
              <a:rPr lang="en-US" i="1" dirty="0"/>
              <a:t>– return to user mode --  implicitly clears the FENCE.T atomic state</a:t>
            </a:r>
          </a:p>
          <a:p>
            <a:pPr marL="457200" lvl="1" indent="0">
              <a:buNone/>
            </a:pPr>
            <a:r>
              <a:rPr lang="en-US" dirty="0"/>
              <a:t>USER-100</a:t>
            </a:r>
            <a:r>
              <a:rPr lang="en-US" i="1" dirty="0"/>
              <a:t>: …  user code, which may be attempting to investigate OS state</a:t>
            </a:r>
          </a:p>
          <a:p>
            <a:pPr marL="0" indent="0">
              <a:buNone/>
            </a:pPr>
            <a:r>
              <a:rPr lang="en-US" i="1" dirty="0"/>
              <a:t> Allows composition. Adds CSR bit.</a:t>
            </a:r>
          </a:p>
          <a:p>
            <a:pPr marL="0" indent="0">
              <a:buNone/>
            </a:pPr>
            <a:r>
              <a:rPr lang="en-US" i="1" dirty="0"/>
              <a:t>Precedent: MIPSr6 LL2/SC2, </a:t>
            </a:r>
            <a:r>
              <a:rPr lang="en-US" i="1" dirty="0" err="1"/>
              <a:t>LLn</a:t>
            </a:r>
            <a:r>
              <a:rPr lang="en-US" i="1" dirty="0"/>
              <a:t>…SC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10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FFCB-D272-4518-8403-C407AADB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multi-instruction sequence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BD736-9246-4FAE-9D44-03F5947F1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b="1" u="sng" dirty="0"/>
              <a:t>constraints similar to  code allowed between LL SC</a:t>
            </a:r>
          </a:p>
          <a:p>
            <a:r>
              <a:rPr lang="en-CA" dirty="0"/>
              <a:t> maximum length?</a:t>
            </a:r>
          </a:p>
          <a:p>
            <a:r>
              <a:rPr lang="en-CA" dirty="0"/>
              <a:t> No loops?  … </a:t>
            </a:r>
            <a:r>
              <a:rPr lang="en-US" dirty="0"/>
              <a:t>Oops</a:t>
            </a:r>
          </a:p>
          <a:p>
            <a:pPr marL="457200" lvl="1" indent="0">
              <a:buNone/>
            </a:pPr>
            <a:r>
              <a:rPr lang="en-US" dirty="0"/>
              <a:t>Lose iteration =&gt; no $ flushes</a:t>
            </a:r>
          </a:p>
          <a:p>
            <a:pPr lvl="1"/>
            <a:r>
              <a:rPr lang="en-CA" dirty="0">
                <a:solidFill>
                  <a:srgbClr val="00B050"/>
                </a:solidFill>
              </a:rPr>
              <a:t>OK: PD1 --- </a:t>
            </a:r>
            <a:r>
              <a:rPr lang="en-CA" dirty="0" err="1">
                <a:solidFill>
                  <a:srgbClr val="00B050"/>
                </a:solidFill>
              </a:rPr>
              <a:t>FENCE.T.start</a:t>
            </a:r>
            <a:r>
              <a:rPr lang="en-CA" dirty="0">
                <a:solidFill>
                  <a:srgbClr val="00B050"/>
                </a:solidFill>
              </a:rPr>
              <a:t>, </a:t>
            </a:r>
            <a:r>
              <a:rPr lang="en-CA" dirty="0" err="1">
                <a:solidFill>
                  <a:srgbClr val="00B050"/>
                </a:solidFill>
              </a:rPr>
              <a:t>FENCE.bpred.T</a:t>
            </a:r>
            <a:r>
              <a:rPr lang="en-CA" dirty="0">
                <a:solidFill>
                  <a:srgbClr val="00B050"/>
                </a:solidFill>
              </a:rPr>
              <a:t>, FENCE.D$.T,ERET--&gt;</a:t>
            </a:r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 PD2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FAIL PD1 --- </a:t>
            </a:r>
            <a:r>
              <a:rPr lang="en-CA" dirty="0" err="1">
                <a:solidFill>
                  <a:srgbClr val="FF0000"/>
                </a:solidFill>
              </a:rPr>
              <a:t>FENCE.T.start</a:t>
            </a:r>
            <a:r>
              <a:rPr lang="en-CA" dirty="0">
                <a:solidFill>
                  <a:srgbClr val="FF0000"/>
                </a:solidFill>
              </a:rPr>
              <a:t>, LOOP { FENCE.T(set/way) }--&gt;</a:t>
            </a:r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 PD2</a:t>
            </a:r>
          </a:p>
          <a:p>
            <a:pPr marL="457200" lvl="1" indent="0">
              <a:buNone/>
            </a:pPr>
            <a:r>
              <a:rPr lang="en-US" dirty="0"/>
              <a:t>Lose abstraction</a:t>
            </a:r>
            <a:endParaRPr lang="en-CA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CA" dirty="0">
                <a:solidFill>
                  <a:srgbClr val="00B050"/>
                </a:solidFill>
              </a:rPr>
              <a:t>OK: PD1 --- </a:t>
            </a:r>
            <a:r>
              <a:rPr lang="en-CA" dirty="0" err="1">
                <a:solidFill>
                  <a:srgbClr val="00B050"/>
                </a:solidFill>
              </a:rPr>
              <a:t>FENCE.T.start</a:t>
            </a:r>
            <a:r>
              <a:rPr lang="en-CA" dirty="0">
                <a:solidFill>
                  <a:srgbClr val="00B050"/>
                </a:solidFill>
              </a:rPr>
              <a:t>, FENCE.#1.T, FENCE.#2.T,ERET--&gt;</a:t>
            </a:r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 PD2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FAIL: PD1 --- </a:t>
            </a:r>
            <a:r>
              <a:rPr lang="en-CA" dirty="0" err="1">
                <a:solidFill>
                  <a:srgbClr val="FF0000"/>
                </a:solidFill>
              </a:rPr>
              <a:t>FENCE.T.start</a:t>
            </a:r>
            <a:r>
              <a:rPr lang="en-CA" dirty="0">
                <a:solidFill>
                  <a:srgbClr val="FF0000"/>
                </a:solidFill>
              </a:rPr>
              <a:t>, LOOP { </a:t>
            </a:r>
            <a:r>
              <a:rPr lang="en-CA" dirty="0" err="1">
                <a:solidFill>
                  <a:srgbClr val="FF0000"/>
                </a:solidFill>
              </a:rPr>
              <a:t>FENCE.T.unit</a:t>
            </a:r>
            <a:r>
              <a:rPr lang="en-CA" dirty="0">
                <a:solidFill>
                  <a:srgbClr val="FF0000"/>
                </a:solidFill>
              </a:rPr>
              <a:t>[i] }--&gt;</a:t>
            </a:r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 PD2</a:t>
            </a:r>
          </a:p>
        </p:txBody>
      </p:sp>
    </p:spTree>
    <p:extLst>
      <p:ext uri="{BB962C8B-B14F-4D97-AF65-F5344CB8AC3E}">
        <p14:creationId xmlns:p14="http://schemas.microsoft.com/office/powerpoint/2010/main" val="2195756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7127-2EE4-43D7-914A-92365AD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 transition to solve  atomicity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8A19-A391-43A8-B2C8-83ED6E4A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dirty="0"/>
              <a:t>OS-97:</a:t>
            </a:r>
            <a:r>
              <a:rPr lang="en-US" i="1" dirty="0"/>
              <a:t>    …  earlier code, may  manipulate sensitive  data …</a:t>
            </a:r>
          </a:p>
          <a:p>
            <a:pPr marL="457200" lvl="1" indent="0">
              <a:buNone/>
            </a:pPr>
            <a:r>
              <a:rPr lang="en-US" dirty="0"/>
              <a:t>OS-98: FENCE.T </a:t>
            </a:r>
            <a:r>
              <a:rPr lang="en-US" i="1" dirty="0"/>
              <a:t>  ideal? …  no</a:t>
            </a:r>
          </a:p>
          <a:p>
            <a:pPr marL="457200" lvl="1" indent="0">
              <a:buNone/>
            </a:pPr>
            <a:r>
              <a:rPr lang="en-US" dirty="0"/>
              <a:t>OS-99: MCALL </a:t>
            </a:r>
            <a:r>
              <a:rPr lang="en-US" i="1" dirty="0"/>
              <a:t>– return to M-mode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M-666.1: …  set up no access to any OS state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M-666.2: …  any instruction sequence you want</a:t>
            </a:r>
          </a:p>
          <a:p>
            <a:pPr lvl="2"/>
            <a:r>
              <a:rPr lang="en-CA" dirty="0">
                <a:solidFill>
                  <a:srgbClr val="00B0F0"/>
                </a:solidFill>
              </a:rPr>
              <a:t>implementation specific: </a:t>
            </a:r>
            <a:r>
              <a:rPr lang="en-CA" dirty="0" err="1">
                <a:solidFill>
                  <a:srgbClr val="00B0F0"/>
                </a:solidFill>
              </a:rPr>
              <a:t>FENCE.bpred.T</a:t>
            </a:r>
            <a:r>
              <a:rPr lang="en-CA" dirty="0">
                <a:solidFill>
                  <a:srgbClr val="00B0F0"/>
                </a:solidFill>
              </a:rPr>
              <a:t>, FENCE.D$.T </a:t>
            </a:r>
            <a:endParaRPr lang="en-CA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lvl="2"/>
            <a:r>
              <a:rPr lang="en-US" dirty="0">
                <a:solidFill>
                  <a:srgbClr val="00B0F0"/>
                </a:solidFill>
                <a:effectLst/>
              </a:rPr>
              <a:t>abstract: LOOP {FENCE[</a:t>
            </a:r>
            <a:r>
              <a:rPr lang="en-US" dirty="0">
                <a:solidFill>
                  <a:srgbClr val="00B0F0"/>
                </a:solidFill>
              </a:rPr>
              <a:t>j]</a:t>
            </a:r>
            <a:r>
              <a:rPr lang="en-US" dirty="0">
                <a:solidFill>
                  <a:srgbClr val="00B0F0"/>
                </a:solidFill>
                <a:effectLst/>
              </a:rPr>
              <a:t>.T } for all modules j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M-666.3: MRET</a:t>
            </a:r>
          </a:p>
          <a:p>
            <a:pPr marL="457200" lvl="1" indent="0">
              <a:buNone/>
            </a:pPr>
            <a:r>
              <a:rPr lang="en-US" dirty="0"/>
              <a:t>USER-100</a:t>
            </a:r>
            <a:r>
              <a:rPr lang="en-US" i="1" dirty="0"/>
              <a:t>: …  user code, which may be attempting to investigate OS state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could work.  It adds overhead.  </a:t>
            </a:r>
          </a:p>
          <a:p>
            <a:pPr marL="0" indent="0">
              <a:buNone/>
            </a:pPr>
            <a:r>
              <a:rPr lang="en-US" dirty="0"/>
              <a:t>Original M mode could not be so restricted,  but TEE may allow this.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create a new mode.  e.g. Jose Renau timing domains….</a:t>
            </a:r>
          </a:p>
        </p:txBody>
      </p:sp>
    </p:spTree>
    <p:extLst>
      <p:ext uri="{BB962C8B-B14F-4D97-AF65-F5344CB8AC3E}">
        <p14:creationId xmlns:p14="http://schemas.microsoft.com/office/powerpoint/2010/main" val="3796519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4BD-D3D4-4EF4-86F1-1F8407CBA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  Wrapping 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3A43B-85ED-4C24-8613-A5761C431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 I mainly wanted to show you the problem.</a:t>
            </a:r>
          </a:p>
          <a:p>
            <a:endParaRPr lang="en-CA" dirty="0"/>
          </a:p>
          <a:p>
            <a:r>
              <a:rPr lang="en-CA" dirty="0"/>
              <a:t>  I + Krste + AW  have a preferred solution, </a:t>
            </a:r>
            <a:br>
              <a:rPr lang="en-CA" dirty="0"/>
            </a:br>
            <a:r>
              <a:rPr lang="en-CA" dirty="0"/>
              <a:t>but the CMO TG already rejected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12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C911-E038-47FA-99B4-C54D7D1D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my original vision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AF5A-7E2C-41FD-AAEF-8471911D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err="1"/>
              <a:t>FENCE.T.</a:t>
            </a:r>
            <a:r>
              <a:rPr lang="en-CA" dirty="0" err="1">
                <a:highlight>
                  <a:srgbClr val="FFFF00"/>
                </a:highlight>
              </a:rPr>
              <a:t>target</a:t>
            </a:r>
            <a:r>
              <a:rPr lang="en-CA" dirty="0"/>
              <a:t>  == </a:t>
            </a:r>
            <a:r>
              <a:rPr lang="en-CA" dirty="0" err="1"/>
              <a:t>CMO.SEC.target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flushes or rekeys all </a:t>
            </a:r>
            <a:r>
              <a:rPr lang="en-CA" dirty="0" err="1"/>
              <a:t>uarch</a:t>
            </a:r>
            <a:r>
              <a:rPr lang="en-CA" dirty="0"/>
              <a:t>  timing state  between CPU  and target</a:t>
            </a:r>
          </a:p>
          <a:p>
            <a:pPr marL="0" indent="0">
              <a:buNone/>
            </a:pPr>
            <a:r>
              <a:rPr lang="en-CA" dirty="0"/>
              <a:t>[P,I$) </a:t>
            </a:r>
            <a:r>
              <a:rPr lang="en-CA" dirty="0">
                <a:sym typeface="Wingdings" panose="05000000000000000000" pitchFamily="2" charset="2"/>
              </a:rPr>
              <a:t> flush/rekey  all </a:t>
            </a:r>
            <a:r>
              <a:rPr lang="en-CA" dirty="0" err="1">
                <a:sym typeface="Wingdings" panose="05000000000000000000" pitchFamily="2" charset="2"/>
              </a:rPr>
              <a:t>bpreds</a:t>
            </a:r>
            <a:r>
              <a:rPr lang="en-CA" dirty="0">
                <a:sym typeface="Wingdings" panose="05000000000000000000" pitchFamily="2" charset="2"/>
              </a:rPr>
              <a:t>, etc.  but not I$</a:t>
            </a:r>
          </a:p>
          <a:p>
            <a:pPr marL="0" indent="0">
              <a:buNone/>
            </a:pPr>
            <a:r>
              <a:rPr lang="en-CA" dirty="0"/>
              <a:t>[P,I$] </a:t>
            </a:r>
            <a:r>
              <a:rPr lang="en-CA" dirty="0">
                <a:sym typeface="Wingdings" panose="05000000000000000000" pitchFamily="2" charset="2"/>
              </a:rPr>
              <a:t> flush/rekey  all </a:t>
            </a:r>
            <a:r>
              <a:rPr lang="en-CA" dirty="0" err="1">
                <a:sym typeface="Wingdings" panose="05000000000000000000" pitchFamily="2" charset="2"/>
              </a:rPr>
              <a:t>bpreds</a:t>
            </a:r>
            <a:r>
              <a:rPr lang="en-CA" dirty="0">
                <a:sym typeface="Wingdings" panose="05000000000000000000" pitchFamily="2" charset="2"/>
              </a:rPr>
              <a:t>, etc.   and I$</a:t>
            </a:r>
          </a:p>
          <a:p>
            <a:pPr marL="0" indent="0">
              <a:buNone/>
            </a:pPr>
            <a:r>
              <a:rPr lang="en-CA" dirty="0"/>
              <a:t>[P,D$) </a:t>
            </a:r>
            <a:r>
              <a:rPr lang="en-CA" dirty="0">
                <a:sym typeface="Wingdings" panose="05000000000000000000" pitchFamily="2" charset="2"/>
              </a:rPr>
              <a:t> flush/rekey all  ALU latency and STLF  predictors</a:t>
            </a:r>
          </a:p>
          <a:p>
            <a:pPr marL="0" indent="0">
              <a:buNone/>
            </a:pPr>
            <a:r>
              <a:rPr lang="en-CA" dirty="0"/>
              <a:t>[P,D$] </a:t>
            </a:r>
            <a:r>
              <a:rPr lang="en-CA" dirty="0">
                <a:sym typeface="Wingdings" panose="05000000000000000000" pitchFamily="2" charset="2"/>
              </a:rPr>
              <a:t> flush/rekey all  ALU latency and STLF  predictors  and D$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[P,L2]  flush all </a:t>
            </a:r>
            <a:r>
              <a:rPr lang="en-CA" dirty="0" err="1">
                <a:sym typeface="Wingdings" panose="05000000000000000000" pitchFamily="2" charset="2"/>
              </a:rPr>
              <a:t>upto</a:t>
            </a:r>
            <a:r>
              <a:rPr lang="en-CA" dirty="0">
                <a:sym typeface="Wingdings" panose="05000000000000000000" pitchFamily="2" charset="2"/>
              </a:rPr>
              <a:t> L2,  including LRU bits…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[</a:t>
            </a:r>
            <a:r>
              <a:rPr lang="en-CA" dirty="0" err="1">
                <a:sym typeface="Wingdings" panose="05000000000000000000" pitchFamily="2" charset="2"/>
              </a:rPr>
              <a:t>P,target</a:t>
            </a:r>
            <a:r>
              <a:rPr lang="en-CA" dirty="0">
                <a:sym typeface="Wingdings" panose="05000000000000000000" pitchFamily="2" charset="2"/>
              </a:rPr>
              <a:t>)  is just a number in the instruction. Not a register operand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66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3B08-A472-43C7-AE9C-F4DCCD3B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implementation possibilities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8221-EDC4-4734-B251-928C0E90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L: 	x1 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 0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	x1  </a:t>
            </a:r>
            <a:r>
              <a:rPr lang="en-CA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FENCE.T.target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x1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	BNEZ x1, L</a:t>
            </a: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FENCE.T could be a no-op ---  does nothing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FENCE.T could  instantaneously  clear  all </a:t>
            </a:r>
            <a:r>
              <a:rPr lang="en-CA" dirty="0" err="1">
                <a:sym typeface="Wingdings" panose="05000000000000000000" pitchFamily="2" charset="2"/>
              </a:rPr>
              <a:t>uarch</a:t>
            </a:r>
            <a:r>
              <a:rPr lang="en-CA" dirty="0">
                <a:sym typeface="Wingdings" panose="05000000000000000000" pitchFamily="2" charset="2"/>
              </a:rPr>
              <a:t> timing state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FENCE.T  could rekey all </a:t>
            </a:r>
            <a:r>
              <a:rPr lang="en-CA" dirty="0" err="1">
                <a:sym typeface="Wingdings" panose="05000000000000000000" pitchFamily="2" charset="2"/>
              </a:rPr>
              <a:t>uarch</a:t>
            </a:r>
            <a:r>
              <a:rPr lang="en-CA" dirty="0">
                <a:sym typeface="Wingdings" panose="05000000000000000000" pitchFamily="2" charset="2"/>
              </a:rPr>
              <a:t> timing state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FENCE.T could iterate flushing  cache lines…</a:t>
            </a:r>
          </a:p>
          <a:p>
            <a:pPr marL="0" indent="0" algn="ctr">
              <a:buNone/>
            </a:pPr>
            <a:r>
              <a:rPr lang="en-CA" dirty="0">
                <a:sym typeface="Wingdings" panose="05000000000000000000" pitchFamily="2" charset="2"/>
              </a:rPr>
              <a:t>I thought this was a good idea.</a:t>
            </a:r>
          </a:p>
          <a:p>
            <a:pPr marL="0" indent="0" algn="ctr">
              <a:buNone/>
            </a:pPr>
            <a:r>
              <a:rPr lang="en-CA" dirty="0">
                <a:sym typeface="Wingdings" panose="05000000000000000000" pitchFamily="2" charset="2"/>
              </a:rPr>
              <a:t>Allow a range of  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88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E46-D5BD-4134-814A-40608DF9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iterate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F72D-0A88-4409-8028-735717590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L: 	x1 </a:t>
            </a:r>
            <a:r>
              <a:rPr lang="en-CA" dirty="0">
                <a:sym typeface="Wingdings" panose="05000000000000000000" pitchFamily="2" charset="2"/>
              </a:rPr>
              <a:t> 0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x1  </a:t>
            </a:r>
            <a:r>
              <a:rPr lang="en-CA" dirty="0" err="1">
                <a:sym typeface="Wingdings" panose="05000000000000000000" pitchFamily="2" charset="2"/>
              </a:rPr>
              <a:t>FENCE.T.target</a:t>
            </a:r>
            <a:r>
              <a:rPr lang="en-CA" dirty="0">
                <a:sym typeface="Wingdings" panose="05000000000000000000" pitchFamily="2" charset="2"/>
              </a:rPr>
              <a:t> x1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BNEZ x1, L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 unfortunately, X1 is a register, as it must be for (</a:t>
            </a:r>
            <a:r>
              <a:rPr lang="en-CA" dirty="0" err="1">
                <a:sym typeface="Wingdings" panose="05000000000000000000" pitchFamily="2" charset="2"/>
              </a:rPr>
              <a:t>set,way</a:t>
            </a:r>
            <a:r>
              <a:rPr lang="en-CA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all units are placed </a:t>
            </a:r>
            <a:r>
              <a:rPr lang="en-CA" dirty="0" err="1">
                <a:sym typeface="Wingdings" panose="05000000000000000000" pitchFamily="2" charset="2"/>
              </a:rPr>
              <a:t>imnto</a:t>
            </a:r>
            <a:r>
              <a:rPr lang="en-CA" dirty="0">
                <a:sym typeface="Wingdings" panose="05000000000000000000" pitchFamily="2" charset="2"/>
              </a:rPr>
              <a:t> same  index space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</a:t>
            </a:r>
            <a:r>
              <a:rPr lang="en-CA" dirty="0" err="1">
                <a:sym typeface="Wingdings" panose="05000000000000000000" pitchFamily="2" charset="2"/>
              </a:rPr>
              <a:t>e.g</a:t>
            </a:r>
            <a:r>
              <a:rPr lang="en-CA" dirty="0">
                <a:sym typeface="Wingdings" panose="05000000000000000000" pitchFamily="2" charset="2"/>
              </a:rPr>
              <a:t> 0 = </a:t>
            </a:r>
            <a:r>
              <a:rPr lang="en-CA" dirty="0" err="1">
                <a:sym typeface="Wingdings" panose="05000000000000000000" pitchFamily="2" charset="2"/>
              </a:rPr>
              <a:t>bpred</a:t>
            </a:r>
            <a:r>
              <a:rPr lang="en-CA" dirty="0">
                <a:sym typeface="Wingdings" panose="05000000000000000000" pitchFamily="2" charset="2"/>
              </a:rPr>
              <a:t>, 1 = BTB, …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FENCE.T  takes an index, and writes a new index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72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8C14-D690-4CBF-BFE6-86F3E238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CMO TG rejected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CE41-E0E3-4500-9441-23C30E334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actually, they vociferously rejected the </a:t>
            </a:r>
            <a:r>
              <a:rPr lang="en-CA" dirty="0">
                <a:highlight>
                  <a:srgbClr val="FFFF00"/>
                </a:highlight>
              </a:rPr>
              <a:t>“address range”</a:t>
            </a:r>
            <a:r>
              <a:rPr lang="en-CA" dirty="0"/>
              <a:t> version of this</a:t>
            </a:r>
          </a:p>
          <a:p>
            <a:pPr lvl="1"/>
            <a:r>
              <a:rPr lang="en-CA" dirty="0"/>
              <a:t> I wish I had not proposed  that first,  it wasted so much time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but FENCE.T does not need a virtual address range</a:t>
            </a:r>
          </a:p>
          <a:p>
            <a:pPr lvl="1"/>
            <a:r>
              <a:rPr lang="en-CA" dirty="0"/>
              <a:t> it always flushes or re-keys an entire  </a:t>
            </a:r>
            <a:r>
              <a:rPr lang="en-CA" dirty="0" err="1"/>
              <a:t>uarch</a:t>
            </a:r>
            <a:r>
              <a:rPr lang="en-CA" dirty="0"/>
              <a:t> structure,  cache or predictor</a:t>
            </a:r>
          </a:p>
          <a:p>
            <a:pPr lvl="1"/>
            <a:r>
              <a:rPr lang="en-CA" dirty="0"/>
              <a:t> or possibly a partition, e.g. way locking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CMO TG phase 1 is  doing only single address,</a:t>
            </a:r>
          </a:p>
          <a:p>
            <a:pPr lvl="1"/>
            <a:r>
              <a:rPr lang="en-US" dirty="0"/>
              <a:t> could not reach agreement on  whole cache</a:t>
            </a:r>
          </a:p>
          <a:p>
            <a:pPr lvl="2"/>
            <a:r>
              <a:rPr lang="en-US" dirty="0"/>
              <a:t>not “whole cache”  - CMO.UR.ALL, sync/async</a:t>
            </a:r>
          </a:p>
          <a:p>
            <a:pPr lvl="2"/>
            <a:r>
              <a:rPr lang="en-US" dirty="0"/>
              <a:t>not CMO.UR.IX (</a:t>
            </a:r>
            <a:r>
              <a:rPr lang="en-US" dirty="0" err="1"/>
              <a:t>set,way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phase 2 may look like CMO.SEC.UR == </a:t>
            </a:r>
            <a:r>
              <a:rPr lang="en-US" dirty="0" err="1"/>
              <a:t>FENCE.T.target</a:t>
            </a:r>
            <a:endParaRPr lang="en-US" dirty="0"/>
          </a:p>
          <a:p>
            <a:pPr lvl="2"/>
            <a:r>
              <a:rPr lang="en-US" dirty="0"/>
              <a:t> but I doubt it, I am so shellshocked</a:t>
            </a:r>
          </a:p>
          <a:p>
            <a:pPr lvl="2"/>
            <a:r>
              <a:rPr lang="en-US" dirty="0"/>
              <a:t> worth thinking about possible objections</a:t>
            </a:r>
          </a:p>
          <a:p>
            <a:pPr lvl="2"/>
            <a:r>
              <a:rPr lang="en-US" dirty="0"/>
              <a:t> risk:  CMO TG pissed off by the </a:t>
            </a:r>
            <a:r>
              <a:rPr lang="en-US" dirty="0" err="1"/>
              <a:t>FENCE.T.target</a:t>
            </a:r>
            <a:r>
              <a:rPr lang="en-US" dirty="0"/>
              <a:t> proposed here</a:t>
            </a:r>
          </a:p>
          <a:p>
            <a:pPr lvl="2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605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CE52-C925-4D93-A7BD-AB80F2DE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1D1B7-0363-4423-979A-E1D634E1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/>
              <a:t>  rekeying is not a silver bullet</a:t>
            </a:r>
          </a:p>
          <a:p>
            <a:pPr lvl="1"/>
            <a:r>
              <a:rPr lang="en-CA" dirty="0"/>
              <a:t> but it’s good when you can do it</a:t>
            </a:r>
          </a:p>
          <a:p>
            <a:r>
              <a:rPr lang="en-CA" dirty="0"/>
              <a:t> flushing necessary for things like writeback caches</a:t>
            </a:r>
          </a:p>
          <a:p>
            <a:pPr lvl="1"/>
            <a:r>
              <a:rPr lang="en-CA" dirty="0"/>
              <a:t> if Spectre/Meltdown  important, more instantaneous writethrough flushes</a:t>
            </a:r>
          </a:p>
          <a:p>
            <a:pPr marL="0" indent="0">
              <a:buNone/>
            </a:pPr>
            <a:r>
              <a:rPr lang="en-CA" dirty="0"/>
              <a:t>IMHO  single  operation  bad</a:t>
            </a:r>
          </a:p>
          <a:p>
            <a:pPr lvl="1"/>
            <a:r>
              <a:rPr lang="en-CA" dirty="0"/>
              <a:t> certainly fails external, but even inside CPU  has problems</a:t>
            </a:r>
          </a:p>
          <a:p>
            <a:pPr marL="457200" lvl="1" indent="0">
              <a:buNone/>
            </a:pPr>
            <a:r>
              <a:rPr lang="en-CA" dirty="0"/>
              <a:t> single instruction bad -  RISC</a:t>
            </a:r>
          </a:p>
          <a:p>
            <a:pPr marL="457200" lvl="1" indent="0">
              <a:buNone/>
            </a:pPr>
            <a:r>
              <a:rPr lang="en-CA" dirty="0"/>
              <a:t> multiple instructions or iteration -  good, if accepted</a:t>
            </a:r>
          </a:p>
          <a:p>
            <a:pPr marL="0" indent="0">
              <a:buNone/>
            </a:pPr>
            <a:r>
              <a:rPr lang="en-CA" dirty="0"/>
              <a:t>  real problems  are atomicity and noncausal  </a:t>
            </a:r>
            <a:r>
              <a:rPr lang="en-CA" dirty="0" err="1"/>
              <a:t>cacheability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fuse FENCE.T;ERET</a:t>
            </a:r>
          </a:p>
          <a:p>
            <a:pPr marL="457200" lvl="1" indent="0">
              <a:buNone/>
            </a:pPr>
            <a:r>
              <a:rPr lang="en-CA" dirty="0"/>
              <a:t>multi-instruction sequence </a:t>
            </a:r>
            <a:r>
              <a:rPr lang="en-CA" dirty="0" err="1"/>
              <a:t>FENCE.T.start</a:t>
            </a:r>
            <a:r>
              <a:rPr lang="en-CA" dirty="0"/>
              <a:t>, FENCE.T.#1, FENCE.T.#2, ERET</a:t>
            </a:r>
          </a:p>
          <a:p>
            <a:pPr marL="457200" lvl="1" indent="0">
              <a:buNone/>
            </a:pPr>
            <a:r>
              <a:rPr lang="en-CA" dirty="0"/>
              <a:t> transition through mode</a:t>
            </a:r>
          </a:p>
          <a:p>
            <a:pPr lvl="1"/>
            <a:r>
              <a:rPr lang="en-CA" dirty="0"/>
              <a:t> E.g. M-mode SBI (slow,  minor changes to an mode needed like TEE)</a:t>
            </a:r>
          </a:p>
          <a:p>
            <a:pPr lvl="1"/>
            <a:r>
              <a:rPr lang="en-CA" dirty="0"/>
              <a:t>E.g.  Jose Renau   lightweight timing domains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KA/AW/Ag: </a:t>
            </a:r>
            <a:r>
              <a:rPr lang="en-CA" dirty="0" err="1"/>
              <a:t>FENCE.T.target</a:t>
            </a:r>
            <a:r>
              <a:rPr lang="en-CA" dirty="0"/>
              <a:t> </a:t>
            </a:r>
            <a:r>
              <a:rPr lang="en-CA" dirty="0" err="1"/>
              <a:t>Rsrcsdt</a:t>
            </a:r>
            <a:endParaRPr lang="en-CA" dirty="0"/>
          </a:p>
          <a:p>
            <a:pPr lvl="1"/>
            <a:r>
              <a:rPr lang="en-CA" dirty="0"/>
              <a:t>Solves all the problems I know about </a:t>
            </a:r>
          </a:p>
          <a:p>
            <a:pPr lvl="1"/>
            <a:r>
              <a:rPr lang="en-CA" dirty="0"/>
              <a:t> but CMO TG  …  rejected address range, and hasn’t had time to really look at security-related flushes and (</a:t>
            </a:r>
            <a:r>
              <a:rPr lang="en-CA" dirty="0" err="1"/>
              <a:t>set,way</a:t>
            </a:r>
            <a:r>
              <a:rPr lang="en-CA"/>
              <a:t>)</a:t>
            </a:r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74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4BD-D3D4-4EF4-86F1-1F8407CBA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  BACKGROUND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3A43B-85ED-4C24-8613-A5761C431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37E3-6902-48AE-972F-1CDA824D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Flush – or NOT –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466B-F35E-4D35-8432-8D67436E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dirty="0"/>
              <a:t>Let’s get this out of the way:</a:t>
            </a:r>
            <a:endParaRPr lang="en-US" dirty="0"/>
          </a:p>
          <a:p>
            <a:r>
              <a:rPr lang="en-US" dirty="0"/>
              <a:t>Gernot:   partition in time or partition in space …</a:t>
            </a:r>
          </a:p>
          <a:p>
            <a:r>
              <a:rPr lang="en-US" dirty="0"/>
              <a:t>Partition in time: </a:t>
            </a:r>
          </a:p>
          <a:p>
            <a:pPr lvl="1"/>
            <a:r>
              <a:rPr lang="en-US" dirty="0"/>
              <a:t>I hope we agree that flushing microarchitecture data structures - clearing them zeroing them -  on transitions between  privilege domains is sufficient</a:t>
            </a:r>
          </a:p>
          <a:p>
            <a:r>
              <a:rPr lang="en-US" dirty="0"/>
              <a:t>What about non-strict partitioning?</a:t>
            </a:r>
          </a:p>
          <a:p>
            <a:pPr lvl="1"/>
            <a:r>
              <a:rPr lang="en-US" dirty="0"/>
              <a:t> e.g. instead of  flushing  if time sharing</a:t>
            </a:r>
          </a:p>
          <a:p>
            <a:pPr lvl="1"/>
            <a:r>
              <a:rPr lang="en-US" dirty="0"/>
              <a:t> e.g. instead of strictly partitioning  if space sharing</a:t>
            </a:r>
          </a:p>
          <a:p>
            <a:pPr lvl="1"/>
            <a:r>
              <a:rPr lang="en-US" dirty="0"/>
              <a:t> encrypt or hash  the microarchitecture state</a:t>
            </a:r>
          </a:p>
          <a:p>
            <a:pPr lvl="2"/>
            <a:r>
              <a:rPr lang="en-US" dirty="0"/>
              <a:t>changing keys between privilege domains</a:t>
            </a:r>
          </a:p>
          <a:p>
            <a:pPr lvl="1"/>
            <a:r>
              <a:rPr lang="en-US" dirty="0"/>
              <a:t>WLOG  I want to call this “keying  microarchitecture state</a:t>
            </a:r>
          </a:p>
        </p:txBody>
      </p:sp>
    </p:spTree>
    <p:extLst>
      <p:ext uri="{BB962C8B-B14F-4D97-AF65-F5344CB8AC3E}">
        <p14:creationId xmlns:p14="http://schemas.microsoft.com/office/powerpoint/2010/main" val="1172317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5C3A79-F870-4140-A797-2B01A651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(Inference Channel) CMO/Flushes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1C97AA-DFA4-45D9-B69A-68B55A093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3926"/>
            <a:ext cx="4620491" cy="529243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u="sng" dirty="0"/>
              <a:t>CMO.UR.SEC*.$id rs1/</a:t>
            </a:r>
            <a:r>
              <a:rPr lang="en-US" b="1" u="sng" dirty="0" err="1"/>
              <a:t>rd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rs2=x0. s1/</a:t>
            </a:r>
            <a:r>
              <a:rPr lang="en-US" dirty="0" err="1"/>
              <a:t>rd</a:t>
            </a:r>
            <a:r>
              <a:rPr lang="en-US" dirty="0"/>
              <a:t> is </a:t>
            </a:r>
            <a:r>
              <a:rPr lang="en-US" dirty="0" err="1"/>
              <a:t>srcdst</a:t>
            </a:r>
            <a:r>
              <a:rPr lang="en-US" dirty="0"/>
              <a:t>, containing “abstract cache index”, like other CMO.UR</a:t>
            </a:r>
          </a:p>
          <a:p>
            <a:pPr marL="457200" lvl="1" indent="0">
              <a:buNone/>
            </a:pPr>
            <a:r>
              <a:rPr lang="en-US" dirty="0"/>
              <a:t>?? rs2 != x0: CMO.UR.SEC*.$id rs1/</a:t>
            </a:r>
            <a:r>
              <a:rPr lang="en-US" dirty="0" err="1"/>
              <a:t>rd</a:t>
            </a:r>
            <a:r>
              <a:rPr lang="en-US" dirty="0"/>
              <a:t>, rs2:WordGuard_or_other_ID</a:t>
            </a:r>
          </a:p>
          <a:p>
            <a:pPr marL="457200" lvl="1" indent="0">
              <a:buNone/>
            </a:pPr>
            <a:r>
              <a:rPr lang="en-US" dirty="0"/>
              <a:t>TBD: need a CSR to avoid virtualization hole  (Contentious).</a:t>
            </a:r>
          </a:p>
          <a:p>
            <a:r>
              <a:rPr lang="en-US" dirty="0"/>
              <a:t>CMO.UR.SEC.I</a:t>
            </a:r>
          </a:p>
          <a:p>
            <a:pPr lvl="1"/>
            <a:r>
              <a:rPr lang="en-US" dirty="0"/>
              <a:t>clear I$, all branch predictors,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CMO.UR.SEC.D</a:t>
            </a:r>
          </a:p>
          <a:p>
            <a:pPr lvl="1"/>
            <a:r>
              <a:rPr lang="en-US" dirty="0"/>
              <a:t>flush L1 D$, STLF, cache miss predictor, way predictor, etc.</a:t>
            </a:r>
          </a:p>
          <a:p>
            <a:r>
              <a:rPr lang="en-US" dirty="0"/>
              <a:t>CMO.UR.SEC.ID</a:t>
            </a:r>
          </a:p>
          <a:p>
            <a:pPr lvl="1"/>
            <a:r>
              <a:rPr lang="en-US" dirty="0"/>
              <a:t>I + D.</a:t>
            </a:r>
          </a:p>
          <a:p>
            <a:pPr lvl="1"/>
            <a:r>
              <a:rPr lang="en-US" dirty="0"/>
              <a:t>Typically a full CPU/processor</a:t>
            </a:r>
          </a:p>
          <a:p>
            <a:r>
              <a:rPr lang="en-US" dirty="0"/>
              <a:t>CMO.UR.SEC.POC_P</a:t>
            </a:r>
          </a:p>
          <a:p>
            <a:pPr lvl="1"/>
            <a:r>
              <a:rPr lang="en-US" dirty="0"/>
              <a:t>flush to point of coherence of all processors – included LRU, prefetchers, etc.</a:t>
            </a:r>
          </a:p>
          <a:p>
            <a:pPr lvl="1"/>
            <a:r>
              <a:rPr lang="en-US" dirty="0"/>
              <a:t>Typically L2, MLC or LLC depending</a:t>
            </a:r>
          </a:p>
          <a:p>
            <a:r>
              <a:rPr lang="en-US" dirty="0"/>
              <a:t>CMO.UR.SEC.POC_P_IO</a:t>
            </a:r>
          </a:p>
          <a:p>
            <a:pPr lvl="1"/>
            <a:r>
              <a:rPr lang="en-US" dirty="0"/>
              <a:t>flush to point of coherence of all processors and  IO</a:t>
            </a:r>
          </a:p>
          <a:p>
            <a:pPr lvl="1"/>
            <a:r>
              <a:rPr lang="en-US" dirty="0"/>
              <a:t>typically DRAM (but not always)</a:t>
            </a:r>
          </a:p>
          <a:p>
            <a:pPr lvl="1"/>
            <a:r>
              <a:rPr lang="en-US" dirty="0"/>
              <a:t>DRAM open/close page predictors?</a:t>
            </a:r>
          </a:p>
          <a:p>
            <a:r>
              <a:rPr lang="en-US" dirty="0"/>
              <a:t>CMO.UR.SEC.MAX</a:t>
            </a:r>
          </a:p>
          <a:p>
            <a:pPr lvl="1"/>
            <a:r>
              <a:rPr lang="en-US" dirty="0"/>
              <a:t>maximal (standard) flush.  </a:t>
            </a:r>
          </a:p>
          <a:p>
            <a:pPr lvl="1"/>
            <a:r>
              <a:rPr lang="en-US" dirty="0"/>
              <a:t>maybe same as POC_P or POC_P_IO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ADDF9C-A549-4B40-9C5E-9F89F9186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8691" y="1403926"/>
            <a:ext cx="6576291" cy="5292437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Most security related flushes are “whole cache” =&gt; CMO.</a:t>
            </a:r>
            <a:r>
              <a:rPr lang="en-US" b="1" i="1" dirty="0"/>
              <a:t>UR</a:t>
            </a:r>
            <a:endParaRPr lang="en-US" dirty="0"/>
          </a:p>
          <a:p>
            <a:pPr lvl="1"/>
            <a:r>
              <a:rPr lang="en-US" dirty="0"/>
              <a:t>TBD: by address flushes CMO.64B.SEC and CMO.AR.SEC maybe – e.g. flus just security LUTs and key dependent data structures</a:t>
            </a:r>
          </a:p>
          <a:p>
            <a:r>
              <a:rPr lang="en-US" dirty="0"/>
              <a:t>All writeback dirty data, and leave all invalid</a:t>
            </a:r>
          </a:p>
          <a:p>
            <a:r>
              <a:rPr lang="en-US" dirty="0"/>
              <a:t>In addition, reset/invalidate all </a:t>
            </a:r>
            <a:r>
              <a:rPr lang="en-US" dirty="0" err="1"/>
              <a:t>uarch</a:t>
            </a:r>
            <a:r>
              <a:rPr lang="en-US" dirty="0"/>
              <a:t> perf related state up to specified point =&gt; CMO.UR.</a:t>
            </a:r>
            <a:r>
              <a:rPr lang="en-US" b="1" i="1" dirty="0"/>
              <a:t>SEC</a:t>
            </a:r>
            <a:r>
              <a:rPr lang="en-US" dirty="0"/>
              <a:t>.*</a:t>
            </a:r>
          </a:p>
          <a:p>
            <a:pPr lvl="1"/>
            <a:r>
              <a:rPr lang="en-US" dirty="0"/>
              <a:t>Branch predictors, prefetchers, store to load forwarding predictors,  LRU, way predictors</a:t>
            </a:r>
          </a:p>
          <a:p>
            <a:pPr lvl="1"/>
            <a:r>
              <a:rPr lang="en-US" dirty="0"/>
              <a:t>Note: such flushes are often idiosyncratic – few busses have good support (although, e.g. AERM DVM has </a:t>
            </a:r>
            <a:r>
              <a:rPr lang="en-US" dirty="0" err="1"/>
              <a:t>fgush</a:t>
            </a:r>
            <a:r>
              <a:rPr lang="en-US" dirty="0"/>
              <a:t> </a:t>
            </a:r>
            <a:r>
              <a:rPr lang="en-US" dirty="0" err="1"/>
              <a:t>bpred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Implementations will take advantage when standard bus support exits.</a:t>
            </a:r>
          </a:p>
          <a:p>
            <a:pPr lvl="2"/>
            <a:r>
              <a:rPr lang="en-US" dirty="0"/>
              <a:t>Implementation can trap to M-mode if “mash-up” SOC has support, but not standard on bus. CMO.UR =&gt; amortize such trap overhead</a:t>
            </a:r>
          </a:p>
          <a:p>
            <a:pPr lvl="2"/>
            <a:r>
              <a:rPr lang="en-US" dirty="0"/>
              <a:t>OVERALL:  the RISC-V CMO.UR proposal  will encourage SOC/NOC </a:t>
            </a:r>
            <a:r>
              <a:rPr lang="en-US" dirty="0" err="1"/>
              <a:t>IP,to</a:t>
            </a:r>
            <a:r>
              <a:rPr lang="en-US" dirty="0"/>
              <a:t> improve support, while supporting legacy</a:t>
            </a:r>
          </a:p>
          <a:p>
            <a:pPr lvl="1"/>
            <a:r>
              <a:rPr lang="en-US" dirty="0"/>
              <a:t>NOTE:  most predict state is not coherent =&gt; may need to perform  CMO.SEC.* on all CPUs involved </a:t>
            </a:r>
          </a:p>
          <a:p>
            <a:r>
              <a:rPr lang="en-US" dirty="0"/>
              <a:t>“Abstract cache index” =  shows benefit of CMO.UR approach.  Not just (</a:t>
            </a:r>
            <a:r>
              <a:rPr lang="en-US" dirty="0" err="1"/>
              <a:t>set,way</a:t>
            </a:r>
            <a:r>
              <a:rPr lang="en-US" dirty="0"/>
              <a:t>) </a:t>
            </a:r>
            <a:r>
              <a:rPr lang="en-US" dirty="0" err="1"/>
              <a:t>iof</a:t>
            </a:r>
            <a:r>
              <a:rPr lang="en-US" dirty="0"/>
              <a:t> a single cache, but may include flash resets or iteration over branch predictors, etc.</a:t>
            </a:r>
          </a:p>
          <a:p>
            <a:pPr lvl="1"/>
            <a:r>
              <a:rPr lang="en-US" dirty="0"/>
              <a:t>i.e. the abstract cache index is not just for a single HW cache array</a:t>
            </a:r>
          </a:p>
          <a:p>
            <a:r>
              <a:rPr lang="en-US" dirty="0"/>
              <a:t>CMO.</a:t>
            </a:r>
            <a:r>
              <a:rPr lang="en-US" b="1" i="1" dirty="0"/>
              <a:t>UR</a:t>
            </a:r>
            <a:r>
              <a:rPr lang="en-US" dirty="0"/>
              <a:t> can solve atomicity issues: e.g. flush </a:t>
            </a:r>
            <a:r>
              <a:rPr lang="en-US" dirty="0" err="1"/>
              <a:t>bpred</a:t>
            </a:r>
            <a:r>
              <a:rPr lang="en-US" dirty="0"/>
              <a:t>  before I$, or after – neither is good enough</a:t>
            </a:r>
          </a:p>
          <a:p>
            <a:r>
              <a:rPr lang="en-US" dirty="0"/>
              <a:t>Levels:</a:t>
            </a:r>
          </a:p>
          <a:p>
            <a:pPr lvl="1"/>
            <a:r>
              <a:rPr lang="en-US" dirty="0"/>
              <a:t>Security would like  to flush everything – up to point where cache  is physically partitioned. </a:t>
            </a:r>
          </a:p>
          <a:p>
            <a:pPr lvl="1"/>
            <a:r>
              <a:rPr lang="en-US" dirty="0"/>
              <a:t>But security/perf tradeoff – e.g. we browser may flush as much as it can flush without making page too slow.  Hence levels here.</a:t>
            </a:r>
          </a:p>
          <a:p>
            <a:pPr lvl="1"/>
            <a:r>
              <a:rPr lang="en-US" dirty="0"/>
              <a:t>Expect  more levels in a system dependent manner. TBD CSRs?</a:t>
            </a:r>
          </a:p>
          <a:p>
            <a:r>
              <a:rPr lang="en-US" dirty="0"/>
              <a:t>User code friendly (including thread migration):  </a:t>
            </a:r>
          </a:p>
          <a:p>
            <a:pPr lvl="1"/>
            <a:r>
              <a:rPr lang="en-US" dirty="0"/>
              <a:t>e.g. Web browsers want to flush </a:t>
            </a:r>
            <a:r>
              <a:rPr lang="en-US" dirty="0" err="1"/>
              <a:t>uarch</a:t>
            </a:r>
            <a:r>
              <a:rPr lang="en-US" dirty="0"/>
              <a:t> state on transitions between JavaScript in sandbox and  user level runtime -  without system call overhead</a:t>
            </a:r>
          </a:p>
          <a:p>
            <a:pPr lvl="1"/>
            <a:r>
              <a:rPr lang="en-US" dirty="0"/>
              <a:t>Delegation =&gt; OS can allow or disallow,  depending on security model</a:t>
            </a:r>
          </a:p>
          <a:p>
            <a:pPr lvl="1"/>
            <a:r>
              <a:rPr lang="en-US" dirty="0"/>
              <a:t>CMO.UR.* form can be process/thread migration compatible</a:t>
            </a:r>
          </a:p>
          <a:p>
            <a:pPr lvl="2"/>
            <a:r>
              <a:rPr lang="en-US" dirty="0"/>
              <a:t>embedded/HPC – often no process/thread migration</a:t>
            </a:r>
          </a:p>
          <a:p>
            <a:pPr lvl="2"/>
            <a:r>
              <a:rPr lang="en-US" dirty="0"/>
              <a:t>general-purpose Oss -  usually do process/thread migration</a:t>
            </a:r>
          </a:p>
          <a:p>
            <a:pPr lvl="3"/>
            <a:r>
              <a:rPr lang="en-US" dirty="0"/>
              <a:t>e.g. CMO.UR.SEC.{ID,POC__*,MAX} are  migration safe if traversing a  strictly inclusive </a:t>
            </a:r>
            <a:r>
              <a:rPr lang="en-US" dirty="0" err="1"/>
              <a:t>chared</a:t>
            </a:r>
            <a:r>
              <a:rPr lang="en-US" dirty="0"/>
              <a:t> ache level</a:t>
            </a:r>
          </a:p>
          <a:p>
            <a:pPr lvl="3"/>
            <a:r>
              <a:rPr lang="en-US" dirty="0"/>
              <a:t>trap/delegate if not inclusive</a:t>
            </a:r>
          </a:p>
          <a:p>
            <a:pPr lvl="3"/>
            <a:r>
              <a:rPr lang="en-US" dirty="0"/>
              <a:t>CMO.UR.SEC*  stylized code =&gt;  </a:t>
            </a:r>
            <a:r>
              <a:rPr lang="en-US" dirty="0" err="1"/>
              <a:t>cO</a:t>
            </a:r>
            <a:r>
              <a:rPr lang="en-US" dirty="0"/>
              <a:t>/VMM context switch code can detect and complete or delay migration</a:t>
            </a:r>
          </a:p>
          <a:p>
            <a:pPr lvl="2"/>
            <a:r>
              <a:rPr lang="en-US" dirty="0"/>
              <a:t> virtual machines =&gt;  migration even though OS thinks  fixed CPU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5222BB-7351-4F0E-AB82-1311A506A2E3}"/>
              </a:ext>
            </a:extLst>
          </p:cNvPr>
          <p:cNvSpPr/>
          <p:nvPr/>
        </p:nvSpPr>
        <p:spPr>
          <a:xfrm>
            <a:off x="940839" y="5274954"/>
            <a:ext cx="2525485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Full disclosure: proposed</a:t>
            </a:r>
          </a:p>
          <a:p>
            <a:pPr algn="ctr"/>
            <a:r>
              <a:rPr lang="en-US" sz="1400" b="1" dirty="0"/>
              <a:t>but contentious.</a:t>
            </a:r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if CMO.UR rejected, </a:t>
            </a:r>
            <a:br>
              <a:rPr lang="en-US" sz="1050" dirty="0"/>
            </a:br>
            <a:r>
              <a:rPr lang="en-US" sz="1050" dirty="0"/>
              <a:t>will have more distinct instructions</a:t>
            </a:r>
            <a:br>
              <a:rPr lang="en-US" sz="1050" dirty="0"/>
            </a:br>
            <a:r>
              <a:rPr lang="en-US" sz="1050" dirty="0"/>
              <a:t>(and IMHO less security, </a:t>
            </a:r>
            <a:br>
              <a:rPr lang="en-US" sz="1050" dirty="0"/>
            </a:br>
            <a:r>
              <a:rPr lang="en-US" sz="1050" dirty="0"/>
              <a:t>no user mode, etc.)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1154A2-78A9-41E5-990C-3A7926981A10}"/>
              </a:ext>
            </a:extLst>
          </p:cNvPr>
          <p:cNvSpPr/>
          <p:nvPr/>
        </p:nvSpPr>
        <p:spPr>
          <a:xfrm>
            <a:off x="6131131" y="6008914"/>
            <a:ext cx="5222669" cy="78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Caveat: ISA supports good inference channel control</a:t>
            </a:r>
          </a:p>
          <a:p>
            <a:pPr algn="ctr"/>
            <a:r>
              <a:rPr lang="en-US" sz="1400" b="1" dirty="0"/>
              <a:t>but </a:t>
            </a:r>
            <a:r>
              <a:rPr lang="en-US" sz="1400" b="1" dirty="0" err="1"/>
              <a:t>uarch</a:t>
            </a:r>
            <a:r>
              <a:rPr lang="en-US" sz="1400" b="1" dirty="0"/>
              <a:t> may have incomplete support.</a:t>
            </a:r>
          </a:p>
          <a:p>
            <a:pPr algn="ctr"/>
            <a:r>
              <a:rPr lang="en-US" sz="1050" dirty="0"/>
              <a:t>TBD: how document what implementation provides.  </a:t>
            </a:r>
            <a:br>
              <a:rPr lang="en-US" sz="1050" dirty="0"/>
            </a:br>
            <a:r>
              <a:rPr lang="en-US" sz="1050" dirty="0"/>
              <a:t>NOTE: CMO.UR.SEC.* supports efficient trap to fix problems discovered once deployed</a:t>
            </a:r>
            <a:r>
              <a:rPr lang="en-US" sz="105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612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5244-850C-4508-9AF6-BC4A5675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(channel) TLB flushes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727C-2BA6-4F97-8167-C7F1B050E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RISC-V  original</a:t>
            </a:r>
          </a:p>
          <a:p>
            <a:pPr lvl="1"/>
            <a:r>
              <a:rPr lang="en-US" dirty="0" err="1"/>
              <a:t>sfence.vma</a:t>
            </a:r>
            <a:r>
              <a:rPr lang="en-US" dirty="0"/>
              <a:t> -  local TLB flushes,  </a:t>
            </a:r>
          </a:p>
          <a:p>
            <a:pPr lvl="2"/>
            <a:r>
              <a:rPr lang="en-US" dirty="0"/>
              <a:t>by virtual address, by ASID,  all…</a:t>
            </a:r>
          </a:p>
          <a:p>
            <a:pPr lvl="2"/>
            <a:r>
              <a:rPr lang="en-US" dirty="0"/>
              <a:t> constant time and other security-related properties not defined, </a:t>
            </a:r>
            <a:br>
              <a:rPr lang="en-US" dirty="0"/>
            </a:br>
            <a:r>
              <a:rPr lang="en-US" dirty="0"/>
              <a:t>but that would not be hard</a:t>
            </a:r>
          </a:p>
          <a:p>
            <a:pPr lvl="3"/>
            <a:r>
              <a:rPr lang="en-US" dirty="0"/>
              <a:t> I had hoped to address this in the CMO TG, but the CMO TG is bogged down  doing non-coherent I/O</a:t>
            </a:r>
          </a:p>
          <a:p>
            <a:pPr lvl="1"/>
            <a:r>
              <a:rPr lang="en-US" dirty="0"/>
              <a:t> AFAIK no RISC-V group has worked on “TLB shoot down”  instructions</a:t>
            </a:r>
          </a:p>
          <a:p>
            <a:pPr lvl="2"/>
            <a:r>
              <a:rPr lang="en-US" dirty="0"/>
              <a:t> not the virtual memory group, not the CMOs group</a:t>
            </a:r>
          </a:p>
          <a:p>
            <a:pPr lvl="2"/>
            <a:r>
              <a:rPr lang="en-US" dirty="0"/>
              <a:t>resistance (AW)  to requiring ASID constant</a:t>
            </a:r>
          </a:p>
          <a:p>
            <a:pPr lvl="2"/>
            <a:r>
              <a:rPr lang="en-US" dirty="0"/>
              <a:t> but ARM and Intel and  many others have such instructions</a:t>
            </a:r>
          </a:p>
          <a:p>
            <a:r>
              <a:rPr lang="en-US" dirty="0"/>
              <a:t>Obvious extension to already proposed CMO.UR.SEC.*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6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6D78-2755-4A62-86D3-4BE1AFDE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Keying  microarchitecture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4B3D-1BD5-4C8E-8C23-180B208A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BRIEF:  this is a great idea, but it has limitations</a:t>
            </a:r>
          </a:p>
          <a:p>
            <a:pPr lvl="1"/>
            <a:r>
              <a:rPr lang="en-CA" dirty="0"/>
              <a:t>I want to allow,  implementations, e.g. if you want to make your FENCE.T fast</a:t>
            </a:r>
          </a:p>
          <a:p>
            <a:pPr lvl="1"/>
            <a:r>
              <a:rPr lang="en-CA" dirty="0"/>
              <a:t> but I don’t want to assume that all implementations will do this</a:t>
            </a:r>
          </a:p>
          <a:p>
            <a:pPr lvl="2"/>
            <a:r>
              <a:rPr lang="en-CA" dirty="0"/>
              <a:t> i.e. I do not want  the ISA to make assumptions that work for keying but not for flushing or strict partitioning</a:t>
            </a:r>
          </a:p>
          <a:p>
            <a:pPr lvl="1"/>
            <a:r>
              <a:rPr lang="en-CA" dirty="0"/>
              <a:t>Implementations that care about security should document the timing channel  parameters and properties</a:t>
            </a:r>
          </a:p>
          <a:p>
            <a:pPr marL="457200" lvl="1" indent="0" algn="ctr">
              <a:buNone/>
            </a:pP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just like we used to do for Orange Book in 1980s</a:t>
            </a:r>
          </a:p>
          <a:p>
            <a:pPr lvl="2"/>
            <a:r>
              <a:rPr lang="en-CA" dirty="0"/>
              <a:t> if keying the microarchitecture state is good enough, great</a:t>
            </a:r>
          </a:p>
          <a:p>
            <a:pPr lvl="2"/>
            <a:r>
              <a:rPr lang="en-CA" dirty="0"/>
              <a:t> if not,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9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CACF-7B72-4448-A8F9-77FD55A6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/>
              <a:t>Why (not) keying ?</a:t>
            </a:r>
            <a:br>
              <a:rPr lang="en-CA" dirty="0"/>
            </a:br>
            <a:r>
              <a:rPr lang="en-CA" dirty="0"/>
              <a:t>	</a:t>
            </a:r>
            <a:r>
              <a:rPr lang="en-CA" sz="2000" dirty="0"/>
              <a:t>E.g. QCOM -  branch predictor -  change hash  on context switches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8631-F668-47B2-8F5C-5C4A7D8833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3000" b="1" u="sng" dirty="0"/>
              <a:t>Maybe OK for information leaks</a:t>
            </a:r>
          </a:p>
          <a:p>
            <a:r>
              <a:rPr lang="en-CA" dirty="0"/>
              <a:t>attacker does not know mappings</a:t>
            </a:r>
          </a:p>
          <a:p>
            <a:pPr lvl="1"/>
            <a:r>
              <a:rPr lang="en-CA" dirty="0"/>
              <a:t> e.g. of branch addresses (and histories)  to  branch predictor entries</a:t>
            </a:r>
          </a:p>
          <a:p>
            <a:pPr lvl="1"/>
            <a:r>
              <a:rPr lang="en-CA" dirty="0"/>
              <a:t>neither for  victim nor attacker</a:t>
            </a:r>
          </a:p>
          <a:p>
            <a:pPr lvl="1"/>
            <a:r>
              <a:rPr lang="en-CA" dirty="0"/>
              <a:t>note:  also need to hash prediction taken/not-taken…</a:t>
            </a:r>
          </a:p>
          <a:p>
            <a:r>
              <a:rPr lang="en-CA" dirty="0"/>
              <a:t>makes it hard to  target particular branches as in Spectre/Meltdown </a:t>
            </a:r>
          </a:p>
          <a:p>
            <a:pPr lvl="2"/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21CA8-B9C4-4662-B081-F764A12D8A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CA" b="1" u="sng" dirty="0"/>
              <a:t>But  covert channel still exists</a:t>
            </a:r>
          </a:p>
          <a:p>
            <a:pPr marL="0" indent="0">
              <a:buNone/>
            </a:pPr>
            <a:r>
              <a:rPr lang="en-CA" dirty="0"/>
              <a:t>Cooperating bad guys A+B can signal each other by</a:t>
            </a:r>
          </a:p>
          <a:p>
            <a:r>
              <a:rPr lang="en-CA" dirty="0"/>
              <a:t> estimate size of branch predictor -  occupying all entries</a:t>
            </a:r>
          </a:p>
          <a:p>
            <a:r>
              <a:rPr lang="en-CA" dirty="0"/>
              <a:t>A fills with highly biased branches </a:t>
            </a:r>
          </a:p>
          <a:p>
            <a:r>
              <a:rPr lang="en-CA" dirty="0"/>
              <a:t>B signals</a:t>
            </a:r>
          </a:p>
          <a:p>
            <a:pPr lvl="1"/>
            <a:r>
              <a:rPr lang="en-CA" dirty="0"/>
              <a:t>0:   does nothing</a:t>
            </a:r>
          </a:p>
          <a:p>
            <a:pPr lvl="1"/>
            <a:r>
              <a:rPr lang="en-CA" dirty="0"/>
              <a:t>1:  fills with highly biased branches</a:t>
            </a:r>
          </a:p>
          <a:p>
            <a:r>
              <a:rPr lang="en-CA" dirty="0"/>
              <a:t>A re-measures</a:t>
            </a:r>
          </a:p>
          <a:p>
            <a:pPr lvl="1"/>
            <a:r>
              <a:rPr lang="en-CA" dirty="0"/>
              <a:t>no change: B signalled 0</a:t>
            </a:r>
          </a:p>
          <a:p>
            <a:pPr lvl="1"/>
            <a:r>
              <a:rPr lang="en-CA" dirty="0"/>
              <a:t>change &gt;~50%: B signalled 1</a:t>
            </a:r>
          </a:p>
          <a:p>
            <a:r>
              <a:rPr lang="en-CA" dirty="0"/>
              <a:t>Turns: time?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06C11-F763-4CB4-8844-332565DC0BDA}"/>
              </a:ext>
            </a:extLst>
          </p:cNvPr>
          <p:cNvSpPr/>
          <p:nvPr/>
        </p:nvSpPr>
        <p:spPr>
          <a:xfrm>
            <a:off x="914400" y="4659549"/>
            <a:ext cx="4815191" cy="1741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It is not a great covert channel,</a:t>
            </a:r>
          </a:p>
          <a:p>
            <a:pPr algn="ctr"/>
            <a:r>
              <a:rPr lang="en-CA" dirty="0"/>
              <a:t> not as high  bandwidth  as some,</a:t>
            </a:r>
          </a:p>
          <a:p>
            <a:pPr algn="ctr"/>
            <a:r>
              <a:rPr lang="en-CA" dirty="0"/>
              <a:t> but nevertheless…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1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109D2C-41DC-4E92-A316-3B20FA2D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Covert  versus  Information Leak  channels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74B28-1DC3-4D28-ADCA-AB654828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covert channel described in previous slide  maybe not high-bandwidth.</a:t>
            </a:r>
          </a:p>
          <a:p>
            <a:pPr lvl="1"/>
            <a:r>
              <a:rPr lang="en-CA" dirty="0"/>
              <a:t>Covert: cooperating bad guys A+B  in different privilege domains</a:t>
            </a:r>
          </a:p>
          <a:p>
            <a:r>
              <a:rPr lang="en-CA" dirty="0"/>
              <a:t> It  may be hard  to use this as an information leak  channel</a:t>
            </a:r>
          </a:p>
          <a:p>
            <a:pPr lvl="1"/>
            <a:r>
              <a:rPr lang="en-CA" dirty="0"/>
              <a:t>Leak:  attacker A and victim V in different privilege domains</a:t>
            </a:r>
          </a:p>
          <a:p>
            <a:pPr lvl="1"/>
            <a:r>
              <a:rPr lang="en-CA" dirty="0"/>
              <a:t>… hard / very hard /  may be impossible, but I doubt it  lacking a formal </a:t>
            </a:r>
            <a:r>
              <a:rPr lang="en-CA" dirty="0" err="1"/>
              <a:t>proo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STRONG PROPERTY: if there is no covert channel, then there can be no information leak</a:t>
            </a:r>
          </a:p>
          <a:p>
            <a:pPr marL="0" indent="0">
              <a:buNone/>
            </a:pPr>
            <a:r>
              <a:rPr lang="en-CA" dirty="0"/>
              <a:t>BESIDES: victim behavior in many places is a well-known.   amounts to a stupid bad guy B.</a:t>
            </a:r>
          </a:p>
          <a:p>
            <a:pPr marL="514350" indent="-514350">
              <a:buAutoNum type="arabicParenBoth"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720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4BD-D3D4-4EF4-86F1-1F8407C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FLUSH – or NOT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3A43B-85ED-4C24-8613-A5761C43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Strict partitioning in space and time flushing is not the only way  some systems  have proposed to mitigate covert/ leak channels. </a:t>
            </a:r>
          </a:p>
          <a:p>
            <a:pPr algn="l"/>
            <a:r>
              <a:rPr lang="en-US" dirty="0"/>
              <a:t>E.g.  some change  hash keys. </a:t>
            </a:r>
          </a:p>
          <a:p>
            <a:pPr algn="l"/>
            <a:r>
              <a:rPr lang="en-US" dirty="0"/>
              <a:t>This is great, if it is good enough. But it is not always good enough.</a:t>
            </a:r>
          </a:p>
          <a:p>
            <a:pPr algn="l"/>
            <a:r>
              <a:rPr lang="en-US" dirty="0"/>
              <a:t> I want a FENCE.T ISA that can do both time and key partitioning</a:t>
            </a:r>
          </a:p>
          <a:p>
            <a:pPr lvl="1"/>
            <a:r>
              <a:rPr lang="en-US" dirty="0"/>
              <a:t>And I want the user not have to care about he actual implementation</a:t>
            </a:r>
          </a:p>
          <a:p>
            <a:pPr algn="l"/>
            <a:r>
              <a:rPr lang="en-US" dirty="0"/>
              <a:t>Clumsy terminology:</a:t>
            </a:r>
          </a:p>
          <a:p>
            <a:pPr lvl="1"/>
            <a:r>
              <a:rPr lang="en-US" dirty="0"/>
              <a:t>partitioning in time: “flushing””</a:t>
            </a:r>
          </a:p>
          <a:p>
            <a:pPr lvl="1"/>
            <a:r>
              <a:rPr lang="en-US" dirty="0"/>
              <a:t> strict partitioning in space …</a:t>
            </a:r>
          </a:p>
          <a:p>
            <a:pPr lvl="1"/>
            <a:r>
              <a:rPr lang="en-US" dirty="0"/>
              <a:t> partitioning fiat key/hashing</a:t>
            </a:r>
          </a:p>
          <a:p>
            <a:pPr lvl="2"/>
            <a:r>
              <a:rPr lang="en-US" dirty="0"/>
              <a:t> non-strict in time:  change key on context  switch  without flushing</a:t>
            </a:r>
          </a:p>
          <a:p>
            <a:pPr lvl="2"/>
            <a:r>
              <a:rPr lang="en-US" dirty="0"/>
              <a:t> non-strict in space:   different keys for users sharing/overlapping same data structure</a:t>
            </a:r>
          </a:p>
          <a:p>
            <a:pPr marL="457200" lvl="1" indent="0">
              <a:buNone/>
            </a:pPr>
            <a:r>
              <a:rPr lang="en-US" dirty="0"/>
              <a:t> I wish I had a word  that covered both explicit flushing and changing keys.  Since I don’t know if such a word, I will say “flushing” to include both</a:t>
            </a:r>
          </a:p>
          <a:p>
            <a:endParaRPr lang="en-US" dirty="0"/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0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4BD-D3D4-4EF4-86F1-1F8407CBA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 Flushing </a:t>
            </a:r>
            <a:r>
              <a:rPr lang="en-CA" dirty="0" err="1"/>
              <a:t>uarch</a:t>
            </a:r>
            <a:r>
              <a:rPr lang="en-CA" dirty="0"/>
              <a:t> state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3A43B-85ED-4C24-8613-A5761C431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r>
              <a:rPr lang="en-US" dirty="0"/>
              <a:t>and/or key switching…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1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E2A2-74FC-4F3C-B0C0-E0D3CC1A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Lots of </a:t>
            </a:r>
            <a:r>
              <a:rPr lang="en-CA" dirty="0" err="1"/>
              <a:t>uarch</a:t>
            </a:r>
            <a:r>
              <a:rPr lang="en-CA" dirty="0"/>
              <a:t> timing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844E-0395-4BE8-9667-9F11C81FB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Examples:</a:t>
            </a:r>
          </a:p>
          <a:p>
            <a:r>
              <a:rPr lang="en-CA" dirty="0" err="1"/>
              <a:t>Ifetch</a:t>
            </a:r>
            <a:r>
              <a:rPr lang="en-CA" dirty="0"/>
              <a:t>:  next cache line  predictor, conditional, branch location (BTB), return stack, fast L1/slower L2, …; </a:t>
            </a:r>
            <a:r>
              <a:rPr lang="en-CA" dirty="0" err="1"/>
              <a:t>predecode</a:t>
            </a:r>
            <a:r>
              <a:rPr lang="en-CA" dirty="0"/>
              <a:t> bits in L2$ …</a:t>
            </a:r>
          </a:p>
          <a:p>
            <a:r>
              <a:rPr lang="en-CA" dirty="0"/>
              <a:t>Decoder:  branch location known, =&gt;  larger </a:t>
            </a:r>
          </a:p>
          <a:p>
            <a:r>
              <a:rPr lang="en-CA" dirty="0"/>
              <a:t>Data memory: load latency predictor, STLF predictor</a:t>
            </a:r>
          </a:p>
          <a:p>
            <a:pPr lvl="1"/>
            <a:r>
              <a:rPr lang="en-CA" dirty="0"/>
              <a:t>D$ (L1,L2,L3…)  way predictor, LRU,  bank conflict predictor…</a:t>
            </a:r>
          </a:p>
          <a:p>
            <a:pPr lvl="1"/>
            <a:r>
              <a:rPr lang="en-CA" dirty="0"/>
              <a:t>Prefetchers – in CPU, and external</a:t>
            </a:r>
          </a:p>
          <a:p>
            <a:pPr lvl="1"/>
            <a:r>
              <a:rPr lang="en-CA" dirty="0"/>
              <a:t>DRAM page open  policy prediction</a:t>
            </a:r>
          </a:p>
          <a:p>
            <a:r>
              <a:rPr lang="en-CA" dirty="0"/>
              <a:t> ALU latency predictor ( multiply, divide, memorization)</a:t>
            </a:r>
          </a:p>
          <a:p>
            <a:r>
              <a:rPr lang="en-CA" dirty="0"/>
              <a:t> Power predictor:  </a:t>
            </a:r>
            <a:r>
              <a:rPr lang="en-CA" dirty="0" err="1"/>
              <a:t>powerdown</a:t>
            </a:r>
            <a:r>
              <a:rPr lang="en-CA" dirty="0"/>
              <a:t>/retain  parts of chip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TBD: diagram:  essentially at any point where there’s an arrow between two blocks,  there can be a predictor.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4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4536</Words>
  <Application>Microsoft Office PowerPoint</Application>
  <PresentationFormat>Widescreen</PresentationFormat>
  <Paragraphs>411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MS Shell Dlg 2</vt:lpstr>
      <vt:lpstr>Wingdings</vt:lpstr>
      <vt:lpstr>Office Theme</vt:lpstr>
      <vt:lpstr> FENCE.T discussion “timing fence”</vt:lpstr>
      <vt:lpstr> FLUSH – or NOT</vt:lpstr>
      <vt:lpstr>Flush – or NOT – ?</vt:lpstr>
      <vt:lpstr>Keying  microarchitecture state</vt:lpstr>
      <vt:lpstr>Why (not) keying ?  E.g. QCOM -  branch predictor -  change hash  on context switches</vt:lpstr>
      <vt:lpstr>Covert  versus  Information Leak  channels</vt:lpstr>
      <vt:lpstr> FLUSH – or NOT</vt:lpstr>
      <vt:lpstr> Flushing uarch state</vt:lpstr>
      <vt:lpstr>Lots of uarch timing state</vt:lpstr>
      <vt:lpstr> Some  uarch state easy to flush (or key)</vt:lpstr>
      <vt:lpstr> Sometimes flushing/rekeying  hurts performance</vt:lpstr>
      <vt:lpstr> Some  uarch state hard to flush (or key)</vt:lpstr>
      <vt:lpstr>Atomicity and Non-Causal cacheabilirt</vt:lpstr>
      <vt:lpstr>(Non) Atomicity</vt:lpstr>
      <vt:lpstr>Speculation  atomicity  issues</vt:lpstr>
      <vt:lpstr>Speculation and Non-Causal Cacheabilty</vt:lpstr>
      <vt:lpstr>Why did I do this? (Non-Causal Cacheability)</vt:lpstr>
      <vt:lpstr>Fixed by causality??</vt:lpstr>
      <vt:lpstr>  fused instruction pair atomicity</vt:lpstr>
      <vt:lpstr> multi-instruction sequence   atomicity</vt:lpstr>
      <vt:lpstr> multi-instruction sequence constraints</vt:lpstr>
      <vt:lpstr>Mode transition to solve  atomicity problems</vt:lpstr>
      <vt:lpstr>  Wrapping Up</vt:lpstr>
      <vt:lpstr> my original vision</vt:lpstr>
      <vt:lpstr> implementation possibilities</vt:lpstr>
      <vt:lpstr> iterate</vt:lpstr>
      <vt:lpstr> CMO TG rejected</vt:lpstr>
      <vt:lpstr>Summary</vt:lpstr>
      <vt:lpstr>  BACKGROUND</vt:lpstr>
      <vt:lpstr>Security (Inference Channel) CMO/Flushes</vt:lpstr>
      <vt:lpstr>Security (channel) TLB flushes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FENCE.T discussion “timing fence</dc:title>
  <dc:creator>Andy Glew</dc:creator>
  <cp:lastModifiedBy>Andy Glew</cp:lastModifiedBy>
  <cp:revision>28</cp:revision>
  <dcterms:created xsi:type="dcterms:W3CDTF">2021-01-04T18:48:38Z</dcterms:created>
  <dcterms:modified xsi:type="dcterms:W3CDTF">2021-02-16T17:56:40Z</dcterms:modified>
</cp:coreProperties>
</file>