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gmeZTBduhce9TvD5tw4RqjSVz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42ab40cdf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342ab40cdf_8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42ab40c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42ab40c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US" sz="1200">
                <a:solidFill>
                  <a:srgbClr val="24292F"/>
                </a:solidFill>
              </a:rPr>
              <a:t>Fill rate can be defined as the rate of attendance over individual stadium capacity or simply how packed is the home team stadium. Fill rates in our data set range from 6% to 140%. It was observed that the fill rate and number of times the home team wins demonstrates a positive correlation. As the fill rate of the home team stadium gets larger the home team wins more often. Starting with a fill rate of 0-20% the home team only claimed </a:t>
            </a:r>
            <a:r>
              <a:rPr lang="en-US" sz="1200">
                <a:solidFill>
                  <a:srgbClr val="24292F"/>
                </a:solidFill>
              </a:rPr>
              <a:t>victory</a:t>
            </a:r>
            <a:r>
              <a:rPr lang="en-US" sz="1200">
                <a:solidFill>
                  <a:srgbClr val="24292F"/>
                </a:solidFill>
              </a:rPr>
              <a:t> ~38% of the time while a fill rate of 81-100% &amp; even a fill rate of &gt; 100% resulted in a home team winning percentage of ~68% &amp; ~69.5% respectively. A conclusion using this information could be to place a bet on the home team to win when the attendance is closer to 100% of the stadium’s fill rate capacity.</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42ab40cdf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342ab40cdf_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342ab40cdf_6_183"/>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342ab40cdf_6_183"/>
          <p:cNvGrpSpPr/>
          <p:nvPr/>
        </p:nvGrpSpPr>
        <p:grpSpPr>
          <a:xfrm>
            <a:off x="1107036" y="1588427"/>
            <a:ext cx="994316" cy="61102"/>
            <a:chOff x="4580561" y="2589004"/>
            <a:chExt cx="1064464" cy="25200"/>
          </a:xfrm>
        </p:grpSpPr>
        <p:sp>
          <p:nvSpPr>
            <p:cNvPr id="12" name="Google Shape;12;g1342ab40cdf_6_18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342ab40cdf_6_18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1342ab40cdf_6_183"/>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1342ab40cdf_6_183"/>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1342ab40cdf_6_18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342ab40cdf_6_247"/>
          <p:cNvGrpSpPr/>
          <p:nvPr/>
        </p:nvGrpSpPr>
        <p:grpSpPr>
          <a:xfrm>
            <a:off x="1107036" y="5558926"/>
            <a:ext cx="994316" cy="61102"/>
            <a:chOff x="4580561" y="2589004"/>
            <a:chExt cx="1064464" cy="25200"/>
          </a:xfrm>
        </p:grpSpPr>
        <p:sp>
          <p:nvSpPr>
            <p:cNvPr id="75" name="Google Shape;75;g1342ab40cdf_6_247"/>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342ab40cdf_6_247"/>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1342ab40cdf_6_247"/>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1342ab40cdf_6_247"/>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1342ab40cdf_6_24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342ab40cdf_6_25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1342ab40cdf_6_2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1342ab40cdf_6_25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g1342ab40cdf_6_2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1342ab40cdf_6_2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1342ab40cdf_6_2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342ab40cdf_6_191"/>
          <p:cNvGrpSpPr/>
          <p:nvPr/>
        </p:nvGrpSpPr>
        <p:grpSpPr>
          <a:xfrm>
            <a:off x="1107036" y="1588427"/>
            <a:ext cx="994316" cy="61102"/>
            <a:chOff x="4580561" y="2589004"/>
            <a:chExt cx="1064464" cy="25200"/>
          </a:xfrm>
        </p:grpSpPr>
        <p:sp>
          <p:nvSpPr>
            <p:cNvPr id="19" name="Google Shape;19;g1342ab40cdf_6_19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342ab40cdf_6_19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1342ab40cdf_6_191"/>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1342ab40cdf_6_19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342ab40cdf_6_19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1342ab40cdf_6_197"/>
          <p:cNvGrpSpPr/>
          <p:nvPr/>
        </p:nvGrpSpPr>
        <p:grpSpPr>
          <a:xfrm>
            <a:off x="1107036" y="1588427"/>
            <a:ext cx="994316" cy="61102"/>
            <a:chOff x="4580561" y="2589004"/>
            <a:chExt cx="1064464" cy="25200"/>
          </a:xfrm>
        </p:grpSpPr>
        <p:sp>
          <p:nvSpPr>
            <p:cNvPr id="26" name="Google Shape;26;g1342ab40cdf_6_19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342ab40cdf_6_19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1342ab40cdf_6_197"/>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1342ab40cdf_6_197"/>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1342ab40cdf_6_19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342ab40cdf_6_20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1342ab40cdf_6_205"/>
          <p:cNvGrpSpPr/>
          <p:nvPr/>
        </p:nvGrpSpPr>
        <p:grpSpPr>
          <a:xfrm>
            <a:off x="1107036" y="1588427"/>
            <a:ext cx="994316" cy="61102"/>
            <a:chOff x="4580561" y="2589004"/>
            <a:chExt cx="1064464" cy="25200"/>
          </a:xfrm>
        </p:grpSpPr>
        <p:sp>
          <p:nvSpPr>
            <p:cNvPr id="34" name="Google Shape;34;g1342ab40cdf_6_20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342ab40cdf_6_20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342ab40cdf_6_20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1342ab40cdf_6_20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1342ab40cdf_6_20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1342ab40cdf_6_20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342ab40cdf_6_21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1342ab40cdf_6_214"/>
          <p:cNvGrpSpPr/>
          <p:nvPr/>
        </p:nvGrpSpPr>
        <p:grpSpPr>
          <a:xfrm>
            <a:off x="1107036" y="1588427"/>
            <a:ext cx="994316" cy="61102"/>
            <a:chOff x="4580561" y="2589004"/>
            <a:chExt cx="1064464" cy="25200"/>
          </a:xfrm>
        </p:grpSpPr>
        <p:sp>
          <p:nvSpPr>
            <p:cNvPr id="43" name="Google Shape;43;g1342ab40cdf_6_21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342ab40cdf_6_21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342ab40cdf_6_214"/>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1342ab40cdf_6_21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342ab40cdf_6_22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1342ab40cdf_6_221"/>
          <p:cNvGrpSpPr/>
          <p:nvPr/>
        </p:nvGrpSpPr>
        <p:grpSpPr>
          <a:xfrm>
            <a:off x="1107036" y="1588427"/>
            <a:ext cx="994316" cy="61102"/>
            <a:chOff x="4580561" y="2589004"/>
            <a:chExt cx="1064464" cy="25200"/>
          </a:xfrm>
        </p:grpSpPr>
        <p:sp>
          <p:nvSpPr>
            <p:cNvPr id="50" name="Google Shape;50;g1342ab40cdf_6_22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342ab40cdf_6_22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342ab40cdf_6_221"/>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1342ab40cdf_6_221"/>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342ab40cdf_6_22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342ab40cdf_6_229"/>
          <p:cNvGrpSpPr/>
          <p:nvPr/>
        </p:nvGrpSpPr>
        <p:grpSpPr>
          <a:xfrm>
            <a:off x="1107036" y="5558926"/>
            <a:ext cx="994316" cy="61102"/>
            <a:chOff x="4580561" y="2589004"/>
            <a:chExt cx="1064464" cy="25200"/>
          </a:xfrm>
        </p:grpSpPr>
        <p:sp>
          <p:nvSpPr>
            <p:cNvPr id="57" name="Google Shape;57;g1342ab40cdf_6_22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342ab40cdf_6_22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1342ab40cdf_6_229"/>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1342ab40cdf_6_22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342ab40cdf_6_235"/>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1342ab40cdf_6_235"/>
          <p:cNvGrpSpPr/>
          <p:nvPr/>
        </p:nvGrpSpPr>
        <p:grpSpPr>
          <a:xfrm>
            <a:off x="1107036" y="1588427"/>
            <a:ext cx="994316" cy="61102"/>
            <a:chOff x="4580561" y="2589004"/>
            <a:chExt cx="1064464" cy="25200"/>
          </a:xfrm>
        </p:grpSpPr>
        <p:sp>
          <p:nvSpPr>
            <p:cNvPr id="64" name="Google Shape;64;g1342ab40cdf_6_23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342ab40cdf_6_23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342ab40cdf_6_235"/>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1342ab40cdf_6_235"/>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1342ab40cdf_6_235"/>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1342ab40cdf_6_23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342ab40cdf_6_244"/>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1342ab40cdf_6_24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342ab40cdf_6_17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1342ab40cdf_6_17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1342ab40cdf_6_17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kaggle.com/datasets/jeffgallini/college-football-attendance-2000-to-2018"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6000"/>
              <a:t>Project #1: EDA and Git Collaboration</a:t>
            </a:r>
            <a:endParaRPr sz="6000"/>
          </a:p>
        </p:txBody>
      </p:sp>
      <p:sp>
        <p:nvSpPr>
          <p:cNvPr id="93" name="Google Shape;93;p1"/>
          <p:cNvSpPr txBox="1"/>
          <p:nvPr>
            <p:ph idx="1" type="subTitle"/>
          </p:nvPr>
        </p:nvSpPr>
        <p:spPr>
          <a:xfrm>
            <a:off x="1524000" y="4318578"/>
            <a:ext cx="9144000" cy="1574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chemeClr val="dk1"/>
              </a:buClr>
              <a:buSzPct val="100000"/>
              <a:buNone/>
            </a:pPr>
            <a:r>
              <a:rPr lang="en-US" sz="2100" u="sng"/>
              <a:t>APIsmanTrophy</a:t>
            </a:r>
            <a:endParaRPr/>
          </a:p>
          <a:p>
            <a:pPr indent="0" lvl="0" marL="0" rtl="0" algn="ctr">
              <a:lnSpc>
                <a:spcPct val="90000"/>
              </a:lnSpc>
              <a:spcBef>
                <a:spcPts val="1000"/>
              </a:spcBef>
              <a:spcAft>
                <a:spcPts val="0"/>
              </a:spcAft>
              <a:buClr>
                <a:schemeClr val="dk1"/>
              </a:buClr>
              <a:buSzPct val="100000"/>
              <a:buNone/>
            </a:pPr>
            <a:r>
              <a:rPr lang="en-US" sz="1700"/>
              <a:t>Dan Murphy (Lead)</a:t>
            </a:r>
            <a:endParaRPr/>
          </a:p>
          <a:p>
            <a:pPr indent="0" lvl="0" marL="0" rtl="0" algn="ctr">
              <a:lnSpc>
                <a:spcPct val="90000"/>
              </a:lnSpc>
              <a:spcBef>
                <a:spcPts val="0"/>
              </a:spcBef>
              <a:spcAft>
                <a:spcPts val="0"/>
              </a:spcAft>
              <a:buClr>
                <a:schemeClr val="dk1"/>
              </a:buClr>
              <a:buSzPct val="100000"/>
              <a:buNone/>
            </a:pPr>
            <a:r>
              <a:rPr lang="en-US" sz="1700"/>
              <a:t>Tim Bryan</a:t>
            </a:r>
            <a:endParaRPr/>
          </a:p>
          <a:p>
            <a:pPr indent="0" lvl="0" marL="0" rtl="0" algn="ctr">
              <a:lnSpc>
                <a:spcPct val="90000"/>
              </a:lnSpc>
              <a:spcBef>
                <a:spcPts val="0"/>
              </a:spcBef>
              <a:spcAft>
                <a:spcPts val="0"/>
              </a:spcAft>
              <a:buClr>
                <a:schemeClr val="dk1"/>
              </a:buClr>
              <a:buSzPct val="100000"/>
              <a:buNone/>
            </a:pPr>
            <a:r>
              <a:rPr lang="en-US" sz="1700"/>
              <a:t>Joe Mazanec</a:t>
            </a:r>
            <a:endParaRPr sz="1700"/>
          </a:p>
          <a:p>
            <a:pPr indent="0" lvl="0" marL="0" rtl="0" algn="ctr">
              <a:lnSpc>
                <a:spcPct val="90000"/>
              </a:lnSpc>
              <a:spcBef>
                <a:spcPts val="0"/>
              </a:spcBef>
              <a:spcAft>
                <a:spcPts val="0"/>
              </a:spcAft>
              <a:buClr>
                <a:schemeClr val="dk1"/>
              </a:buClr>
              <a:buSzPct val="100000"/>
              <a:buNone/>
            </a:pPr>
            <a:r>
              <a:rPr lang="en-US" sz="1700"/>
              <a:t>Jim Strale</a:t>
            </a:r>
            <a:endParaRPr/>
          </a:p>
          <a:p>
            <a:pPr indent="0" lvl="0" marL="0" rtl="0" algn="ctr">
              <a:lnSpc>
                <a:spcPct val="90000"/>
              </a:lnSpc>
              <a:spcBef>
                <a:spcPts val="0"/>
              </a:spcBef>
              <a:spcAft>
                <a:spcPts val="0"/>
              </a:spcAft>
              <a:buClr>
                <a:schemeClr val="dk1"/>
              </a:buClr>
              <a:buSzPct val="100000"/>
              <a:buNone/>
            </a:pPr>
            <a:r>
              <a:rPr lang="en-US" sz="1700"/>
              <a:t>Andrew Goodwin</a:t>
            </a:r>
            <a:endParaRPr/>
          </a:p>
          <a:p>
            <a:pPr indent="0" lvl="0" marL="0" rtl="0" algn="ctr">
              <a:lnSpc>
                <a:spcPct val="90000"/>
              </a:lnSpc>
              <a:spcBef>
                <a:spcPts val="1000"/>
              </a:spcBef>
              <a:spcAft>
                <a:spcPts val="0"/>
              </a:spcAft>
              <a:buClr>
                <a:schemeClr val="dk1"/>
              </a:buClr>
              <a:buSzPct val="11428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1287837" y="320088"/>
            <a:ext cx="10065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Report Results</a:t>
            </a:r>
            <a:endParaRPr/>
          </a:p>
          <a:p>
            <a:pPr indent="0" lvl="0" marL="0" rtl="0" algn="l">
              <a:lnSpc>
                <a:spcPct val="90000"/>
              </a:lnSpc>
              <a:spcBef>
                <a:spcPts val="0"/>
              </a:spcBef>
              <a:spcAft>
                <a:spcPts val="0"/>
              </a:spcAft>
              <a:buClr>
                <a:schemeClr val="dk1"/>
              </a:buClr>
              <a:buSzPts val="4400"/>
              <a:buFont typeface="Calibri"/>
              <a:buNone/>
            </a:pPr>
            <a:r>
              <a:rPr b="0" lang="en-US" sz="2800">
                <a:solidFill>
                  <a:srgbClr val="24292F"/>
                </a:solidFill>
                <a:latin typeface="Arial"/>
                <a:ea typeface="Arial"/>
                <a:cs typeface="Arial"/>
                <a:sym typeface="Arial"/>
              </a:rPr>
              <a:t>Do televised games affect total score?</a:t>
            </a:r>
            <a:endParaRPr sz="4800"/>
          </a:p>
        </p:txBody>
      </p:sp>
      <p:sp>
        <p:nvSpPr>
          <p:cNvPr id="194" name="Google Shape;194;p13"/>
          <p:cNvSpPr/>
          <p:nvPr/>
        </p:nvSpPr>
        <p:spPr>
          <a:xfrm>
            <a:off x="373413" y="510606"/>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5" name="Google Shape;195;p13"/>
          <p:cNvPicPr preferRelativeResize="0"/>
          <p:nvPr/>
        </p:nvPicPr>
        <p:blipFill rotWithShape="1">
          <a:blip r:embed="rId3">
            <a:alphaModFix/>
          </a:blip>
          <a:srcRect b="0" l="0" r="0" t="0"/>
          <a:stretch/>
        </p:blipFill>
        <p:spPr>
          <a:xfrm>
            <a:off x="130387" y="275062"/>
            <a:ext cx="1415626" cy="1415626"/>
          </a:xfrm>
          <a:prstGeom prst="rect">
            <a:avLst/>
          </a:prstGeom>
          <a:noFill/>
          <a:ln>
            <a:noFill/>
          </a:ln>
        </p:spPr>
      </p:pic>
      <p:pic>
        <p:nvPicPr>
          <p:cNvPr id="196" name="Google Shape;196;p13"/>
          <p:cNvPicPr preferRelativeResize="0"/>
          <p:nvPr/>
        </p:nvPicPr>
        <p:blipFill>
          <a:blip r:embed="rId4">
            <a:alphaModFix/>
          </a:blip>
          <a:stretch>
            <a:fillRect/>
          </a:stretch>
        </p:blipFill>
        <p:spPr>
          <a:xfrm>
            <a:off x="222500" y="2276800"/>
            <a:ext cx="5131876" cy="3449000"/>
          </a:xfrm>
          <a:prstGeom prst="rect">
            <a:avLst/>
          </a:prstGeom>
          <a:noFill/>
          <a:ln>
            <a:noFill/>
          </a:ln>
        </p:spPr>
      </p:pic>
      <p:pic>
        <p:nvPicPr>
          <p:cNvPr id="197" name="Google Shape;197;p13"/>
          <p:cNvPicPr preferRelativeResize="0"/>
          <p:nvPr/>
        </p:nvPicPr>
        <p:blipFill>
          <a:blip r:embed="rId5">
            <a:alphaModFix/>
          </a:blip>
          <a:stretch>
            <a:fillRect/>
          </a:stretch>
        </p:blipFill>
        <p:spPr>
          <a:xfrm>
            <a:off x="5146850" y="2185725"/>
            <a:ext cx="5708176" cy="3631150"/>
          </a:xfrm>
          <a:prstGeom prst="rect">
            <a:avLst/>
          </a:prstGeom>
          <a:noFill/>
          <a:ln>
            <a:noFill/>
          </a:ln>
        </p:spPr>
      </p:pic>
      <p:pic>
        <p:nvPicPr>
          <p:cNvPr id="198" name="Google Shape;198;p13"/>
          <p:cNvPicPr preferRelativeResize="0"/>
          <p:nvPr/>
        </p:nvPicPr>
        <p:blipFill>
          <a:blip r:embed="rId6">
            <a:alphaModFix/>
          </a:blip>
          <a:stretch>
            <a:fillRect/>
          </a:stretch>
        </p:blipFill>
        <p:spPr>
          <a:xfrm>
            <a:off x="10376013" y="3959063"/>
            <a:ext cx="1552575" cy="162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342ab40cdf_8_17"/>
          <p:cNvSpPr txBox="1"/>
          <p:nvPr>
            <p:ph type="title"/>
          </p:nvPr>
        </p:nvSpPr>
        <p:spPr>
          <a:xfrm>
            <a:off x="1287837" y="320025"/>
            <a:ext cx="10065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Report Results</a:t>
            </a:r>
            <a:endParaRPr/>
          </a:p>
          <a:p>
            <a:pPr indent="0" lvl="0" marL="0" rtl="0" algn="l">
              <a:lnSpc>
                <a:spcPct val="115000"/>
              </a:lnSpc>
              <a:spcBef>
                <a:spcPts val="0"/>
              </a:spcBef>
              <a:spcAft>
                <a:spcPts val="0"/>
              </a:spcAft>
              <a:buNone/>
            </a:pPr>
            <a:r>
              <a:rPr b="0" lang="en-US" sz="2800">
                <a:solidFill>
                  <a:srgbClr val="24292F"/>
                </a:solidFill>
                <a:latin typeface="Arial"/>
                <a:ea typeface="Arial"/>
                <a:cs typeface="Arial"/>
                <a:sym typeface="Arial"/>
              </a:rPr>
              <a:t>Does the start time of the game affect total score?</a:t>
            </a:r>
            <a:endParaRPr b="0" sz="2800">
              <a:solidFill>
                <a:srgbClr val="24292F"/>
              </a:solidFill>
              <a:latin typeface="Arial"/>
              <a:ea typeface="Arial"/>
              <a:cs typeface="Arial"/>
              <a:sym typeface="Arial"/>
            </a:endParaRPr>
          </a:p>
        </p:txBody>
      </p:sp>
      <p:sp>
        <p:nvSpPr>
          <p:cNvPr id="204" name="Google Shape;204;g1342ab40cdf_8_17"/>
          <p:cNvSpPr txBox="1"/>
          <p:nvPr>
            <p:ph idx="1" type="body"/>
          </p:nvPr>
        </p:nvSpPr>
        <p:spPr>
          <a:xfrm>
            <a:off x="1371600" y="1887900"/>
            <a:ext cx="9982200" cy="7095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None/>
            </a:pPr>
            <a:r>
              <a:rPr lang="en-US" sz="7000"/>
              <a:t>As the time of the game gets later the total score tends to increase. The later game time and total score demonstrates a positive correlation. </a:t>
            </a:r>
            <a:endParaRPr sz="7000"/>
          </a:p>
          <a:p>
            <a:pPr indent="0" lvl="0" marL="228600" rtl="0" algn="l">
              <a:lnSpc>
                <a:spcPct val="90000"/>
              </a:lnSpc>
              <a:spcBef>
                <a:spcPts val="1600"/>
              </a:spcBef>
              <a:spcAft>
                <a:spcPts val="0"/>
              </a:spcAft>
              <a:buNone/>
            </a:pPr>
            <a:r>
              <a:t/>
            </a:r>
            <a:endParaRPr/>
          </a:p>
          <a:p>
            <a:pPr indent="0" lvl="0" marL="228600" rtl="0" algn="l">
              <a:lnSpc>
                <a:spcPct val="90000"/>
              </a:lnSpc>
              <a:spcBef>
                <a:spcPts val="1600"/>
              </a:spcBef>
              <a:spcAft>
                <a:spcPts val="0"/>
              </a:spcAft>
              <a:buNone/>
            </a:pPr>
            <a:r>
              <a:rPr lang="en-US"/>
              <a:t>									</a:t>
            </a:r>
            <a:endParaRPr/>
          </a:p>
          <a:p>
            <a:pPr indent="0" lvl="0" marL="228600" rtl="0" algn="l">
              <a:lnSpc>
                <a:spcPct val="90000"/>
              </a:lnSpc>
              <a:spcBef>
                <a:spcPts val="1600"/>
              </a:spcBef>
              <a:spcAft>
                <a:spcPts val="0"/>
              </a:spcAft>
              <a:buNone/>
            </a:pPr>
            <a:r>
              <a:t/>
            </a:r>
            <a:endParaRPr/>
          </a:p>
          <a:p>
            <a:pPr indent="0" lvl="0" marL="228600" rtl="0" algn="l">
              <a:lnSpc>
                <a:spcPct val="90000"/>
              </a:lnSpc>
              <a:spcBef>
                <a:spcPts val="1600"/>
              </a:spcBef>
              <a:spcAft>
                <a:spcPts val="1600"/>
              </a:spcAft>
              <a:buNone/>
            </a:pPr>
            <a:r>
              <a:t/>
            </a:r>
            <a:endParaRPr/>
          </a:p>
        </p:txBody>
      </p:sp>
      <p:sp>
        <p:nvSpPr>
          <p:cNvPr id="205" name="Google Shape;205;g1342ab40cdf_8_17"/>
          <p:cNvSpPr/>
          <p:nvPr/>
        </p:nvSpPr>
        <p:spPr>
          <a:xfrm>
            <a:off x="373413" y="510606"/>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6" name="Google Shape;206;g1342ab40cdf_8_17"/>
          <p:cNvPicPr preferRelativeResize="0"/>
          <p:nvPr/>
        </p:nvPicPr>
        <p:blipFill rotWithShape="1">
          <a:blip r:embed="rId3">
            <a:alphaModFix/>
          </a:blip>
          <a:srcRect b="0" l="0" r="0" t="0"/>
          <a:stretch/>
        </p:blipFill>
        <p:spPr>
          <a:xfrm>
            <a:off x="130387" y="275062"/>
            <a:ext cx="1415626" cy="1415626"/>
          </a:xfrm>
          <a:prstGeom prst="rect">
            <a:avLst/>
          </a:prstGeom>
          <a:noFill/>
          <a:ln>
            <a:noFill/>
          </a:ln>
        </p:spPr>
      </p:pic>
      <p:pic>
        <p:nvPicPr>
          <p:cNvPr id="207" name="Google Shape;207;g1342ab40cdf_8_17"/>
          <p:cNvPicPr preferRelativeResize="0"/>
          <p:nvPr/>
        </p:nvPicPr>
        <p:blipFill>
          <a:blip r:embed="rId4">
            <a:alphaModFix/>
          </a:blip>
          <a:stretch>
            <a:fillRect/>
          </a:stretch>
        </p:blipFill>
        <p:spPr>
          <a:xfrm>
            <a:off x="447494" y="2859725"/>
            <a:ext cx="3048931" cy="2866149"/>
          </a:xfrm>
          <a:prstGeom prst="rect">
            <a:avLst/>
          </a:prstGeom>
          <a:noFill/>
          <a:ln>
            <a:noFill/>
          </a:ln>
        </p:spPr>
      </p:pic>
      <p:pic>
        <p:nvPicPr>
          <p:cNvPr id="208" name="Google Shape;208;g1342ab40cdf_8_17"/>
          <p:cNvPicPr preferRelativeResize="0"/>
          <p:nvPr/>
        </p:nvPicPr>
        <p:blipFill>
          <a:blip r:embed="rId5">
            <a:alphaModFix/>
          </a:blip>
          <a:stretch>
            <a:fillRect/>
          </a:stretch>
        </p:blipFill>
        <p:spPr>
          <a:xfrm>
            <a:off x="3739625" y="2859712"/>
            <a:ext cx="3860068" cy="2803145"/>
          </a:xfrm>
          <a:prstGeom prst="rect">
            <a:avLst/>
          </a:prstGeom>
          <a:noFill/>
          <a:ln>
            <a:noFill/>
          </a:ln>
        </p:spPr>
      </p:pic>
      <p:pic>
        <p:nvPicPr>
          <p:cNvPr id="209" name="Google Shape;209;g1342ab40cdf_8_17"/>
          <p:cNvPicPr preferRelativeResize="0"/>
          <p:nvPr/>
        </p:nvPicPr>
        <p:blipFill>
          <a:blip r:embed="rId6">
            <a:alphaModFix/>
          </a:blip>
          <a:stretch>
            <a:fillRect/>
          </a:stretch>
        </p:blipFill>
        <p:spPr>
          <a:xfrm>
            <a:off x="7675900" y="2859725"/>
            <a:ext cx="4212628" cy="2866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1342ab40cdf_0_5"/>
          <p:cNvPicPr preferRelativeResize="0"/>
          <p:nvPr/>
        </p:nvPicPr>
        <p:blipFill rotWithShape="1">
          <a:blip r:embed="rId3">
            <a:alphaModFix/>
          </a:blip>
          <a:srcRect b="0" l="0" r="0" t="0"/>
          <a:stretch/>
        </p:blipFill>
        <p:spPr>
          <a:xfrm>
            <a:off x="130387" y="275062"/>
            <a:ext cx="1415626" cy="1415626"/>
          </a:xfrm>
          <a:prstGeom prst="rect">
            <a:avLst/>
          </a:prstGeom>
          <a:noFill/>
          <a:ln>
            <a:noFill/>
          </a:ln>
        </p:spPr>
      </p:pic>
      <p:sp>
        <p:nvSpPr>
          <p:cNvPr id="215" name="Google Shape;215;g1342ab40cdf_0_5"/>
          <p:cNvSpPr txBox="1"/>
          <p:nvPr>
            <p:ph type="title"/>
          </p:nvPr>
        </p:nvSpPr>
        <p:spPr>
          <a:xfrm>
            <a:off x="1287812" y="288925"/>
            <a:ext cx="100659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US"/>
              <a:t>Conclusion</a:t>
            </a:r>
            <a:endParaRPr b="0" sz="2800">
              <a:solidFill>
                <a:srgbClr val="24292F"/>
              </a:solidFill>
              <a:latin typeface="Arial"/>
              <a:ea typeface="Arial"/>
              <a:cs typeface="Arial"/>
              <a:sym typeface="Arial"/>
            </a:endParaRPr>
          </a:p>
        </p:txBody>
      </p:sp>
      <p:sp>
        <p:nvSpPr>
          <p:cNvPr id="216" name="Google Shape;216;g1342ab40cdf_0_5"/>
          <p:cNvSpPr txBox="1"/>
          <p:nvPr>
            <p:ph idx="1" type="body"/>
          </p:nvPr>
        </p:nvSpPr>
        <p:spPr>
          <a:xfrm>
            <a:off x="1371600" y="1557600"/>
            <a:ext cx="9982200" cy="18270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0"/>
              </a:spcBef>
              <a:spcAft>
                <a:spcPts val="1600"/>
              </a:spcAft>
              <a:buNone/>
            </a:pPr>
            <a:r>
              <a:rPr lang="en-US" sz="1750"/>
              <a:t>We set out to discover what if any outside factors could affect the total score or winner of a college football game for the purpose of improving betting odds. Using a dataset of around 7000 games, we analyzed how attendance, weather, time, and television affected total score and/or the winner. While we did find some correlations, none stood out to us as strong, clear indicators for use in improving one's sports betting. Therefore, we recommend listening to expert sports betters or using data specific to the two teams playing before losing your money.</a:t>
            </a:r>
            <a:endParaRPr sz="1750"/>
          </a:p>
        </p:txBody>
      </p:sp>
      <p:pic>
        <p:nvPicPr>
          <p:cNvPr id="217" name="Google Shape;217;g1342ab40cdf_0_5"/>
          <p:cNvPicPr preferRelativeResize="0"/>
          <p:nvPr/>
        </p:nvPicPr>
        <p:blipFill>
          <a:blip r:embed="rId4">
            <a:alphaModFix/>
          </a:blip>
          <a:stretch>
            <a:fillRect/>
          </a:stretch>
        </p:blipFill>
        <p:spPr>
          <a:xfrm>
            <a:off x="5074775" y="3685775"/>
            <a:ext cx="2042450" cy="204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4429759" y="2031999"/>
            <a:ext cx="3200400" cy="3200400"/>
          </a:xfrm>
          <a:prstGeom prst="ellipse">
            <a:avLst/>
          </a:prstGeom>
          <a:solidFill>
            <a:srgbClr val="D8E2F3"/>
          </a:solidFill>
          <a:ln cap="flat" cmpd="sng" w="12700">
            <a:solidFill>
              <a:srgbClr val="31538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p:nvPr/>
        </p:nvSpPr>
        <p:spPr>
          <a:xfrm>
            <a:off x="8466666" y="1469813"/>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0" name="Google Shape;100;p3"/>
          <p:cNvCxnSpPr>
            <a:stCxn id="99" idx="2"/>
          </p:cNvCxnSpPr>
          <p:nvPr/>
        </p:nvCxnSpPr>
        <p:spPr>
          <a:xfrm rot="10800000">
            <a:off x="7701366" y="1927013"/>
            <a:ext cx="765300" cy="0"/>
          </a:xfrm>
          <a:prstGeom prst="straightConnector1">
            <a:avLst/>
          </a:prstGeom>
          <a:noFill/>
          <a:ln cap="flat" cmpd="sng" w="19050">
            <a:solidFill>
              <a:schemeClr val="dk2"/>
            </a:solidFill>
            <a:prstDash val="solid"/>
            <a:miter lim="800000"/>
            <a:headEnd len="sm" w="sm" type="none"/>
            <a:tailEnd len="sm" w="sm" type="none"/>
          </a:ln>
        </p:spPr>
      </p:cxnSp>
      <p:cxnSp>
        <p:nvCxnSpPr>
          <p:cNvPr id="101" name="Google Shape;101;p3"/>
          <p:cNvCxnSpPr>
            <a:endCxn id="98" idx="7"/>
          </p:cNvCxnSpPr>
          <p:nvPr/>
        </p:nvCxnSpPr>
        <p:spPr>
          <a:xfrm flipH="1">
            <a:off x="7161471" y="1927087"/>
            <a:ext cx="539700" cy="573600"/>
          </a:xfrm>
          <a:prstGeom prst="straightConnector1">
            <a:avLst/>
          </a:prstGeom>
          <a:noFill/>
          <a:ln cap="flat" cmpd="sng" w="19050">
            <a:solidFill>
              <a:schemeClr val="dk2"/>
            </a:solidFill>
            <a:prstDash val="solid"/>
            <a:miter lim="800000"/>
            <a:headEnd len="sm" w="sm" type="none"/>
            <a:tailEnd len="sm" w="sm" type="none"/>
          </a:ln>
        </p:spPr>
      </p:cxnSp>
      <p:sp>
        <p:nvSpPr>
          <p:cNvPr id="102" name="Google Shape;102;p3"/>
          <p:cNvSpPr/>
          <p:nvPr/>
        </p:nvSpPr>
        <p:spPr>
          <a:xfrm>
            <a:off x="8466666" y="4860380"/>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3" name="Google Shape;103;p3"/>
          <p:cNvCxnSpPr>
            <a:endCxn id="98" idx="5"/>
          </p:cNvCxnSpPr>
          <p:nvPr/>
        </p:nvCxnSpPr>
        <p:spPr>
          <a:xfrm rot="10800000">
            <a:off x="7161471" y="4763711"/>
            <a:ext cx="515100" cy="553800"/>
          </a:xfrm>
          <a:prstGeom prst="straightConnector1">
            <a:avLst/>
          </a:prstGeom>
          <a:noFill/>
          <a:ln cap="flat" cmpd="sng" w="19050">
            <a:solidFill>
              <a:schemeClr val="dk2"/>
            </a:solidFill>
            <a:prstDash val="solid"/>
            <a:miter lim="800000"/>
            <a:headEnd len="sm" w="sm" type="none"/>
            <a:tailEnd len="sm" w="sm" type="none"/>
          </a:ln>
        </p:spPr>
      </p:cxnSp>
      <p:cxnSp>
        <p:nvCxnSpPr>
          <p:cNvPr id="104" name="Google Shape;104;p3"/>
          <p:cNvCxnSpPr/>
          <p:nvPr/>
        </p:nvCxnSpPr>
        <p:spPr>
          <a:xfrm rot="10800000">
            <a:off x="7676544" y="5317580"/>
            <a:ext cx="765386" cy="0"/>
          </a:xfrm>
          <a:prstGeom prst="straightConnector1">
            <a:avLst/>
          </a:prstGeom>
          <a:noFill/>
          <a:ln cap="flat" cmpd="sng" w="19050">
            <a:solidFill>
              <a:schemeClr val="dk2"/>
            </a:solidFill>
            <a:prstDash val="solid"/>
            <a:miter lim="800000"/>
            <a:headEnd len="sm" w="sm" type="none"/>
            <a:tailEnd len="sm" w="sm" type="none"/>
          </a:ln>
        </p:spPr>
      </p:cxnSp>
      <p:sp>
        <p:nvSpPr>
          <p:cNvPr id="105" name="Google Shape;105;p3"/>
          <p:cNvSpPr/>
          <p:nvPr/>
        </p:nvSpPr>
        <p:spPr>
          <a:xfrm>
            <a:off x="2687840" y="4860444"/>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6" name="Google Shape;106;p3"/>
          <p:cNvCxnSpPr/>
          <p:nvPr/>
        </p:nvCxnSpPr>
        <p:spPr>
          <a:xfrm rot="10800000">
            <a:off x="4383374" y="1936915"/>
            <a:ext cx="515073" cy="553869"/>
          </a:xfrm>
          <a:prstGeom prst="straightConnector1">
            <a:avLst/>
          </a:prstGeom>
          <a:noFill/>
          <a:ln cap="flat" cmpd="sng" w="19050">
            <a:solidFill>
              <a:schemeClr val="dk2"/>
            </a:solidFill>
            <a:prstDash val="solid"/>
            <a:miter lim="800000"/>
            <a:headEnd len="sm" w="sm" type="none"/>
            <a:tailEnd len="sm" w="sm" type="none"/>
          </a:ln>
        </p:spPr>
      </p:cxnSp>
      <p:cxnSp>
        <p:nvCxnSpPr>
          <p:cNvPr id="107" name="Google Shape;107;p3"/>
          <p:cNvCxnSpPr/>
          <p:nvPr/>
        </p:nvCxnSpPr>
        <p:spPr>
          <a:xfrm rot="10800000">
            <a:off x="3617988" y="1936915"/>
            <a:ext cx="765386" cy="0"/>
          </a:xfrm>
          <a:prstGeom prst="straightConnector1">
            <a:avLst/>
          </a:prstGeom>
          <a:noFill/>
          <a:ln cap="flat" cmpd="sng" w="19050">
            <a:solidFill>
              <a:schemeClr val="dk2"/>
            </a:solidFill>
            <a:prstDash val="solid"/>
            <a:miter lim="800000"/>
            <a:headEnd len="sm" w="sm" type="none"/>
            <a:tailEnd len="sm" w="sm" type="none"/>
          </a:ln>
        </p:spPr>
      </p:cxnSp>
      <p:sp>
        <p:nvSpPr>
          <p:cNvPr id="108" name="Google Shape;108;p3"/>
          <p:cNvSpPr/>
          <p:nvPr/>
        </p:nvSpPr>
        <p:spPr>
          <a:xfrm>
            <a:off x="2696000" y="1479715"/>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
          <p:cNvSpPr txBox="1"/>
          <p:nvPr/>
        </p:nvSpPr>
        <p:spPr>
          <a:xfrm>
            <a:off x="8310879" y="2389761"/>
            <a:ext cx="122597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Define objective</a:t>
            </a:r>
            <a:endParaRPr/>
          </a:p>
        </p:txBody>
      </p:sp>
      <p:sp>
        <p:nvSpPr>
          <p:cNvPr id="110" name="Google Shape;110;p3"/>
          <p:cNvSpPr txBox="1"/>
          <p:nvPr/>
        </p:nvSpPr>
        <p:spPr>
          <a:xfrm>
            <a:off x="8453484" y="5811563"/>
            <a:ext cx="96519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Import data</a:t>
            </a:r>
            <a:endParaRPr/>
          </a:p>
        </p:txBody>
      </p:sp>
      <p:sp>
        <p:nvSpPr>
          <p:cNvPr id="111" name="Google Shape;111;p3"/>
          <p:cNvSpPr txBox="1"/>
          <p:nvPr/>
        </p:nvSpPr>
        <p:spPr>
          <a:xfrm>
            <a:off x="2464318" y="5811626"/>
            <a:ext cx="13614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Explore/clean data</a:t>
            </a:r>
            <a:endParaRPr/>
          </a:p>
        </p:txBody>
      </p:sp>
      <p:sp>
        <p:nvSpPr>
          <p:cNvPr id="112" name="Google Shape;112;p3"/>
          <p:cNvSpPr txBox="1"/>
          <p:nvPr/>
        </p:nvSpPr>
        <p:spPr>
          <a:xfrm>
            <a:off x="2603893" y="2389761"/>
            <a:ext cx="109876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Report Results</a:t>
            </a:r>
            <a:endParaRPr/>
          </a:p>
        </p:txBody>
      </p:sp>
      <p:pic>
        <p:nvPicPr>
          <p:cNvPr descr="Server with solid fill" id="113" name="Google Shape;113;p3"/>
          <p:cNvPicPr preferRelativeResize="0"/>
          <p:nvPr/>
        </p:nvPicPr>
        <p:blipFill rotWithShape="1">
          <a:blip r:embed="rId3">
            <a:alphaModFix/>
          </a:blip>
          <a:srcRect b="0" l="0" r="0" t="0"/>
          <a:stretch/>
        </p:blipFill>
        <p:spPr>
          <a:xfrm>
            <a:off x="8682928" y="5058265"/>
            <a:ext cx="506307" cy="506307"/>
          </a:xfrm>
          <a:prstGeom prst="rect">
            <a:avLst/>
          </a:prstGeom>
          <a:noFill/>
          <a:ln>
            <a:noFill/>
          </a:ln>
        </p:spPr>
      </p:pic>
      <p:pic>
        <p:nvPicPr>
          <p:cNvPr id="114" name="Google Shape;114;p3"/>
          <p:cNvPicPr preferRelativeResize="0"/>
          <p:nvPr/>
        </p:nvPicPr>
        <p:blipFill rotWithShape="1">
          <a:blip r:embed="rId4">
            <a:alphaModFix/>
          </a:blip>
          <a:srcRect b="0" l="0" r="0" t="0"/>
          <a:stretch/>
        </p:blipFill>
        <p:spPr>
          <a:xfrm>
            <a:off x="2868103" y="5040645"/>
            <a:ext cx="553870" cy="553870"/>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2452974" y="1244171"/>
            <a:ext cx="1415626" cy="1415626"/>
          </a:xfrm>
          <a:prstGeom prst="rect">
            <a:avLst/>
          </a:prstGeom>
          <a:noFill/>
          <a:ln>
            <a:noFill/>
          </a:ln>
        </p:spPr>
      </p:pic>
      <p:pic>
        <p:nvPicPr>
          <p:cNvPr id="116" name="Google Shape;116;p3"/>
          <p:cNvPicPr preferRelativeResize="0"/>
          <p:nvPr/>
        </p:nvPicPr>
        <p:blipFill rotWithShape="1">
          <a:blip r:embed="rId6">
            <a:alphaModFix amt="50000"/>
          </a:blip>
          <a:srcRect b="0" l="0" r="0" t="0"/>
          <a:stretch/>
        </p:blipFill>
        <p:spPr>
          <a:xfrm>
            <a:off x="4876595" y="2500687"/>
            <a:ext cx="2331957" cy="2331957"/>
          </a:xfrm>
          <a:prstGeom prst="rect">
            <a:avLst/>
          </a:prstGeom>
          <a:noFill/>
          <a:ln>
            <a:noFill/>
          </a:ln>
        </p:spPr>
      </p:pic>
      <p:pic>
        <p:nvPicPr>
          <p:cNvPr id="117" name="Google Shape;117;p3"/>
          <p:cNvPicPr preferRelativeResize="0"/>
          <p:nvPr/>
        </p:nvPicPr>
        <p:blipFill rotWithShape="1">
          <a:blip r:embed="rId7">
            <a:alphaModFix/>
          </a:blip>
          <a:srcRect b="0" l="0" r="0" t="0"/>
          <a:stretch/>
        </p:blipFill>
        <p:spPr>
          <a:xfrm>
            <a:off x="8491272" y="1504323"/>
            <a:ext cx="865183" cy="865183"/>
          </a:xfrm>
          <a:prstGeom prst="rect">
            <a:avLst/>
          </a:prstGeom>
          <a:noFill/>
          <a:ln>
            <a:noFill/>
          </a:ln>
        </p:spPr>
      </p:pic>
      <p:sp>
        <p:nvSpPr>
          <p:cNvPr id="118" name="Google Shape;118;p3"/>
          <p:cNvSpPr txBox="1"/>
          <p:nvPr>
            <p:ph type="title"/>
          </p:nvPr>
        </p:nvSpPr>
        <p:spPr>
          <a:xfrm>
            <a:off x="784773" y="1072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Data Science Workflow</a:t>
            </a:r>
            <a:endParaRPr/>
          </a:p>
        </p:txBody>
      </p:sp>
      <p:cxnSp>
        <p:nvCxnSpPr>
          <p:cNvPr id="119" name="Google Shape;119;p3"/>
          <p:cNvCxnSpPr/>
          <p:nvPr/>
        </p:nvCxnSpPr>
        <p:spPr>
          <a:xfrm flipH="1">
            <a:off x="4383273" y="4763711"/>
            <a:ext cx="539809" cy="573674"/>
          </a:xfrm>
          <a:prstGeom prst="straightConnector1">
            <a:avLst/>
          </a:prstGeom>
          <a:noFill/>
          <a:ln cap="flat" cmpd="sng" w="19050">
            <a:solidFill>
              <a:schemeClr val="dk2"/>
            </a:solidFill>
            <a:prstDash val="solid"/>
            <a:miter lim="800000"/>
            <a:headEnd len="sm" w="sm" type="none"/>
            <a:tailEnd len="sm" w="sm" type="none"/>
          </a:ln>
        </p:spPr>
      </p:cxnSp>
      <p:cxnSp>
        <p:nvCxnSpPr>
          <p:cNvPr id="120" name="Google Shape;120;p3"/>
          <p:cNvCxnSpPr/>
          <p:nvPr/>
        </p:nvCxnSpPr>
        <p:spPr>
          <a:xfrm rot="10800000">
            <a:off x="3617988" y="5337385"/>
            <a:ext cx="765386"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334346" y="365125"/>
            <a:ext cx="1001945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Define Objective</a:t>
            </a:r>
            <a:endParaRPr/>
          </a:p>
        </p:txBody>
      </p:sp>
      <p:sp>
        <p:nvSpPr>
          <p:cNvPr id="126" name="Google Shape;1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41934" lvl="0" marL="228600" rtl="0" algn="l">
              <a:lnSpc>
                <a:spcPct val="90000"/>
              </a:lnSpc>
              <a:spcBef>
                <a:spcPts val="0"/>
              </a:spcBef>
              <a:spcAft>
                <a:spcPts val="0"/>
              </a:spcAft>
              <a:buClr>
                <a:schemeClr val="dk1"/>
              </a:buClr>
              <a:buSzPts val="2800"/>
              <a:buChar char="●"/>
            </a:pPr>
            <a:r>
              <a:rPr lang="en-US"/>
              <a:t>Problem statement</a:t>
            </a:r>
            <a:endParaRPr/>
          </a:p>
          <a:p>
            <a:pPr indent="-240030" lvl="1" marL="685800" rtl="0" algn="l">
              <a:lnSpc>
                <a:spcPct val="90000"/>
              </a:lnSpc>
              <a:spcBef>
                <a:spcPts val="500"/>
              </a:spcBef>
              <a:spcAft>
                <a:spcPts val="0"/>
              </a:spcAft>
              <a:buClr>
                <a:schemeClr val="dk1"/>
              </a:buClr>
              <a:buSzPts val="2400"/>
              <a:buChar char="○"/>
            </a:pPr>
            <a:r>
              <a:rPr lang="en-US"/>
              <a:t>Newly available sports gambling applications have taken too much money from the average gambler. We have set out to identify data elements that could affect the score of college football games and be used to help predict the winner.</a:t>
            </a:r>
            <a:endParaRPr/>
          </a:p>
          <a:p>
            <a:pPr indent="0" lvl="1" marL="457200" rtl="0" algn="l">
              <a:lnSpc>
                <a:spcPct val="90000"/>
              </a:lnSpc>
              <a:spcBef>
                <a:spcPts val="500"/>
              </a:spcBef>
              <a:spcAft>
                <a:spcPts val="0"/>
              </a:spcAft>
              <a:buClr>
                <a:schemeClr val="dk1"/>
              </a:buClr>
              <a:buSzPts val="2400"/>
              <a:buNone/>
            </a:pPr>
            <a:r>
              <a:t/>
            </a:r>
            <a:endParaRPr/>
          </a:p>
          <a:p>
            <a:pPr indent="-241934" lvl="0" marL="228600" rtl="0" algn="l">
              <a:lnSpc>
                <a:spcPct val="90000"/>
              </a:lnSpc>
              <a:spcBef>
                <a:spcPts val="1000"/>
              </a:spcBef>
              <a:spcAft>
                <a:spcPts val="0"/>
              </a:spcAft>
              <a:buClr>
                <a:schemeClr val="dk1"/>
              </a:buClr>
              <a:buSzPts val="2800"/>
              <a:buChar char="●"/>
            </a:pPr>
            <a:r>
              <a:rPr lang="en-US"/>
              <a:t>Questions</a:t>
            </a:r>
            <a:endParaRPr/>
          </a:p>
          <a:p>
            <a:pPr indent="-228600" lvl="1" marL="685800" rtl="0" algn="l">
              <a:lnSpc>
                <a:spcPct val="90000"/>
              </a:lnSpc>
              <a:spcBef>
                <a:spcPts val="1000"/>
              </a:spcBef>
              <a:spcAft>
                <a:spcPts val="0"/>
              </a:spcAft>
              <a:buSzPts val="1800"/>
              <a:buChar char="○"/>
            </a:pPr>
            <a:r>
              <a:rPr lang="en-US">
                <a:solidFill>
                  <a:srgbClr val="24292F"/>
                </a:solidFill>
              </a:rPr>
              <a:t>Does attendance/fill rate affect home team winning?</a:t>
            </a:r>
            <a:endParaRPr/>
          </a:p>
          <a:p>
            <a:pPr indent="-228600" lvl="1" marL="685800" rtl="0" algn="l">
              <a:lnSpc>
                <a:spcPct val="90000"/>
              </a:lnSpc>
              <a:spcBef>
                <a:spcPts val="1000"/>
              </a:spcBef>
              <a:spcAft>
                <a:spcPts val="0"/>
              </a:spcAft>
              <a:buSzPts val="1800"/>
              <a:buChar char="○"/>
            </a:pPr>
            <a:r>
              <a:rPr lang="en-US">
                <a:solidFill>
                  <a:srgbClr val="24292F"/>
                </a:solidFill>
              </a:rPr>
              <a:t>Does attendance/fill rate affect win margin? </a:t>
            </a:r>
            <a:endParaRPr/>
          </a:p>
          <a:p>
            <a:pPr indent="-228600" lvl="1" marL="685800" rtl="0" algn="l">
              <a:lnSpc>
                <a:spcPct val="90000"/>
              </a:lnSpc>
              <a:spcBef>
                <a:spcPts val="1000"/>
              </a:spcBef>
              <a:spcAft>
                <a:spcPts val="0"/>
              </a:spcAft>
              <a:buSzPts val="1800"/>
              <a:buChar char="○"/>
            </a:pPr>
            <a:r>
              <a:rPr lang="en-US">
                <a:solidFill>
                  <a:srgbClr val="24292F"/>
                </a:solidFill>
              </a:rPr>
              <a:t>Does weather affect total score?</a:t>
            </a:r>
            <a:endParaRPr/>
          </a:p>
          <a:p>
            <a:pPr indent="-228600" lvl="1" marL="685800" rtl="0" algn="l">
              <a:lnSpc>
                <a:spcPct val="90000"/>
              </a:lnSpc>
              <a:spcBef>
                <a:spcPts val="1000"/>
              </a:spcBef>
              <a:spcAft>
                <a:spcPts val="0"/>
              </a:spcAft>
              <a:buSzPts val="1800"/>
              <a:buChar char="○"/>
            </a:pPr>
            <a:r>
              <a:rPr lang="en-US">
                <a:solidFill>
                  <a:srgbClr val="24292F"/>
                </a:solidFill>
              </a:rPr>
              <a:t>Does gametime affect total score?</a:t>
            </a:r>
            <a:endParaRPr/>
          </a:p>
          <a:p>
            <a:pPr indent="-228600" lvl="1" marL="685800" rtl="0" algn="l">
              <a:lnSpc>
                <a:spcPct val="90000"/>
              </a:lnSpc>
              <a:spcBef>
                <a:spcPts val="1000"/>
              </a:spcBef>
              <a:spcAft>
                <a:spcPts val="0"/>
              </a:spcAft>
              <a:buSzPts val="1800"/>
              <a:buChar char="○"/>
            </a:pPr>
            <a:r>
              <a:rPr lang="en-US">
                <a:solidFill>
                  <a:srgbClr val="24292F"/>
                </a:solidFill>
              </a:rPr>
              <a:t>Do televised games affect total score?</a:t>
            </a:r>
            <a:endParaRPr/>
          </a:p>
        </p:txBody>
      </p:sp>
      <p:sp>
        <p:nvSpPr>
          <p:cNvPr id="127" name="Google Shape;127;p4"/>
          <p:cNvSpPr/>
          <p:nvPr/>
        </p:nvSpPr>
        <p:spPr>
          <a:xfrm>
            <a:off x="419946" y="548670"/>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b="0" l="0" r="0" t="0"/>
          <a:stretch/>
        </p:blipFill>
        <p:spPr>
          <a:xfrm>
            <a:off x="444554" y="573278"/>
            <a:ext cx="865183" cy="8651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347892" y="365125"/>
            <a:ext cx="1000590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Import Data</a:t>
            </a:r>
            <a:endParaRPr/>
          </a:p>
        </p:txBody>
      </p:sp>
      <p:sp>
        <p:nvSpPr>
          <p:cNvPr id="134" name="Google Shape;13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Locate data source</a:t>
            </a:r>
            <a:endParaRPr/>
          </a:p>
          <a:p>
            <a:pPr indent="-228600" lvl="1" marL="685800" rtl="0" algn="l">
              <a:lnSpc>
                <a:spcPct val="90000"/>
              </a:lnSpc>
              <a:spcBef>
                <a:spcPts val="500"/>
              </a:spcBef>
              <a:spcAft>
                <a:spcPts val="0"/>
              </a:spcAft>
              <a:buClr>
                <a:schemeClr val="dk1"/>
              </a:buClr>
              <a:buSzPts val="2400"/>
              <a:buChar char="○"/>
            </a:pPr>
            <a:r>
              <a:rPr lang="en-US"/>
              <a:t>Kaggle.com</a:t>
            </a:r>
            <a:endParaRPr/>
          </a:p>
          <a:p>
            <a:pPr indent="-228600" lvl="2" marL="1143000" rtl="0" algn="l">
              <a:lnSpc>
                <a:spcPct val="90000"/>
              </a:lnSpc>
              <a:spcBef>
                <a:spcPts val="500"/>
              </a:spcBef>
              <a:spcAft>
                <a:spcPts val="0"/>
              </a:spcAft>
              <a:buClr>
                <a:schemeClr val="dk1"/>
              </a:buClr>
              <a:buSzPts val="2000"/>
              <a:buChar char="■"/>
            </a:pPr>
            <a:r>
              <a:rPr i="0" lang="en-US" u="sng" strike="noStrike">
                <a:solidFill>
                  <a:schemeClr val="hlink"/>
                </a:solidFill>
                <a:hlinkClick r:id="rId3"/>
              </a:rPr>
              <a:t>https://www.kaggle.com/datasets/jeffgallini/college-football-attendance-2000-to-2018</a:t>
            </a:r>
            <a:endParaRPr i="0" u="none" strike="noStrike"/>
          </a:p>
          <a:p>
            <a:pPr indent="0" lvl="2" marL="914400" rtl="0" algn="l">
              <a:lnSpc>
                <a:spcPct val="90000"/>
              </a:lnSpc>
              <a:spcBef>
                <a:spcPts val="500"/>
              </a:spcBef>
              <a:spcAft>
                <a:spcPts val="0"/>
              </a:spcAft>
              <a:buClr>
                <a:schemeClr val="dk1"/>
              </a:buClr>
              <a:buSzPts val="2000"/>
              <a:buNone/>
            </a:pPr>
            <a:r>
              <a:t/>
            </a:r>
            <a:endParaRPr i="0" u="none" strike="noStrike"/>
          </a:p>
          <a:p>
            <a:pPr indent="-228600" lvl="0" marL="228600" rtl="0" algn="l">
              <a:lnSpc>
                <a:spcPct val="90000"/>
              </a:lnSpc>
              <a:spcBef>
                <a:spcPts val="1000"/>
              </a:spcBef>
              <a:spcAft>
                <a:spcPts val="0"/>
              </a:spcAft>
              <a:buClr>
                <a:schemeClr val="dk1"/>
              </a:buClr>
              <a:buSzPts val="2800"/>
              <a:buChar char="●"/>
            </a:pPr>
            <a:r>
              <a:rPr lang="en-US"/>
              <a:t>Sample</a:t>
            </a:r>
            <a:endParaRPr/>
          </a:p>
          <a:p>
            <a:pPr indent="-228600" lvl="1" marL="685800" rtl="0" algn="l">
              <a:lnSpc>
                <a:spcPct val="90000"/>
              </a:lnSpc>
              <a:spcBef>
                <a:spcPts val="500"/>
              </a:spcBef>
              <a:spcAft>
                <a:spcPts val="0"/>
              </a:spcAft>
              <a:buClr>
                <a:schemeClr val="dk1"/>
              </a:buClr>
              <a:buSzPts val="2400"/>
              <a:buChar char="○"/>
            </a:pPr>
            <a:r>
              <a:rPr lang="en-US"/>
              <a:t>6,672 Division I CFB (College Football) games between 2000 – 2018</a:t>
            </a:r>
            <a:endParaRPr/>
          </a:p>
          <a:p>
            <a:pPr indent="0" lvl="1" marL="4572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Structure</a:t>
            </a:r>
            <a:endParaRPr/>
          </a:p>
          <a:p>
            <a:pPr indent="-228600" lvl="1" marL="685800" rtl="0" algn="l">
              <a:lnSpc>
                <a:spcPct val="90000"/>
              </a:lnSpc>
              <a:spcBef>
                <a:spcPts val="1000"/>
              </a:spcBef>
              <a:spcAft>
                <a:spcPts val="0"/>
              </a:spcAft>
              <a:buSzPts val="1800"/>
              <a:buChar char="○"/>
            </a:pPr>
            <a:r>
              <a:rPr lang="en-US"/>
              <a:t>CSV file structure (cfb_attendance.csv)</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
        <p:nvSpPr>
          <p:cNvPr id="135" name="Google Shape;135;p5"/>
          <p:cNvSpPr/>
          <p:nvPr/>
        </p:nvSpPr>
        <p:spPr>
          <a:xfrm>
            <a:off x="438572" y="537339"/>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erver with solid fill" id="136" name="Google Shape;136;p5"/>
          <p:cNvPicPr preferRelativeResize="0"/>
          <p:nvPr/>
        </p:nvPicPr>
        <p:blipFill rotWithShape="1">
          <a:blip r:embed="rId4">
            <a:alphaModFix/>
          </a:blip>
          <a:srcRect b="0" l="0" r="0" t="0"/>
          <a:stretch/>
        </p:blipFill>
        <p:spPr>
          <a:xfrm>
            <a:off x="654834" y="735224"/>
            <a:ext cx="506307" cy="5063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381760" y="365125"/>
            <a:ext cx="997204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Clean/Explore Data</a:t>
            </a:r>
            <a:endParaRPr/>
          </a:p>
        </p:txBody>
      </p:sp>
      <p:sp>
        <p:nvSpPr>
          <p:cNvPr id="142" name="Google Shape;142;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0"/>
              </a:spcBef>
              <a:spcAft>
                <a:spcPts val="0"/>
              </a:spcAft>
              <a:buClr>
                <a:schemeClr val="dk1"/>
              </a:buClr>
              <a:buSzPts val="2000"/>
              <a:buChar char="●"/>
            </a:pPr>
            <a:r>
              <a:rPr lang="en-US"/>
              <a:t>Checked for missing values in each column</a:t>
            </a:r>
            <a:endParaRPr/>
          </a:p>
          <a:p>
            <a:pPr indent="-228600" lvl="1" marL="685800" rtl="0" algn="l">
              <a:lnSpc>
                <a:spcPct val="90000"/>
              </a:lnSpc>
              <a:spcBef>
                <a:spcPts val="0"/>
              </a:spcBef>
              <a:spcAft>
                <a:spcPts val="0"/>
              </a:spcAft>
              <a:buSzPts val="1800"/>
              <a:buChar char="○"/>
            </a:pPr>
            <a:r>
              <a:rPr lang="en-US"/>
              <a:t>All values present</a:t>
            </a:r>
            <a:endParaRPr/>
          </a:p>
          <a:p>
            <a:pPr indent="-241300" lvl="0" marL="228600" rtl="0" algn="l">
              <a:lnSpc>
                <a:spcPct val="90000"/>
              </a:lnSpc>
              <a:spcBef>
                <a:spcPts val="500"/>
              </a:spcBef>
              <a:spcAft>
                <a:spcPts val="0"/>
              </a:spcAft>
              <a:buClr>
                <a:schemeClr val="dk1"/>
              </a:buClr>
              <a:buSzPts val="2000"/>
              <a:buChar char="●"/>
            </a:pPr>
            <a:r>
              <a:rPr lang="en-US"/>
              <a:t>Reviewed column data types</a:t>
            </a:r>
            <a:endParaRPr/>
          </a:p>
          <a:p>
            <a:pPr indent="-228600" lvl="1" marL="685800" rtl="0" algn="l">
              <a:lnSpc>
                <a:spcPct val="90000"/>
              </a:lnSpc>
              <a:spcBef>
                <a:spcPts val="500"/>
              </a:spcBef>
              <a:spcAft>
                <a:spcPts val="0"/>
              </a:spcAft>
              <a:buSzPts val="1800"/>
              <a:buChar char="○"/>
            </a:pPr>
            <a:r>
              <a:rPr lang="en-US"/>
              <a:t>Converted some columns to proper data type</a:t>
            </a:r>
            <a:endParaRPr/>
          </a:p>
          <a:p>
            <a:pPr indent="-241300" lvl="0" marL="228600" rtl="0" algn="l">
              <a:lnSpc>
                <a:spcPct val="90000"/>
              </a:lnSpc>
              <a:spcBef>
                <a:spcPts val="500"/>
              </a:spcBef>
              <a:spcAft>
                <a:spcPts val="0"/>
              </a:spcAft>
              <a:buClr>
                <a:schemeClr val="dk1"/>
              </a:buClr>
              <a:buSzPts val="2000"/>
              <a:buChar char="●"/>
            </a:pPr>
            <a:r>
              <a:rPr lang="en-US"/>
              <a:t>Parsed out “Results” column</a:t>
            </a:r>
            <a:endParaRPr/>
          </a:p>
          <a:p>
            <a:pPr indent="-228600" lvl="1" marL="685800" rtl="0" algn="l">
              <a:lnSpc>
                <a:spcPct val="90000"/>
              </a:lnSpc>
              <a:spcBef>
                <a:spcPts val="500"/>
              </a:spcBef>
              <a:spcAft>
                <a:spcPts val="0"/>
              </a:spcAft>
              <a:buClr>
                <a:schemeClr val="dk1"/>
              </a:buClr>
              <a:buSzPts val="1800"/>
              <a:buChar char="○"/>
            </a:pPr>
            <a:r>
              <a:rPr lang="en-US"/>
              <a:t>Removed spring games (winner labeled as a color)</a:t>
            </a:r>
            <a:endParaRPr/>
          </a:p>
          <a:p>
            <a:pPr indent="-228600" lvl="1" marL="685800" rtl="0" algn="l">
              <a:lnSpc>
                <a:spcPct val="90000"/>
              </a:lnSpc>
              <a:spcBef>
                <a:spcPts val="500"/>
              </a:spcBef>
              <a:spcAft>
                <a:spcPts val="0"/>
              </a:spcAft>
              <a:buClr>
                <a:schemeClr val="dk1"/>
              </a:buClr>
              <a:buSzPts val="1800"/>
              <a:buChar char="○"/>
            </a:pPr>
            <a:r>
              <a:rPr lang="en-US"/>
              <a:t>Removed overtime games</a:t>
            </a:r>
            <a:endParaRPr/>
          </a:p>
          <a:p>
            <a:pPr indent="-228600" lvl="1" marL="685800" rtl="0" algn="l">
              <a:lnSpc>
                <a:spcPct val="90000"/>
              </a:lnSpc>
              <a:spcBef>
                <a:spcPts val="500"/>
              </a:spcBef>
              <a:spcAft>
                <a:spcPts val="0"/>
              </a:spcAft>
              <a:buClr>
                <a:schemeClr val="dk1"/>
              </a:buClr>
              <a:buSzPts val="1800"/>
              <a:buChar char="○"/>
            </a:pPr>
            <a:r>
              <a:rPr lang="en-US"/>
              <a:t>Removed vacated games</a:t>
            </a:r>
            <a:endParaRPr/>
          </a:p>
          <a:p>
            <a:pPr indent="-228600" lvl="1" marL="685800" rtl="0" algn="l">
              <a:lnSpc>
                <a:spcPct val="90000"/>
              </a:lnSpc>
              <a:spcBef>
                <a:spcPts val="500"/>
              </a:spcBef>
              <a:spcAft>
                <a:spcPts val="0"/>
              </a:spcAft>
              <a:buSzPts val="1800"/>
              <a:buChar char="○"/>
            </a:pPr>
            <a:r>
              <a:rPr lang="en-US"/>
              <a:t>Removed special characters</a:t>
            </a:r>
            <a:endParaRPr/>
          </a:p>
          <a:p>
            <a:pPr indent="-228600" lvl="1" marL="685800" rtl="0" algn="l">
              <a:lnSpc>
                <a:spcPct val="90000"/>
              </a:lnSpc>
              <a:spcBef>
                <a:spcPts val="500"/>
              </a:spcBef>
              <a:spcAft>
                <a:spcPts val="0"/>
              </a:spcAft>
              <a:buSzPts val="1800"/>
              <a:buChar char="○"/>
            </a:pPr>
            <a:r>
              <a:rPr lang="en-US"/>
              <a:t>Split into separate columns of “Home Score”,  “Away Score”, and “W/L”</a:t>
            </a:r>
            <a:endParaRPr/>
          </a:p>
          <a:p>
            <a:pPr indent="-241300" lvl="0" marL="228600" rtl="0" algn="l">
              <a:spcBef>
                <a:spcPts val="500"/>
              </a:spcBef>
              <a:spcAft>
                <a:spcPts val="0"/>
              </a:spcAft>
              <a:buSzPts val="2000"/>
              <a:buChar char="●"/>
            </a:pPr>
            <a:r>
              <a:rPr lang="en-US"/>
              <a:t>Parsed out “Site” column</a:t>
            </a:r>
            <a:endParaRPr/>
          </a:p>
          <a:p>
            <a:pPr indent="-228600" lvl="1" marL="685800" rtl="0" algn="l">
              <a:spcBef>
                <a:spcPts val="500"/>
              </a:spcBef>
              <a:spcAft>
                <a:spcPts val="0"/>
              </a:spcAft>
              <a:buSzPts val="1800"/>
              <a:buChar char="○"/>
            </a:pPr>
            <a:r>
              <a:rPr lang="en-US"/>
              <a:t>Formatted to be “Venue name, City, State (abrv)”</a:t>
            </a:r>
            <a:endParaRPr/>
          </a:p>
          <a:p>
            <a:pPr indent="-228600" lvl="1" marL="685800" rtl="0" algn="l">
              <a:lnSpc>
                <a:spcPct val="100000"/>
              </a:lnSpc>
              <a:spcBef>
                <a:spcPts val="500"/>
              </a:spcBef>
              <a:spcAft>
                <a:spcPts val="1600"/>
              </a:spcAft>
              <a:buSzPts val="1800"/>
              <a:buChar char="○"/>
            </a:pPr>
            <a:r>
              <a:rPr lang="en-US"/>
              <a:t>Made separate column containing only “City, State (abrv)”</a:t>
            </a:r>
            <a:endParaRPr/>
          </a:p>
        </p:txBody>
      </p:sp>
      <p:sp>
        <p:nvSpPr>
          <p:cNvPr id="143" name="Google Shape;143;p6"/>
          <p:cNvSpPr/>
          <p:nvPr/>
        </p:nvSpPr>
        <p:spPr>
          <a:xfrm>
            <a:off x="472440" y="566886"/>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4" name="Google Shape;144;p6"/>
          <p:cNvPicPr preferRelativeResize="0"/>
          <p:nvPr/>
        </p:nvPicPr>
        <p:blipFill rotWithShape="1">
          <a:blip r:embed="rId3">
            <a:alphaModFix/>
          </a:blip>
          <a:srcRect b="0" l="0" r="0" t="0"/>
          <a:stretch/>
        </p:blipFill>
        <p:spPr>
          <a:xfrm>
            <a:off x="652703" y="747087"/>
            <a:ext cx="553870" cy="553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1287837" y="320088"/>
            <a:ext cx="10065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Report Results</a:t>
            </a:r>
            <a:endParaRPr/>
          </a:p>
          <a:p>
            <a:pPr indent="0" lvl="0" marL="0" rtl="0" algn="l">
              <a:spcBef>
                <a:spcPts val="0"/>
              </a:spcBef>
              <a:spcAft>
                <a:spcPts val="0"/>
              </a:spcAft>
              <a:buNone/>
            </a:pPr>
            <a:r>
              <a:rPr b="0" lang="en-US" sz="2800">
                <a:solidFill>
                  <a:srgbClr val="24292F"/>
                </a:solidFill>
                <a:latin typeface="Arial"/>
                <a:ea typeface="Arial"/>
                <a:cs typeface="Arial"/>
                <a:sym typeface="Arial"/>
              </a:rPr>
              <a:t>Does attendance/fill rate affect home team winning?</a:t>
            </a:r>
            <a:endParaRPr b="0"/>
          </a:p>
        </p:txBody>
      </p:sp>
      <p:sp>
        <p:nvSpPr>
          <p:cNvPr id="150" name="Google Shape;150;p10"/>
          <p:cNvSpPr txBox="1"/>
          <p:nvPr>
            <p:ph idx="1" type="body"/>
          </p:nvPr>
        </p:nvSpPr>
        <p:spPr>
          <a:xfrm>
            <a:off x="1371600" y="1875375"/>
            <a:ext cx="9033900" cy="6915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None/>
            </a:pPr>
            <a:r>
              <a:rPr lang="en-US" sz="7000"/>
              <a:t>As the fill rate of the home team stadium get larger the home team wins more often. The fill rate and number of times the home team win demonstrates a positive correlation. </a:t>
            </a:r>
            <a:endParaRPr/>
          </a:p>
          <a:p>
            <a:pPr indent="0" lvl="0" marL="228600" rtl="0" algn="l">
              <a:lnSpc>
                <a:spcPct val="90000"/>
              </a:lnSpc>
              <a:spcBef>
                <a:spcPts val="1600"/>
              </a:spcBef>
              <a:spcAft>
                <a:spcPts val="0"/>
              </a:spcAft>
              <a:buNone/>
            </a:pPr>
            <a:r>
              <a:rPr lang="en-US"/>
              <a:t>									</a:t>
            </a:r>
            <a:endParaRPr/>
          </a:p>
          <a:p>
            <a:pPr indent="0" lvl="0" marL="228600" rtl="0" algn="l">
              <a:lnSpc>
                <a:spcPct val="90000"/>
              </a:lnSpc>
              <a:spcBef>
                <a:spcPts val="1600"/>
              </a:spcBef>
              <a:spcAft>
                <a:spcPts val="0"/>
              </a:spcAft>
              <a:buNone/>
            </a:pPr>
            <a:r>
              <a:t/>
            </a:r>
            <a:endParaRPr/>
          </a:p>
          <a:p>
            <a:pPr indent="0" lvl="0" marL="228600" rtl="0" algn="l">
              <a:lnSpc>
                <a:spcPct val="90000"/>
              </a:lnSpc>
              <a:spcBef>
                <a:spcPts val="1600"/>
              </a:spcBef>
              <a:spcAft>
                <a:spcPts val="1600"/>
              </a:spcAft>
              <a:buNone/>
            </a:pPr>
            <a:r>
              <a:t/>
            </a:r>
            <a:endParaRPr/>
          </a:p>
        </p:txBody>
      </p:sp>
      <p:sp>
        <p:nvSpPr>
          <p:cNvPr id="151" name="Google Shape;151;p10"/>
          <p:cNvSpPr/>
          <p:nvPr/>
        </p:nvSpPr>
        <p:spPr>
          <a:xfrm>
            <a:off x="373413" y="510606"/>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2" name="Google Shape;152;p10"/>
          <p:cNvPicPr preferRelativeResize="0"/>
          <p:nvPr/>
        </p:nvPicPr>
        <p:blipFill rotWithShape="1">
          <a:blip r:embed="rId3">
            <a:alphaModFix/>
          </a:blip>
          <a:srcRect b="0" l="0" r="0" t="0"/>
          <a:stretch/>
        </p:blipFill>
        <p:spPr>
          <a:xfrm>
            <a:off x="130387" y="275062"/>
            <a:ext cx="1415626" cy="1415626"/>
          </a:xfrm>
          <a:prstGeom prst="rect">
            <a:avLst/>
          </a:prstGeom>
          <a:noFill/>
          <a:ln>
            <a:noFill/>
          </a:ln>
        </p:spPr>
      </p:pic>
      <p:pic>
        <p:nvPicPr>
          <p:cNvPr id="153" name="Google Shape;153;p10"/>
          <p:cNvPicPr preferRelativeResize="0"/>
          <p:nvPr/>
        </p:nvPicPr>
        <p:blipFill>
          <a:blip r:embed="rId4">
            <a:alphaModFix/>
          </a:blip>
          <a:stretch>
            <a:fillRect/>
          </a:stretch>
        </p:blipFill>
        <p:spPr>
          <a:xfrm>
            <a:off x="4499850" y="2817450"/>
            <a:ext cx="5905500" cy="2736975"/>
          </a:xfrm>
          <a:prstGeom prst="rect">
            <a:avLst/>
          </a:prstGeom>
          <a:noFill/>
          <a:ln>
            <a:noFill/>
          </a:ln>
        </p:spPr>
      </p:pic>
      <p:pic>
        <p:nvPicPr>
          <p:cNvPr id="154" name="Google Shape;154;p10"/>
          <p:cNvPicPr preferRelativeResize="0"/>
          <p:nvPr/>
        </p:nvPicPr>
        <p:blipFill>
          <a:blip r:embed="rId5">
            <a:alphaModFix/>
          </a:blip>
          <a:stretch>
            <a:fillRect/>
          </a:stretch>
        </p:blipFill>
        <p:spPr>
          <a:xfrm>
            <a:off x="1720550" y="2817450"/>
            <a:ext cx="2269325" cy="1538100"/>
          </a:xfrm>
          <a:prstGeom prst="rect">
            <a:avLst/>
          </a:prstGeom>
          <a:noFill/>
          <a:ln>
            <a:noFill/>
          </a:ln>
        </p:spPr>
      </p:pic>
      <p:sp>
        <p:nvSpPr>
          <p:cNvPr id="155" name="Google Shape;155;p10"/>
          <p:cNvSpPr txBox="1"/>
          <p:nvPr>
            <p:ph idx="1" type="body"/>
          </p:nvPr>
        </p:nvSpPr>
        <p:spPr>
          <a:xfrm>
            <a:off x="1371600" y="5599850"/>
            <a:ext cx="9532500" cy="547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None/>
            </a:pPr>
            <a:r>
              <a:rPr lang="en-US" sz="7000"/>
              <a:t>A conclusion using this information could be to place a bet on the home team when the attendance is closer to 100% of the stadium’s capacity.</a:t>
            </a:r>
            <a:endParaRPr/>
          </a:p>
          <a:p>
            <a:pPr indent="0" lvl="0" marL="228600" rtl="0" algn="l">
              <a:lnSpc>
                <a:spcPct val="90000"/>
              </a:lnSpc>
              <a:spcBef>
                <a:spcPts val="1600"/>
              </a:spcBef>
              <a:spcAft>
                <a:spcPts val="0"/>
              </a:spcAft>
              <a:buNone/>
            </a:pPr>
            <a:r>
              <a:rPr lang="en-US"/>
              <a:t>									</a:t>
            </a:r>
            <a:endParaRPr/>
          </a:p>
          <a:p>
            <a:pPr indent="0" lvl="0" marL="228600" rtl="0" algn="l">
              <a:lnSpc>
                <a:spcPct val="90000"/>
              </a:lnSpc>
              <a:spcBef>
                <a:spcPts val="1600"/>
              </a:spcBef>
              <a:spcAft>
                <a:spcPts val="0"/>
              </a:spcAft>
              <a:buNone/>
            </a:pPr>
            <a:r>
              <a:t/>
            </a:r>
            <a:endParaRPr/>
          </a:p>
          <a:p>
            <a:pPr indent="0" lvl="0" marL="228600" rtl="0" algn="l">
              <a:lnSpc>
                <a:spcPct val="9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287825" y="381076"/>
            <a:ext cx="10065900" cy="1203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744"/>
              <a:t>Report Results</a:t>
            </a:r>
            <a:endParaRPr sz="3744"/>
          </a:p>
          <a:p>
            <a:pPr indent="0" lvl="0" marL="0" rtl="0" algn="l">
              <a:spcBef>
                <a:spcPts val="0"/>
              </a:spcBef>
              <a:spcAft>
                <a:spcPts val="0"/>
              </a:spcAft>
              <a:buNone/>
            </a:pPr>
            <a:r>
              <a:rPr b="0" lang="en-US" sz="2800">
                <a:solidFill>
                  <a:srgbClr val="24292F"/>
                </a:solidFill>
                <a:latin typeface="Arial"/>
                <a:ea typeface="Arial"/>
                <a:cs typeface="Arial"/>
                <a:sym typeface="Arial"/>
              </a:rPr>
              <a:t>Does attendance affect win margin? </a:t>
            </a:r>
            <a:endParaRPr/>
          </a:p>
        </p:txBody>
      </p:sp>
      <p:sp>
        <p:nvSpPr>
          <p:cNvPr id="161" name="Google Shape;161;p11"/>
          <p:cNvSpPr/>
          <p:nvPr/>
        </p:nvSpPr>
        <p:spPr>
          <a:xfrm>
            <a:off x="373413" y="510606"/>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2" name="Google Shape;162;p11"/>
          <p:cNvPicPr preferRelativeResize="0"/>
          <p:nvPr/>
        </p:nvPicPr>
        <p:blipFill rotWithShape="1">
          <a:blip r:embed="rId3">
            <a:alphaModFix/>
          </a:blip>
          <a:srcRect b="0" l="0" r="0" t="0"/>
          <a:stretch/>
        </p:blipFill>
        <p:spPr>
          <a:xfrm>
            <a:off x="130387" y="275062"/>
            <a:ext cx="1415626" cy="1415626"/>
          </a:xfrm>
          <a:prstGeom prst="rect">
            <a:avLst/>
          </a:prstGeom>
          <a:noFill/>
          <a:ln>
            <a:noFill/>
          </a:ln>
        </p:spPr>
      </p:pic>
      <p:sp>
        <p:nvSpPr>
          <p:cNvPr id="163" name="Google Shape;163;p11"/>
          <p:cNvSpPr txBox="1"/>
          <p:nvPr>
            <p:ph idx="1" type="body"/>
          </p:nvPr>
        </p:nvSpPr>
        <p:spPr>
          <a:xfrm>
            <a:off x="1391325" y="1864975"/>
            <a:ext cx="8890800" cy="819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None/>
            </a:pPr>
            <a:r>
              <a:rPr lang="en-US" sz="7000"/>
              <a:t>Win margin and attendance do not have a significant correlation to one another leaving the correlation to have a coefficient of .15 making this a null hypothesis.</a:t>
            </a:r>
            <a:endParaRPr sz="7000"/>
          </a:p>
          <a:p>
            <a:pPr indent="0" lvl="0" marL="228600" rtl="0" algn="l">
              <a:lnSpc>
                <a:spcPct val="100000"/>
              </a:lnSpc>
              <a:spcBef>
                <a:spcPts val="1600"/>
              </a:spcBef>
              <a:spcAft>
                <a:spcPts val="0"/>
              </a:spcAft>
              <a:buNone/>
            </a:pPr>
            <a:r>
              <a:t/>
            </a:r>
            <a:endParaRPr/>
          </a:p>
          <a:p>
            <a:pPr indent="0" lvl="0" marL="228600" rtl="0" algn="l">
              <a:lnSpc>
                <a:spcPct val="100000"/>
              </a:lnSpc>
              <a:spcBef>
                <a:spcPts val="1600"/>
              </a:spcBef>
              <a:spcAft>
                <a:spcPts val="0"/>
              </a:spcAft>
              <a:buNone/>
            </a:pPr>
            <a:r>
              <a:rPr lang="en-US"/>
              <a:t>									</a:t>
            </a:r>
            <a:endParaRPr/>
          </a:p>
          <a:p>
            <a:pPr indent="0" lvl="0" marL="228600" rtl="0" algn="l">
              <a:lnSpc>
                <a:spcPct val="100000"/>
              </a:lnSpc>
              <a:spcBef>
                <a:spcPts val="1600"/>
              </a:spcBef>
              <a:spcAft>
                <a:spcPts val="0"/>
              </a:spcAft>
              <a:buNone/>
            </a:pPr>
            <a:r>
              <a:t/>
            </a:r>
            <a:endParaRPr/>
          </a:p>
          <a:p>
            <a:pPr indent="0" lvl="0" marL="228600" rtl="0" algn="l">
              <a:lnSpc>
                <a:spcPct val="100000"/>
              </a:lnSpc>
              <a:spcBef>
                <a:spcPts val="1600"/>
              </a:spcBef>
              <a:spcAft>
                <a:spcPts val="1600"/>
              </a:spcAft>
              <a:buNone/>
            </a:pPr>
            <a:r>
              <a:t/>
            </a:r>
            <a:endParaRPr/>
          </a:p>
        </p:txBody>
      </p:sp>
      <p:pic>
        <p:nvPicPr>
          <p:cNvPr id="164" name="Google Shape;164;p11"/>
          <p:cNvPicPr preferRelativeResize="0"/>
          <p:nvPr/>
        </p:nvPicPr>
        <p:blipFill>
          <a:blip r:embed="rId4">
            <a:alphaModFix/>
          </a:blip>
          <a:stretch>
            <a:fillRect/>
          </a:stretch>
        </p:blipFill>
        <p:spPr>
          <a:xfrm>
            <a:off x="5794325" y="2771450"/>
            <a:ext cx="5321346" cy="3826225"/>
          </a:xfrm>
          <a:prstGeom prst="rect">
            <a:avLst/>
          </a:prstGeom>
          <a:noFill/>
          <a:ln>
            <a:noFill/>
          </a:ln>
        </p:spPr>
      </p:pic>
      <p:pic>
        <p:nvPicPr>
          <p:cNvPr id="165" name="Google Shape;165;p11"/>
          <p:cNvPicPr preferRelativeResize="0"/>
          <p:nvPr/>
        </p:nvPicPr>
        <p:blipFill>
          <a:blip r:embed="rId5">
            <a:alphaModFix/>
          </a:blip>
          <a:stretch>
            <a:fillRect/>
          </a:stretch>
        </p:blipFill>
        <p:spPr>
          <a:xfrm>
            <a:off x="277650" y="3556425"/>
            <a:ext cx="5321350" cy="1421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1287837" y="320025"/>
            <a:ext cx="10065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Report Results</a:t>
            </a:r>
            <a:endParaRPr/>
          </a:p>
          <a:p>
            <a:pPr indent="0" lvl="0" marL="0" rtl="0" algn="l">
              <a:spcBef>
                <a:spcPts val="0"/>
              </a:spcBef>
              <a:spcAft>
                <a:spcPts val="1600"/>
              </a:spcAft>
              <a:buNone/>
            </a:pPr>
            <a:r>
              <a:rPr b="0" lang="en-US" sz="2800">
                <a:solidFill>
                  <a:srgbClr val="24292F"/>
                </a:solidFill>
                <a:latin typeface="Arial"/>
                <a:ea typeface="Arial"/>
                <a:cs typeface="Arial"/>
                <a:sym typeface="Arial"/>
              </a:rPr>
              <a:t>Does weather affect total score?</a:t>
            </a:r>
            <a:endParaRPr sz="4800"/>
          </a:p>
        </p:txBody>
      </p:sp>
      <p:sp>
        <p:nvSpPr>
          <p:cNvPr id="171" name="Google Shape;171;p12"/>
          <p:cNvSpPr txBox="1"/>
          <p:nvPr>
            <p:ph idx="1" type="body"/>
          </p:nvPr>
        </p:nvSpPr>
        <p:spPr>
          <a:xfrm>
            <a:off x="1391325" y="1825625"/>
            <a:ext cx="9574500" cy="804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600"/>
              </a:spcAft>
              <a:buNone/>
            </a:pPr>
            <a:r>
              <a:rPr lang="en-US" sz="1750">
                <a:solidFill>
                  <a:srgbClr val="24292F"/>
                </a:solidFill>
              </a:rPr>
              <a:t>Google Maps API used on “City, State” column to obtain </a:t>
            </a:r>
            <a:r>
              <a:rPr lang="en-US" sz="1750">
                <a:solidFill>
                  <a:srgbClr val="24292F"/>
                </a:solidFill>
              </a:rPr>
              <a:t>latitude</a:t>
            </a:r>
            <a:r>
              <a:rPr lang="en-US" sz="1750">
                <a:solidFill>
                  <a:srgbClr val="24292F"/>
                </a:solidFill>
              </a:rPr>
              <a:t> and longitude data. Meteostat API used on </a:t>
            </a:r>
            <a:r>
              <a:rPr lang="en-US" sz="1750">
                <a:solidFill>
                  <a:srgbClr val="24292F"/>
                </a:solidFill>
              </a:rPr>
              <a:t>latitude, longitude, month, day, and year values to obtain weather data.</a:t>
            </a:r>
            <a:endParaRPr sz="1750">
              <a:solidFill>
                <a:srgbClr val="24292F"/>
              </a:solidFill>
            </a:endParaRPr>
          </a:p>
        </p:txBody>
      </p:sp>
      <p:sp>
        <p:nvSpPr>
          <p:cNvPr id="172" name="Google Shape;172;p12"/>
          <p:cNvSpPr/>
          <p:nvPr/>
        </p:nvSpPr>
        <p:spPr>
          <a:xfrm>
            <a:off x="373413" y="510606"/>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3" name="Google Shape;173;p12"/>
          <p:cNvPicPr preferRelativeResize="0"/>
          <p:nvPr/>
        </p:nvPicPr>
        <p:blipFill rotWithShape="1">
          <a:blip r:embed="rId3">
            <a:alphaModFix/>
          </a:blip>
          <a:srcRect b="0" l="0" r="0" t="0"/>
          <a:stretch/>
        </p:blipFill>
        <p:spPr>
          <a:xfrm>
            <a:off x="130387" y="275062"/>
            <a:ext cx="1415626" cy="1415626"/>
          </a:xfrm>
          <a:prstGeom prst="rect">
            <a:avLst/>
          </a:prstGeom>
          <a:noFill/>
          <a:ln>
            <a:noFill/>
          </a:ln>
        </p:spPr>
      </p:pic>
      <p:pic>
        <p:nvPicPr>
          <p:cNvPr id="174" name="Google Shape;174;p12"/>
          <p:cNvPicPr preferRelativeResize="0"/>
          <p:nvPr/>
        </p:nvPicPr>
        <p:blipFill>
          <a:blip r:embed="rId4">
            <a:alphaModFix/>
          </a:blip>
          <a:stretch>
            <a:fillRect/>
          </a:stretch>
        </p:blipFill>
        <p:spPr>
          <a:xfrm>
            <a:off x="769650" y="2501450"/>
            <a:ext cx="4945250" cy="1703383"/>
          </a:xfrm>
          <a:prstGeom prst="rect">
            <a:avLst/>
          </a:prstGeom>
          <a:noFill/>
          <a:ln>
            <a:noFill/>
          </a:ln>
        </p:spPr>
      </p:pic>
      <p:pic>
        <p:nvPicPr>
          <p:cNvPr id="175" name="Google Shape;175;p12"/>
          <p:cNvPicPr preferRelativeResize="0"/>
          <p:nvPr/>
        </p:nvPicPr>
        <p:blipFill>
          <a:blip r:embed="rId5">
            <a:alphaModFix/>
          </a:blip>
          <a:stretch>
            <a:fillRect/>
          </a:stretch>
        </p:blipFill>
        <p:spPr>
          <a:xfrm>
            <a:off x="769650" y="4204825"/>
            <a:ext cx="4945249" cy="2432600"/>
          </a:xfrm>
          <a:prstGeom prst="rect">
            <a:avLst/>
          </a:prstGeom>
          <a:noFill/>
          <a:ln>
            <a:noFill/>
          </a:ln>
        </p:spPr>
      </p:pic>
      <p:pic>
        <p:nvPicPr>
          <p:cNvPr id="176" name="Google Shape;176;p12"/>
          <p:cNvPicPr preferRelativeResize="0"/>
          <p:nvPr/>
        </p:nvPicPr>
        <p:blipFill>
          <a:blip r:embed="rId6">
            <a:alphaModFix/>
          </a:blip>
          <a:stretch>
            <a:fillRect/>
          </a:stretch>
        </p:blipFill>
        <p:spPr>
          <a:xfrm>
            <a:off x="5890700" y="2809525"/>
            <a:ext cx="5585350" cy="345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342ab40cdf_5_3"/>
          <p:cNvSpPr txBox="1"/>
          <p:nvPr>
            <p:ph type="title"/>
          </p:nvPr>
        </p:nvSpPr>
        <p:spPr>
          <a:xfrm>
            <a:off x="1287837" y="320025"/>
            <a:ext cx="10065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Report Results</a:t>
            </a:r>
            <a:endParaRPr/>
          </a:p>
          <a:p>
            <a:pPr indent="0" lvl="0" marL="0" rtl="0" algn="l">
              <a:spcBef>
                <a:spcPts val="0"/>
              </a:spcBef>
              <a:spcAft>
                <a:spcPts val="1600"/>
              </a:spcAft>
              <a:buNone/>
            </a:pPr>
            <a:r>
              <a:rPr b="0" lang="en-US" sz="2800">
                <a:solidFill>
                  <a:srgbClr val="24292F"/>
                </a:solidFill>
                <a:latin typeface="Arial"/>
                <a:ea typeface="Arial"/>
                <a:cs typeface="Arial"/>
                <a:sym typeface="Arial"/>
              </a:rPr>
              <a:t>Does weather affect total score?</a:t>
            </a:r>
            <a:endParaRPr sz="4800"/>
          </a:p>
        </p:txBody>
      </p:sp>
      <p:sp>
        <p:nvSpPr>
          <p:cNvPr id="182" name="Google Shape;182;g1342ab40cdf_5_3"/>
          <p:cNvSpPr txBox="1"/>
          <p:nvPr>
            <p:ph idx="1" type="body"/>
          </p:nvPr>
        </p:nvSpPr>
        <p:spPr>
          <a:xfrm>
            <a:off x="1371600" y="1825625"/>
            <a:ext cx="9982200" cy="740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1600"/>
              </a:spcAft>
              <a:buNone/>
            </a:pPr>
            <a:r>
              <a:rPr lang="en-US" sz="1750">
                <a:solidFill>
                  <a:srgbClr val="24292F"/>
                </a:solidFill>
              </a:rPr>
              <a:t>Compared total score to four different weather conditions (temperature, wind speed, precipitation, and </a:t>
            </a:r>
            <a:r>
              <a:rPr lang="en-US" sz="1750">
                <a:solidFill>
                  <a:srgbClr val="24292F"/>
                </a:solidFill>
              </a:rPr>
              <a:t>snowfall)</a:t>
            </a:r>
            <a:r>
              <a:rPr lang="en-US" sz="1750">
                <a:solidFill>
                  <a:srgbClr val="24292F"/>
                </a:solidFill>
              </a:rPr>
              <a:t>. No correlation between any of these weather conditions and total score of the game.</a:t>
            </a:r>
            <a:endParaRPr sz="1750">
              <a:solidFill>
                <a:srgbClr val="24292F"/>
              </a:solidFill>
            </a:endParaRPr>
          </a:p>
        </p:txBody>
      </p:sp>
      <p:sp>
        <p:nvSpPr>
          <p:cNvPr id="183" name="Google Shape;183;g1342ab40cdf_5_3"/>
          <p:cNvSpPr/>
          <p:nvPr/>
        </p:nvSpPr>
        <p:spPr>
          <a:xfrm>
            <a:off x="373413" y="510606"/>
            <a:ext cx="914400" cy="914400"/>
          </a:xfrm>
          <a:prstGeom prst="flowChartConnector">
            <a:avLst/>
          </a:prstGeom>
          <a:solidFill>
            <a:schemeClr val="lt2"/>
          </a:solidFill>
          <a:ln cap="flat"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4" name="Google Shape;184;g1342ab40cdf_5_3"/>
          <p:cNvPicPr preferRelativeResize="0"/>
          <p:nvPr/>
        </p:nvPicPr>
        <p:blipFill rotWithShape="1">
          <a:blip r:embed="rId3">
            <a:alphaModFix/>
          </a:blip>
          <a:srcRect b="0" l="0" r="0" t="0"/>
          <a:stretch/>
        </p:blipFill>
        <p:spPr>
          <a:xfrm>
            <a:off x="130387" y="275062"/>
            <a:ext cx="1415626" cy="1415626"/>
          </a:xfrm>
          <a:prstGeom prst="rect">
            <a:avLst/>
          </a:prstGeom>
          <a:noFill/>
          <a:ln>
            <a:noFill/>
          </a:ln>
        </p:spPr>
      </p:pic>
      <p:pic>
        <p:nvPicPr>
          <p:cNvPr id="185" name="Google Shape;185;g1342ab40cdf_5_3"/>
          <p:cNvPicPr preferRelativeResize="0"/>
          <p:nvPr/>
        </p:nvPicPr>
        <p:blipFill>
          <a:blip r:embed="rId4">
            <a:alphaModFix/>
          </a:blip>
          <a:stretch>
            <a:fillRect/>
          </a:stretch>
        </p:blipFill>
        <p:spPr>
          <a:xfrm>
            <a:off x="381000" y="2784125"/>
            <a:ext cx="2824250" cy="3215400"/>
          </a:xfrm>
          <a:prstGeom prst="rect">
            <a:avLst/>
          </a:prstGeom>
          <a:noFill/>
          <a:ln>
            <a:noFill/>
          </a:ln>
        </p:spPr>
      </p:pic>
      <p:pic>
        <p:nvPicPr>
          <p:cNvPr id="186" name="Google Shape;186;g1342ab40cdf_5_3"/>
          <p:cNvPicPr preferRelativeResize="0"/>
          <p:nvPr/>
        </p:nvPicPr>
        <p:blipFill>
          <a:blip r:embed="rId5">
            <a:alphaModFix/>
          </a:blip>
          <a:stretch>
            <a:fillRect/>
          </a:stretch>
        </p:blipFill>
        <p:spPr>
          <a:xfrm>
            <a:off x="3274325" y="2784125"/>
            <a:ext cx="2824250" cy="3215400"/>
          </a:xfrm>
          <a:prstGeom prst="rect">
            <a:avLst/>
          </a:prstGeom>
          <a:noFill/>
          <a:ln>
            <a:noFill/>
          </a:ln>
        </p:spPr>
      </p:pic>
      <p:pic>
        <p:nvPicPr>
          <p:cNvPr id="187" name="Google Shape;187;g1342ab40cdf_5_3"/>
          <p:cNvPicPr preferRelativeResize="0"/>
          <p:nvPr/>
        </p:nvPicPr>
        <p:blipFill>
          <a:blip r:embed="rId6">
            <a:alphaModFix/>
          </a:blip>
          <a:stretch>
            <a:fillRect/>
          </a:stretch>
        </p:blipFill>
        <p:spPr>
          <a:xfrm>
            <a:off x="6167650" y="2766527"/>
            <a:ext cx="2824250" cy="3215400"/>
          </a:xfrm>
          <a:prstGeom prst="rect">
            <a:avLst/>
          </a:prstGeom>
          <a:noFill/>
          <a:ln>
            <a:noFill/>
          </a:ln>
        </p:spPr>
      </p:pic>
      <p:pic>
        <p:nvPicPr>
          <p:cNvPr id="188" name="Google Shape;188;g1342ab40cdf_5_3"/>
          <p:cNvPicPr preferRelativeResize="0"/>
          <p:nvPr/>
        </p:nvPicPr>
        <p:blipFill>
          <a:blip r:embed="rId7">
            <a:alphaModFix/>
          </a:blip>
          <a:stretch>
            <a:fillRect/>
          </a:stretch>
        </p:blipFill>
        <p:spPr>
          <a:xfrm>
            <a:off x="9060975" y="2766525"/>
            <a:ext cx="2782724" cy="321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2022-06-08T18:44:52Z</dcterms:created>
  <dc:creator>Jim Strale</dc:creator>
</cp:coreProperties>
</file>