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4660"/>
  </p:normalViewPr>
  <p:slideViewPr>
    <p:cSldViewPr snapToGrid="0">
      <p:cViewPr varScale="1">
        <p:scale>
          <a:sx n="78" d="100"/>
          <a:sy n="78" d="100"/>
        </p:scale>
        <p:origin x="66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66CE-DA12-2EDA-E117-B95AC019AD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4F1173-6CF2-65AF-77D5-612B77DD35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068BA4-8B7C-2C3F-C3D2-291835A46323}"/>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5" name="Footer Placeholder 4">
            <a:extLst>
              <a:ext uri="{FF2B5EF4-FFF2-40B4-BE49-F238E27FC236}">
                <a16:creationId xmlns:a16="http://schemas.microsoft.com/office/drawing/2014/main" id="{655E21DC-A2BF-F5FB-E7F6-F31ADB3EEE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CD006F-8F21-9487-4407-38E3C1D63AD8}"/>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3194824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3659-031F-BAD3-F791-10657A3B3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884A5F-4CA3-5A1A-A2DA-E2FE074EC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21E77-9FB2-2403-18CD-057AC117DF3D}"/>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5" name="Footer Placeholder 4">
            <a:extLst>
              <a:ext uri="{FF2B5EF4-FFF2-40B4-BE49-F238E27FC236}">
                <a16:creationId xmlns:a16="http://schemas.microsoft.com/office/drawing/2014/main" id="{92816B4C-30AE-FFDD-0DE2-9BB77758C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93E5A-AB80-82FB-5355-E8C3DDFEEA91}"/>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96657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8E241-59E7-8F9E-0AC3-1B3201C9C2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AD7791-0A24-260E-23F7-7797E253D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AE0E7D-44C4-020C-740D-46958C4A2F92}"/>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5" name="Footer Placeholder 4">
            <a:extLst>
              <a:ext uri="{FF2B5EF4-FFF2-40B4-BE49-F238E27FC236}">
                <a16:creationId xmlns:a16="http://schemas.microsoft.com/office/drawing/2014/main" id="{7B0DBB27-EB38-DCA3-FF16-FF18B553E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3E1ED-5759-60BD-EB75-D6F4613C311E}"/>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51822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B840C-3189-9ACD-92D2-D1E2BE384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0C9989-1A32-CA95-D5B4-1B541E3DD7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FA85BA-7457-798E-1DB1-21D394EEE8F0}"/>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5" name="Footer Placeholder 4">
            <a:extLst>
              <a:ext uri="{FF2B5EF4-FFF2-40B4-BE49-F238E27FC236}">
                <a16:creationId xmlns:a16="http://schemas.microsoft.com/office/drawing/2014/main" id="{5F91884B-F852-4347-BC7E-6271F87F3A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4B71AF-0A24-BCB8-65DF-08F8BCD578C8}"/>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1481414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4F05-BE4C-AE3C-D674-35390121D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204D76-33F8-A6E3-A02D-1E0657552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E5528D-4D6B-02E6-D4D2-6F691577DD1C}"/>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5" name="Footer Placeholder 4">
            <a:extLst>
              <a:ext uri="{FF2B5EF4-FFF2-40B4-BE49-F238E27FC236}">
                <a16:creationId xmlns:a16="http://schemas.microsoft.com/office/drawing/2014/main" id="{596F83EC-482A-72FD-DA98-7828F1256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136E5-B56F-9BB0-7833-DEF69F04A060}"/>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049670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5D69-877F-C05D-0FFE-CD19D53F57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AC87EB-4A83-80BB-FF7D-79B80EDB81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EFBE6B-244E-3609-0360-93C84273C9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99FF60-1DED-404A-5493-55A23D19289C}"/>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6" name="Footer Placeholder 5">
            <a:extLst>
              <a:ext uri="{FF2B5EF4-FFF2-40B4-BE49-F238E27FC236}">
                <a16:creationId xmlns:a16="http://schemas.microsoft.com/office/drawing/2014/main" id="{6C20352C-085D-EB94-9F22-7A1E9C83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8D3C4-6A0C-5051-1258-3A5B907076EC}"/>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1442981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4B71-8ADE-31F7-5E3C-72D6ABFFF1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78135B-CD1E-E44F-55AD-03C7609654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643FD-F220-F9FF-176C-D537420B53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3C93C7-4403-5BD7-6061-1A1045945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587AC1-5943-B282-D217-FA9BDC0D5F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92003B-185A-BC19-919B-342DA0A82E91}"/>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8" name="Footer Placeholder 7">
            <a:extLst>
              <a:ext uri="{FF2B5EF4-FFF2-40B4-BE49-F238E27FC236}">
                <a16:creationId xmlns:a16="http://schemas.microsoft.com/office/drawing/2014/main" id="{CC8BBA43-C757-D72E-7FC0-9B7853A032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1BC46-1F25-54A5-43AB-BA77EFAC2A25}"/>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4073860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0747-9E49-25A4-7453-E18DA236E0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6A79FF-737C-562A-7C93-D8D3748571CF}"/>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4" name="Footer Placeholder 3">
            <a:extLst>
              <a:ext uri="{FF2B5EF4-FFF2-40B4-BE49-F238E27FC236}">
                <a16:creationId xmlns:a16="http://schemas.microsoft.com/office/drawing/2014/main" id="{05A102EA-80A0-E3B7-7863-2C8B12A966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5B66B0-E036-53C2-0AE3-BF47A5E24BC8}"/>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82880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2C9A50-5D14-08E0-3889-797957A29605}"/>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3" name="Footer Placeholder 2">
            <a:extLst>
              <a:ext uri="{FF2B5EF4-FFF2-40B4-BE49-F238E27FC236}">
                <a16:creationId xmlns:a16="http://schemas.microsoft.com/office/drawing/2014/main" id="{71CF41C0-B29D-7B0D-FFE4-D856E79E16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8BAA4E8-86D6-D35C-293B-A4AE87049771}"/>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107378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4B5-469C-A7BA-035F-556BCBDA7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A748CB-8A7B-A5FD-F8B9-AE0A073139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3DD7C0-CDC9-E3D8-8B6E-90D0D0D80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F33B6-BE45-8DA0-7AEB-F1603A305D40}"/>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6" name="Footer Placeholder 5">
            <a:extLst>
              <a:ext uri="{FF2B5EF4-FFF2-40B4-BE49-F238E27FC236}">
                <a16:creationId xmlns:a16="http://schemas.microsoft.com/office/drawing/2014/main" id="{817709CA-D630-CACA-139C-25ED6BB48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BD5CEA-1D88-7731-3C3B-4D940F6E729A}"/>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71035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8827-2306-15D1-3B1F-420FE073B1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F2BE88-AFDE-65E2-9162-64A414F97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8B9FFB-28ED-2BBC-7E9A-EA4AE55594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F36703-971E-1630-2B1E-A77370D1BE24}"/>
              </a:ext>
            </a:extLst>
          </p:cNvPr>
          <p:cNvSpPr>
            <a:spLocks noGrp="1"/>
          </p:cNvSpPr>
          <p:nvPr>
            <p:ph type="dt" sz="half" idx="10"/>
          </p:nvPr>
        </p:nvSpPr>
        <p:spPr/>
        <p:txBody>
          <a:bodyPr/>
          <a:lstStyle/>
          <a:p>
            <a:fld id="{FE4D282D-4551-4BF8-87AE-B042B8EF0BAB}" type="datetimeFigureOut">
              <a:rPr lang="en-US" smtClean="0"/>
              <a:t>6/10/2022</a:t>
            </a:fld>
            <a:endParaRPr lang="en-US"/>
          </a:p>
        </p:txBody>
      </p:sp>
      <p:sp>
        <p:nvSpPr>
          <p:cNvPr id="6" name="Footer Placeholder 5">
            <a:extLst>
              <a:ext uri="{FF2B5EF4-FFF2-40B4-BE49-F238E27FC236}">
                <a16:creationId xmlns:a16="http://schemas.microsoft.com/office/drawing/2014/main" id="{93D31D05-4050-B169-84DB-A523C5023B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E2C80-A902-9721-C29E-453D973FE800}"/>
              </a:ext>
            </a:extLst>
          </p:cNvPr>
          <p:cNvSpPr>
            <a:spLocks noGrp="1"/>
          </p:cNvSpPr>
          <p:nvPr>
            <p:ph type="sldNum" sz="quarter" idx="12"/>
          </p:nvPr>
        </p:nvSpPr>
        <p:spPr/>
        <p:txBody>
          <a:bodyPr/>
          <a:lstStyle/>
          <a:p>
            <a:fld id="{5C5EBFA0-BCB6-4910-9DAA-DDFF5D090577}" type="slidenum">
              <a:rPr lang="en-US" smtClean="0"/>
              <a:t>‹#›</a:t>
            </a:fld>
            <a:endParaRPr lang="en-US"/>
          </a:p>
        </p:txBody>
      </p:sp>
    </p:spTree>
    <p:extLst>
      <p:ext uri="{BB962C8B-B14F-4D97-AF65-F5344CB8AC3E}">
        <p14:creationId xmlns:p14="http://schemas.microsoft.com/office/powerpoint/2010/main" val="246354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377203-777B-E61F-527A-34E0EF1CC2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52B1C5-0BE7-3F22-A199-C447AADE8A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2C9BA-6875-3B53-68C9-24787990FA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4D282D-4551-4BF8-87AE-B042B8EF0BAB}" type="datetimeFigureOut">
              <a:rPr lang="en-US" smtClean="0"/>
              <a:t>6/10/2022</a:t>
            </a:fld>
            <a:endParaRPr lang="en-US"/>
          </a:p>
        </p:txBody>
      </p:sp>
      <p:sp>
        <p:nvSpPr>
          <p:cNvPr id="5" name="Footer Placeholder 4">
            <a:extLst>
              <a:ext uri="{FF2B5EF4-FFF2-40B4-BE49-F238E27FC236}">
                <a16:creationId xmlns:a16="http://schemas.microsoft.com/office/drawing/2014/main" id="{0F8B6FBE-7F44-E94A-AE97-17ADB8D44C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F78448-4BC9-31F2-7A82-55A7A1C17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EBFA0-BCB6-4910-9DAA-DDFF5D090577}" type="slidenum">
              <a:rPr lang="en-US" smtClean="0"/>
              <a:t>‹#›</a:t>
            </a:fld>
            <a:endParaRPr lang="en-US"/>
          </a:p>
        </p:txBody>
      </p:sp>
    </p:spTree>
    <p:extLst>
      <p:ext uri="{BB962C8B-B14F-4D97-AF65-F5344CB8AC3E}">
        <p14:creationId xmlns:p14="http://schemas.microsoft.com/office/powerpoint/2010/main" val="30145985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5.wdp"/><Relationship Id="rId3" Type="http://schemas.openxmlformats.org/officeDocument/2006/relationships/image" Target="../media/image2.svg"/><Relationship Id="rId7" Type="http://schemas.microsoft.com/office/2007/relationships/hdphoto" Target="../media/hdphoto2.wdp"/><Relationship Id="rId12"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4.wdp"/><Relationship Id="rId5" Type="http://schemas.microsoft.com/office/2007/relationships/hdphoto" Target="../media/hdphoto1.wdp"/><Relationship Id="rId15" Type="http://schemas.microsoft.com/office/2007/relationships/hdphoto" Target="../media/hdphoto6.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3.wdp"/><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11" Type="http://schemas.microsoft.com/office/2007/relationships/hdphoto" Target="../media/hdphoto6.wdp"/><Relationship Id="rId5" Type="http://schemas.microsoft.com/office/2007/relationships/hdphoto" Target="../media/hdphoto1.wdp"/><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5.wdp"/></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jeffgallini/college-football-attendance-2000-to-2018"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20A3C-0680-D9F3-8788-1C01DB78DE25}"/>
              </a:ext>
            </a:extLst>
          </p:cNvPr>
          <p:cNvSpPr>
            <a:spLocks noGrp="1"/>
          </p:cNvSpPr>
          <p:nvPr>
            <p:ph type="ctrTitle"/>
          </p:nvPr>
        </p:nvSpPr>
        <p:spPr/>
        <p:txBody>
          <a:bodyPr/>
          <a:lstStyle/>
          <a:p>
            <a:r>
              <a:rPr lang="en-US" dirty="0"/>
              <a:t>Project #1: EDA and Git Collaboration</a:t>
            </a:r>
          </a:p>
        </p:txBody>
      </p:sp>
      <p:sp>
        <p:nvSpPr>
          <p:cNvPr id="3" name="Subtitle 2">
            <a:extLst>
              <a:ext uri="{FF2B5EF4-FFF2-40B4-BE49-F238E27FC236}">
                <a16:creationId xmlns:a16="http://schemas.microsoft.com/office/drawing/2014/main" id="{3E9543BE-2D48-C90D-CEEF-5CA036361F05}"/>
              </a:ext>
            </a:extLst>
          </p:cNvPr>
          <p:cNvSpPr>
            <a:spLocks noGrp="1"/>
          </p:cNvSpPr>
          <p:nvPr>
            <p:ph type="subTitle" idx="1"/>
          </p:nvPr>
        </p:nvSpPr>
        <p:spPr>
          <a:xfrm>
            <a:off x="1524000" y="3602037"/>
            <a:ext cx="9144000" cy="2008187"/>
          </a:xfrm>
        </p:spPr>
        <p:txBody>
          <a:bodyPr>
            <a:normAutofit/>
          </a:bodyPr>
          <a:lstStyle/>
          <a:p>
            <a:pPr>
              <a:spcAft>
                <a:spcPts val="1000"/>
              </a:spcAft>
            </a:pPr>
            <a:r>
              <a:rPr lang="en-US" sz="2100" u="sng" dirty="0"/>
              <a:t>APIsmanTrophy</a:t>
            </a:r>
          </a:p>
          <a:p>
            <a:pPr>
              <a:spcBef>
                <a:spcPts val="0"/>
              </a:spcBef>
            </a:pPr>
            <a:r>
              <a:rPr lang="en-US" sz="1700" dirty="0"/>
              <a:t>Dan Murphy (Lead)</a:t>
            </a:r>
          </a:p>
          <a:p>
            <a:pPr>
              <a:spcBef>
                <a:spcPts val="0"/>
              </a:spcBef>
            </a:pPr>
            <a:r>
              <a:rPr lang="en-US" sz="1700" dirty="0"/>
              <a:t>Tim Bryan</a:t>
            </a:r>
          </a:p>
          <a:p>
            <a:pPr>
              <a:spcBef>
                <a:spcPts val="0"/>
              </a:spcBef>
            </a:pPr>
            <a:r>
              <a:rPr lang="en-US" sz="1700" dirty="0"/>
              <a:t>Joe </a:t>
            </a:r>
            <a:r>
              <a:rPr lang="en-US" sz="1700" dirty="0" err="1"/>
              <a:t>Mazanec</a:t>
            </a:r>
            <a:endParaRPr lang="en-US" sz="1700" dirty="0"/>
          </a:p>
          <a:p>
            <a:pPr>
              <a:spcBef>
                <a:spcPts val="0"/>
              </a:spcBef>
            </a:pPr>
            <a:r>
              <a:rPr lang="en-US" sz="1700" dirty="0"/>
              <a:t>Jim Strale</a:t>
            </a:r>
          </a:p>
          <a:p>
            <a:pPr>
              <a:spcBef>
                <a:spcPts val="0"/>
              </a:spcBef>
            </a:pPr>
            <a:r>
              <a:rPr lang="en-US" sz="1700" dirty="0"/>
              <a:t>Andrew Goodwin</a:t>
            </a:r>
          </a:p>
          <a:p>
            <a:endParaRPr lang="en-US" dirty="0"/>
          </a:p>
        </p:txBody>
      </p:sp>
    </p:spTree>
    <p:extLst>
      <p:ext uri="{BB962C8B-B14F-4D97-AF65-F5344CB8AC3E}">
        <p14:creationId xmlns:p14="http://schemas.microsoft.com/office/powerpoint/2010/main" val="199404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b="0" i="0" dirty="0">
                <a:solidFill>
                  <a:srgbClr val="24292F"/>
                </a:solidFill>
                <a:effectLst/>
                <a:latin typeface="-apple-system"/>
              </a:rPr>
              <a:t>Does attendance/fill rate affect home team winning?</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198487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b="0" i="0" dirty="0">
                <a:solidFill>
                  <a:srgbClr val="24292F"/>
                </a:solidFill>
                <a:effectLst/>
                <a:latin typeface="-apple-system"/>
              </a:rPr>
              <a:t>Does attendance/fill rate affect win margin? </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3256835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b="0" i="0" dirty="0">
                <a:solidFill>
                  <a:srgbClr val="24292F"/>
                </a:solidFill>
                <a:effectLst/>
                <a:latin typeface="-apple-system"/>
              </a:rPr>
              <a:t>Does temperature affect total score?</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3538612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b="0" i="0" dirty="0">
                <a:solidFill>
                  <a:srgbClr val="24292F"/>
                </a:solidFill>
                <a:effectLst/>
                <a:latin typeface="-apple-system"/>
              </a:rPr>
              <a:t>Do televised games affect total score?</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229020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3F5656D5-A84D-9D41-D7BD-D7370CCF14DF}"/>
              </a:ext>
            </a:extLst>
          </p:cNvPr>
          <p:cNvSpPr/>
          <p:nvPr/>
        </p:nvSpPr>
        <p:spPr>
          <a:xfrm>
            <a:off x="4429759" y="2031999"/>
            <a:ext cx="3200400" cy="3200400"/>
          </a:xfrm>
          <a:prstGeom prst="ellipse">
            <a:avLst/>
          </a:prstGeom>
          <a:solidFill>
            <a:schemeClr val="accent1">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B0510B1-C025-04D3-46D9-1C9F2B1FAB2F}"/>
              </a:ext>
            </a:extLst>
          </p:cNvPr>
          <p:cNvSpPr/>
          <p:nvPr/>
        </p:nvSpPr>
        <p:spPr>
          <a:xfrm>
            <a:off x="8466666" y="1469813"/>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ABD91DB-AC18-6C66-588E-6B7717A34D21}"/>
              </a:ext>
            </a:extLst>
          </p:cNvPr>
          <p:cNvCxnSpPr>
            <a:stCxn id="15" idx="2"/>
          </p:cNvCxnSpPr>
          <p:nvPr/>
        </p:nvCxnSpPr>
        <p:spPr>
          <a:xfrm flipH="1">
            <a:off x="7701280" y="1927013"/>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D33482-B7FD-E995-3190-7AAE940738FF}"/>
              </a:ext>
            </a:extLst>
          </p:cNvPr>
          <p:cNvCxnSpPr>
            <a:cxnSpLocks/>
            <a:endCxn id="14" idx="7"/>
          </p:cNvCxnSpPr>
          <p:nvPr/>
        </p:nvCxnSpPr>
        <p:spPr>
          <a:xfrm flipH="1">
            <a:off x="7161471" y="1927013"/>
            <a:ext cx="539809" cy="5736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7FF24C97-1874-1646-1C77-EC154C978147}"/>
              </a:ext>
            </a:extLst>
          </p:cNvPr>
          <p:cNvSpPr/>
          <p:nvPr/>
        </p:nvSpPr>
        <p:spPr>
          <a:xfrm>
            <a:off x="9067435" y="317499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0A21221D-1F5A-9143-5E33-D55C2A43C12D}"/>
              </a:ext>
            </a:extLst>
          </p:cNvPr>
          <p:cNvCxnSpPr>
            <a:cxnSpLocks/>
            <a:endCxn id="14" idx="6"/>
          </p:cNvCxnSpPr>
          <p:nvPr/>
        </p:nvCxnSpPr>
        <p:spPr>
          <a:xfrm flipH="1" flipV="1">
            <a:off x="7630159" y="3632199"/>
            <a:ext cx="143727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5D9DEDD-E7CA-5278-D7D0-37FF123B561E}"/>
              </a:ext>
            </a:extLst>
          </p:cNvPr>
          <p:cNvCxnSpPr>
            <a:cxnSpLocks/>
          </p:cNvCxnSpPr>
          <p:nvPr/>
        </p:nvCxnSpPr>
        <p:spPr>
          <a:xfrm flipH="1" flipV="1">
            <a:off x="2992483" y="3632199"/>
            <a:ext cx="143727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8" name="Flowchart: Connector 27">
            <a:extLst>
              <a:ext uri="{FF2B5EF4-FFF2-40B4-BE49-F238E27FC236}">
                <a16:creationId xmlns:a16="http://schemas.microsoft.com/office/drawing/2014/main" id="{C3D90641-834B-2571-5E88-A979DBC27261}"/>
              </a:ext>
            </a:extLst>
          </p:cNvPr>
          <p:cNvSpPr/>
          <p:nvPr/>
        </p:nvSpPr>
        <p:spPr>
          <a:xfrm>
            <a:off x="2078083" y="317499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7A55955D-2D09-5CB7-D91B-AC2D98FE00BC}"/>
              </a:ext>
            </a:extLst>
          </p:cNvPr>
          <p:cNvCxnSpPr>
            <a:cxnSpLocks/>
          </p:cNvCxnSpPr>
          <p:nvPr/>
        </p:nvCxnSpPr>
        <p:spPr>
          <a:xfrm flipH="1">
            <a:off x="4383374" y="4763711"/>
            <a:ext cx="539809" cy="5736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B6E7D1B-BD4D-39ED-FD0C-18AAF52BED40}"/>
              </a:ext>
            </a:extLst>
          </p:cNvPr>
          <p:cNvCxnSpPr/>
          <p:nvPr/>
        </p:nvCxnSpPr>
        <p:spPr>
          <a:xfrm flipH="1">
            <a:off x="3617988" y="5337385"/>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Flowchart: Connector 30">
            <a:extLst>
              <a:ext uri="{FF2B5EF4-FFF2-40B4-BE49-F238E27FC236}">
                <a16:creationId xmlns:a16="http://schemas.microsoft.com/office/drawing/2014/main" id="{0F402977-158B-2985-A608-88372AEF45D4}"/>
              </a:ext>
            </a:extLst>
          </p:cNvPr>
          <p:cNvSpPr/>
          <p:nvPr/>
        </p:nvSpPr>
        <p:spPr>
          <a:xfrm>
            <a:off x="2703588" y="4880185"/>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CE66DBF-5C8B-5F6D-FBB4-389BFC88BB95}"/>
              </a:ext>
            </a:extLst>
          </p:cNvPr>
          <p:cNvCxnSpPr>
            <a:cxnSpLocks/>
            <a:endCxn id="14" idx="5"/>
          </p:cNvCxnSpPr>
          <p:nvPr/>
        </p:nvCxnSpPr>
        <p:spPr>
          <a:xfrm flipH="1" flipV="1">
            <a:off x="7161471" y="4763711"/>
            <a:ext cx="515073" cy="5538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12B02A7-114A-47F4-FE0B-3649A016C4D6}"/>
              </a:ext>
            </a:extLst>
          </p:cNvPr>
          <p:cNvCxnSpPr/>
          <p:nvPr/>
        </p:nvCxnSpPr>
        <p:spPr>
          <a:xfrm flipH="1">
            <a:off x="7676544" y="5317580"/>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Flowchart: Connector 34">
            <a:extLst>
              <a:ext uri="{FF2B5EF4-FFF2-40B4-BE49-F238E27FC236}">
                <a16:creationId xmlns:a16="http://schemas.microsoft.com/office/drawing/2014/main" id="{31424CD0-47CA-2FBA-6263-8C4C02828B19}"/>
              </a:ext>
            </a:extLst>
          </p:cNvPr>
          <p:cNvSpPr/>
          <p:nvPr/>
        </p:nvSpPr>
        <p:spPr>
          <a:xfrm>
            <a:off x="8466666" y="4860380"/>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E80D4E7-0C9B-396A-9914-C72FAC81E165}"/>
              </a:ext>
            </a:extLst>
          </p:cNvPr>
          <p:cNvCxnSpPr>
            <a:cxnSpLocks/>
          </p:cNvCxnSpPr>
          <p:nvPr/>
        </p:nvCxnSpPr>
        <p:spPr>
          <a:xfrm flipH="1" flipV="1">
            <a:off x="4383374" y="1936915"/>
            <a:ext cx="515073" cy="5538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1FEFB3D-CD1C-BC51-9522-BB52E310D32D}"/>
              </a:ext>
            </a:extLst>
          </p:cNvPr>
          <p:cNvCxnSpPr/>
          <p:nvPr/>
        </p:nvCxnSpPr>
        <p:spPr>
          <a:xfrm flipH="1">
            <a:off x="3617988" y="1936915"/>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Flowchart: Connector 39">
            <a:extLst>
              <a:ext uri="{FF2B5EF4-FFF2-40B4-BE49-F238E27FC236}">
                <a16:creationId xmlns:a16="http://schemas.microsoft.com/office/drawing/2014/main" id="{163F54F8-EDFE-255E-C1B8-4877EF1D667F}"/>
              </a:ext>
            </a:extLst>
          </p:cNvPr>
          <p:cNvSpPr/>
          <p:nvPr/>
        </p:nvSpPr>
        <p:spPr>
          <a:xfrm>
            <a:off x="2696000" y="1479715"/>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56F58E2-45C0-B8CE-9D2D-3459205E4184}"/>
              </a:ext>
            </a:extLst>
          </p:cNvPr>
          <p:cNvSpPr txBox="1"/>
          <p:nvPr/>
        </p:nvSpPr>
        <p:spPr>
          <a:xfrm>
            <a:off x="8310879" y="2389761"/>
            <a:ext cx="1225973" cy="276999"/>
          </a:xfrm>
          <a:prstGeom prst="rect">
            <a:avLst/>
          </a:prstGeom>
          <a:noFill/>
        </p:spPr>
        <p:txBody>
          <a:bodyPr wrap="square" rtlCol="0">
            <a:spAutoFit/>
          </a:bodyPr>
          <a:lstStyle/>
          <a:p>
            <a:r>
              <a:rPr lang="en-US" sz="1200" dirty="0"/>
              <a:t>Define objective</a:t>
            </a:r>
          </a:p>
        </p:txBody>
      </p:sp>
      <p:sp>
        <p:nvSpPr>
          <p:cNvPr id="44" name="TextBox 43">
            <a:extLst>
              <a:ext uri="{FF2B5EF4-FFF2-40B4-BE49-F238E27FC236}">
                <a16:creationId xmlns:a16="http://schemas.microsoft.com/office/drawing/2014/main" id="{77359356-AB5A-26D4-F360-27707A688149}"/>
              </a:ext>
            </a:extLst>
          </p:cNvPr>
          <p:cNvSpPr txBox="1"/>
          <p:nvPr/>
        </p:nvSpPr>
        <p:spPr>
          <a:xfrm>
            <a:off x="9054253" y="4126182"/>
            <a:ext cx="965197" cy="276999"/>
          </a:xfrm>
          <a:prstGeom prst="rect">
            <a:avLst/>
          </a:prstGeom>
          <a:noFill/>
        </p:spPr>
        <p:txBody>
          <a:bodyPr wrap="square" rtlCol="0">
            <a:spAutoFit/>
          </a:bodyPr>
          <a:lstStyle/>
          <a:p>
            <a:r>
              <a:rPr lang="en-US" sz="1200" dirty="0"/>
              <a:t>Import data</a:t>
            </a:r>
          </a:p>
        </p:txBody>
      </p:sp>
      <p:sp>
        <p:nvSpPr>
          <p:cNvPr id="45" name="TextBox 44">
            <a:extLst>
              <a:ext uri="{FF2B5EF4-FFF2-40B4-BE49-F238E27FC236}">
                <a16:creationId xmlns:a16="http://schemas.microsoft.com/office/drawing/2014/main" id="{2AF7F5D2-BF2B-3345-5A45-EAB1412856C5}"/>
              </a:ext>
            </a:extLst>
          </p:cNvPr>
          <p:cNvSpPr txBox="1"/>
          <p:nvPr/>
        </p:nvSpPr>
        <p:spPr>
          <a:xfrm>
            <a:off x="8243144" y="5811562"/>
            <a:ext cx="1361441" cy="276999"/>
          </a:xfrm>
          <a:prstGeom prst="rect">
            <a:avLst/>
          </a:prstGeom>
          <a:noFill/>
        </p:spPr>
        <p:txBody>
          <a:bodyPr wrap="square" rtlCol="0">
            <a:spAutoFit/>
          </a:bodyPr>
          <a:lstStyle/>
          <a:p>
            <a:r>
              <a:rPr lang="en-US" sz="1200" dirty="0"/>
              <a:t>Explore/clean data</a:t>
            </a:r>
          </a:p>
        </p:txBody>
      </p:sp>
      <p:sp>
        <p:nvSpPr>
          <p:cNvPr id="46" name="TextBox 45">
            <a:extLst>
              <a:ext uri="{FF2B5EF4-FFF2-40B4-BE49-F238E27FC236}">
                <a16:creationId xmlns:a16="http://schemas.microsoft.com/office/drawing/2014/main" id="{B33CBE76-5C81-F826-D0C6-0BBB981CAF26}"/>
              </a:ext>
            </a:extLst>
          </p:cNvPr>
          <p:cNvSpPr txBox="1"/>
          <p:nvPr/>
        </p:nvSpPr>
        <p:spPr>
          <a:xfrm>
            <a:off x="2588033" y="5811562"/>
            <a:ext cx="1145509" cy="276999"/>
          </a:xfrm>
          <a:prstGeom prst="rect">
            <a:avLst/>
          </a:prstGeom>
          <a:noFill/>
        </p:spPr>
        <p:txBody>
          <a:bodyPr wrap="square" rtlCol="0">
            <a:spAutoFit/>
          </a:bodyPr>
          <a:lstStyle/>
          <a:p>
            <a:r>
              <a:rPr lang="en-US" sz="1200" dirty="0"/>
              <a:t>Baseline model</a:t>
            </a:r>
          </a:p>
        </p:txBody>
      </p:sp>
      <p:sp>
        <p:nvSpPr>
          <p:cNvPr id="47" name="TextBox 46">
            <a:extLst>
              <a:ext uri="{FF2B5EF4-FFF2-40B4-BE49-F238E27FC236}">
                <a16:creationId xmlns:a16="http://schemas.microsoft.com/office/drawing/2014/main" id="{DE902411-4DEE-3F4D-3389-F5DB0E5AA587}"/>
              </a:ext>
            </a:extLst>
          </p:cNvPr>
          <p:cNvSpPr txBox="1"/>
          <p:nvPr/>
        </p:nvSpPr>
        <p:spPr>
          <a:xfrm>
            <a:off x="1785960" y="4182571"/>
            <a:ext cx="1498645" cy="276999"/>
          </a:xfrm>
          <a:prstGeom prst="rect">
            <a:avLst/>
          </a:prstGeom>
          <a:noFill/>
        </p:spPr>
        <p:txBody>
          <a:bodyPr wrap="square" rtlCol="0">
            <a:spAutoFit/>
          </a:bodyPr>
          <a:lstStyle/>
          <a:p>
            <a:r>
              <a:rPr lang="en-US" sz="1200" dirty="0"/>
              <a:t>Evaluate/tune model</a:t>
            </a:r>
          </a:p>
        </p:txBody>
      </p:sp>
      <p:sp>
        <p:nvSpPr>
          <p:cNvPr id="48" name="TextBox 47">
            <a:extLst>
              <a:ext uri="{FF2B5EF4-FFF2-40B4-BE49-F238E27FC236}">
                <a16:creationId xmlns:a16="http://schemas.microsoft.com/office/drawing/2014/main" id="{846174EE-2555-EBE0-B444-F1983FCD0332}"/>
              </a:ext>
            </a:extLst>
          </p:cNvPr>
          <p:cNvSpPr txBox="1"/>
          <p:nvPr/>
        </p:nvSpPr>
        <p:spPr>
          <a:xfrm>
            <a:off x="2603893" y="2389761"/>
            <a:ext cx="1098761" cy="276999"/>
          </a:xfrm>
          <a:prstGeom prst="rect">
            <a:avLst/>
          </a:prstGeom>
          <a:noFill/>
        </p:spPr>
        <p:txBody>
          <a:bodyPr wrap="square" rtlCol="0">
            <a:spAutoFit/>
          </a:bodyPr>
          <a:lstStyle/>
          <a:p>
            <a:r>
              <a:rPr lang="en-US" sz="1200" dirty="0"/>
              <a:t>Report Results</a:t>
            </a:r>
          </a:p>
        </p:txBody>
      </p:sp>
      <p:pic>
        <p:nvPicPr>
          <p:cNvPr id="52" name="Graphic 51" descr="Server with solid fill">
            <a:extLst>
              <a:ext uri="{FF2B5EF4-FFF2-40B4-BE49-F238E27FC236}">
                <a16:creationId xmlns:a16="http://schemas.microsoft.com/office/drawing/2014/main" id="{82854843-E39B-34CA-D9F2-17F3F5E324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83697" y="3372884"/>
            <a:ext cx="506307" cy="506307"/>
          </a:xfrm>
          <a:prstGeom prst="rect">
            <a:avLst/>
          </a:prstGeom>
        </p:spPr>
      </p:pic>
      <p:pic>
        <p:nvPicPr>
          <p:cNvPr id="55" name="Picture 54">
            <a:extLst>
              <a:ext uri="{FF2B5EF4-FFF2-40B4-BE49-F238E27FC236}">
                <a16:creationId xmlns:a16="http://schemas.microsoft.com/office/drawing/2014/main" id="{FEE1927F-D81B-1A4E-CA46-409AA07308A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222" b="96000" l="3556" r="96000">
                        <a14:foregroundMark x1="58667" y1="10667" x2="58667" y2="10667"/>
                        <a14:foregroundMark x1="72444" y1="74667" x2="72444" y2="74667"/>
                        <a14:foregroundMark x1="92000" y1="96000" x2="92000" y2="96000"/>
                        <a14:foregroundMark x1="12444" y1="15111" x2="12444" y2="15111"/>
                        <a14:foregroundMark x1="12444" y1="15111" x2="3556" y2="42222"/>
                        <a14:foregroundMark x1="3556" y1="42222" x2="4889" y2="48444"/>
                        <a14:foregroundMark x1="52889" y1="8444" x2="24889" y2="6222"/>
                        <a14:foregroundMark x1="96444" y1="91111" x2="96444" y2="91111"/>
                        <a14:foregroundMark x1="84889" y1="94667" x2="92889" y2="84444"/>
                        <a14:foregroundMark x1="92889" y1="84444" x2="70667" y2="66222"/>
                        <a14:foregroundMark x1="70667" y1="66222" x2="83111" y2="94667"/>
                        <a14:foregroundMark x1="83111" y1="94667" x2="83556" y2="94667"/>
                        <a14:foregroundMark x1="33333" y1="72889" x2="9333" y2="51556"/>
                        <a14:foregroundMark x1="32889" y1="70667" x2="60444" y2="57778"/>
                        <a14:foregroundMark x1="60444" y1="57778" x2="70667" y2="28000"/>
                        <a14:foregroundMark x1="70667" y1="28000" x2="61778" y2="13333"/>
                        <a14:foregroundMark x1="46667" y1="3111" x2="29333" y2="2222"/>
                      </a14:backgroundRemoval>
                    </a14:imgEffect>
                  </a14:imgLayer>
                </a14:imgProps>
              </a:ext>
            </a:extLst>
          </a:blip>
          <a:stretch>
            <a:fillRect/>
          </a:stretch>
        </p:blipFill>
        <p:spPr>
          <a:xfrm>
            <a:off x="8646929" y="5040581"/>
            <a:ext cx="553870" cy="553870"/>
          </a:xfrm>
          <a:prstGeom prst="rect">
            <a:avLst/>
          </a:prstGeom>
        </p:spPr>
      </p:pic>
      <p:pic>
        <p:nvPicPr>
          <p:cNvPr id="58" name="Picture 57">
            <a:extLst>
              <a:ext uri="{FF2B5EF4-FFF2-40B4-BE49-F238E27FC236}">
                <a16:creationId xmlns:a16="http://schemas.microsoft.com/office/drawing/2014/main" id="{C9C492F4-B57B-BA0A-8EDB-8400F500E8FC}"/>
              </a:ext>
            </a:extLst>
          </p:cNvPr>
          <p:cNvPicPr>
            <a:picLocks noChangeAspect="1"/>
          </p:cNvPicPr>
          <p:nvPr/>
        </p:nvPicPr>
        <p:blipFill>
          <a:blip r:embed="rId6">
            <a:grayscl/>
            <a:extLst>
              <a:ext uri="{BEBA8EAE-BF5A-486C-A8C5-ECC9F3942E4B}">
                <a14:imgProps xmlns:a14="http://schemas.microsoft.com/office/drawing/2010/main">
                  <a14:imgLayer r:embed="rId7">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2452974" y="1244171"/>
            <a:ext cx="1415626" cy="1415626"/>
          </a:xfrm>
          <a:prstGeom prst="rect">
            <a:avLst/>
          </a:prstGeom>
        </p:spPr>
      </p:pic>
      <p:pic>
        <p:nvPicPr>
          <p:cNvPr id="60" name="Picture 59">
            <a:extLst>
              <a:ext uri="{FF2B5EF4-FFF2-40B4-BE49-F238E27FC236}">
                <a16:creationId xmlns:a16="http://schemas.microsoft.com/office/drawing/2014/main" id="{B2C8F347-747D-A0D9-6C0A-8E1F55EFFB91}"/>
              </a:ext>
            </a:extLst>
          </p:cNvPr>
          <p:cNvPicPr>
            <a:picLocks noChangeAspect="1"/>
          </p:cNvPicPr>
          <p:nvPr/>
        </p:nvPicPr>
        <p:blipFill>
          <a:blip r:embed="rId8">
            <a:grayscl/>
            <a:extLst>
              <a:ext uri="{BEBA8EAE-BF5A-486C-A8C5-ECC9F3942E4B}">
                <a14:imgProps xmlns:a14="http://schemas.microsoft.com/office/drawing/2010/main">
                  <a14:imgLayer r:embed="rId9">
                    <a14:imgEffect>
                      <a14:backgroundRemoval t="4420" b="89503" l="1799" r="96043">
                        <a14:foregroundMark x1="28777" y1="53039" x2="32014" y2="76796"/>
                        <a14:foregroundMark x1="2158" y1="61878" x2="5755" y2="74033"/>
                        <a14:foregroundMark x1="43487" y1="42636" x2="51079" y2="51381"/>
                        <a14:foregroundMark x1="40048" y1="38674" x2="40193" y2="38841"/>
                        <a14:foregroundMark x1="39569" y1="38122" x2="40048" y2="38674"/>
                        <a14:foregroundMark x1="35252" y1="33149" x2="39569" y2="38122"/>
                        <a14:foregroundMark x1="51079" y1="51381" x2="51439" y2="51381"/>
                        <a14:foregroundMark x1="46763" y1="12707" x2="46043" y2="4972"/>
                        <a14:foregroundMark x1="71254" y1="53909" x2="69424" y2="67956"/>
                        <a14:foregroundMark x1="73022" y1="40331" x2="71740" y2="50173"/>
                        <a14:foregroundMark x1="69424" y1="67956" x2="73022" y2="72928"/>
                        <a14:foregroundMark x1="88129" y1="72928" x2="96043" y2="43646"/>
                        <a14:foregroundMark x1="96043" y1="43646" x2="92806" y2="41989"/>
                        <a14:backgroundMark x1="41367" y1="38674" x2="41367" y2="38674"/>
                        <a14:backgroundMark x1="41727" y1="40331" x2="41727" y2="40331"/>
                        <a14:backgroundMark x1="40647" y1="38122" x2="44245" y2="41436"/>
                        <a14:backgroundMark x1="40288" y1="38122" x2="40288" y2="38122"/>
                        <a14:backgroundMark x1="72662" y1="50829" x2="71583" y2="54144"/>
                      </a14:backgroundRemoval>
                    </a14:imgEffect>
                  </a14:imgLayer>
                </a14:imgProps>
              </a:ext>
            </a:extLst>
          </a:blip>
          <a:stretch>
            <a:fillRect/>
          </a:stretch>
        </p:blipFill>
        <p:spPr>
          <a:xfrm>
            <a:off x="2238724" y="3414196"/>
            <a:ext cx="669667" cy="436006"/>
          </a:xfrm>
          <a:prstGeom prst="rect">
            <a:avLst/>
          </a:prstGeom>
        </p:spPr>
      </p:pic>
      <p:pic>
        <p:nvPicPr>
          <p:cNvPr id="61" name="Picture 60">
            <a:extLst>
              <a:ext uri="{FF2B5EF4-FFF2-40B4-BE49-F238E27FC236}">
                <a16:creationId xmlns:a16="http://schemas.microsoft.com/office/drawing/2014/main" id="{3F9CF4EC-17BF-854F-DEA8-01746F2438E2}"/>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9778" b="90222" l="9778" r="89778">
                        <a14:foregroundMark x1="29333" y1="89778" x2="56889" y2="88889"/>
                        <a14:foregroundMark x1="56889" y1="88889" x2="72000" y2="90222"/>
                      </a14:backgroundRemoval>
                    </a14:imgEffect>
                  </a14:imgLayer>
                </a14:imgProps>
              </a:ext>
            </a:extLst>
          </a:blip>
          <a:stretch>
            <a:fillRect/>
          </a:stretch>
        </p:blipFill>
        <p:spPr>
          <a:xfrm>
            <a:off x="2792732" y="4933746"/>
            <a:ext cx="730107" cy="730107"/>
          </a:xfrm>
          <a:prstGeom prst="rect">
            <a:avLst/>
          </a:prstGeom>
        </p:spPr>
      </p:pic>
      <p:pic>
        <p:nvPicPr>
          <p:cNvPr id="62" name="Picture 61">
            <a:extLst>
              <a:ext uri="{FF2B5EF4-FFF2-40B4-BE49-F238E27FC236}">
                <a16:creationId xmlns:a16="http://schemas.microsoft.com/office/drawing/2014/main" id="{585E6D7A-8C1D-D7A8-B8E5-2054EAA961C6}"/>
              </a:ext>
            </a:extLst>
          </p:cNvPr>
          <p:cNvPicPr>
            <a:picLocks noChangeAspect="1"/>
          </p:cNvPicPr>
          <p:nvPr/>
        </p:nvPicPr>
        <p:blipFill>
          <a:blip r:embed="rId12">
            <a:duotone>
              <a:schemeClr val="accent1">
                <a:shade val="45000"/>
                <a:satMod val="135000"/>
              </a:schemeClr>
              <a:prstClr val="white"/>
            </a:duotone>
            <a:alphaModFix amt="50000"/>
            <a:extLst>
              <a:ext uri="{BEBA8EAE-BF5A-486C-A8C5-ECC9F3942E4B}">
                <a14:imgProps xmlns:a14="http://schemas.microsoft.com/office/drawing/2010/main">
                  <a14:imgLayer r:embed="rId13">
                    <a14:imgEffect>
                      <a14:backgroundRemoval t="4911" b="95536" l="3125" r="95536">
                        <a14:foregroundMark x1="13393" y1="43750" x2="20982" y2="71875"/>
                        <a14:foregroundMark x1="43750" y1="88839" x2="69196" y2="81250"/>
                        <a14:foregroundMark x1="69196" y1="81250" x2="75446" y2="76339"/>
                        <a14:foregroundMark x1="87500" y1="58482" x2="82143" y2="30357"/>
                        <a14:foregroundMark x1="82143" y1="30357" x2="76786" y2="24554"/>
                        <a14:foregroundMark x1="53125" y1="8482" x2="50893" y2="5357"/>
                        <a14:foregroundMark x1="3125" y1="52232" x2="5804" y2="50446"/>
                        <a14:foregroundMark x1="50446" y1="95982" x2="48214" y2="90625"/>
                        <a14:foregroundMark x1="95536" y1="51339" x2="88393" y2="51339"/>
                      </a14:backgroundRemoval>
                    </a14:imgEffect>
                    <a14:imgEffect>
                      <a14:artisticCutout/>
                    </a14:imgEffect>
                    <a14:imgEffect>
                      <a14:sharpenSoften amount="50000"/>
                    </a14:imgEffect>
                  </a14:imgLayer>
                </a14:imgProps>
              </a:ext>
            </a:extLst>
          </a:blip>
          <a:stretch>
            <a:fillRect/>
          </a:stretch>
        </p:blipFill>
        <p:spPr>
          <a:xfrm>
            <a:off x="4876595" y="2500687"/>
            <a:ext cx="2331957" cy="2331957"/>
          </a:xfrm>
          <a:prstGeom prst="rect">
            <a:avLst/>
          </a:prstGeom>
        </p:spPr>
      </p:pic>
      <p:pic>
        <p:nvPicPr>
          <p:cNvPr id="63" name="Picture 62">
            <a:extLst>
              <a:ext uri="{FF2B5EF4-FFF2-40B4-BE49-F238E27FC236}">
                <a16:creationId xmlns:a16="http://schemas.microsoft.com/office/drawing/2014/main" id="{2F3E547B-3F15-6FCA-F1E7-A31941CE7207}"/>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10000" b="90000" l="10000" r="90000">
                        <a14:foregroundMark x1="74222" y1="30222" x2="71556" y2="26222"/>
                        <a14:foregroundMark x1="65778" y1="45333" x2="63111" y2="57778"/>
                        <a14:foregroundMark x1="55111" y1="50667" x2="51111" y2="56000"/>
                      </a14:backgroundRemoval>
                    </a14:imgEffect>
                  </a14:imgLayer>
                </a14:imgProps>
              </a:ext>
            </a:extLst>
          </a:blip>
          <a:stretch>
            <a:fillRect/>
          </a:stretch>
        </p:blipFill>
        <p:spPr>
          <a:xfrm>
            <a:off x="8491272" y="1504323"/>
            <a:ext cx="865183" cy="865183"/>
          </a:xfrm>
          <a:prstGeom prst="rect">
            <a:avLst/>
          </a:prstGeom>
        </p:spPr>
      </p:pic>
      <p:sp>
        <p:nvSpPr>
          <p:cNvPr id="64" name="Title 1">
            <a:extLst>
              <a:ext uri="{FF2B5EF4-FFF2-40B4-BE49-F238E27FC236}">
                <a16:creationId xmlns:a16="http://schemas.microsoft.com/office/drawing/2014/main" id="{F7978E02-2040-9EFA-E11C-A9B9FFCAF3CD}"/>
              </a:ext>
            </a:extLst>
          </p:cNvPr>
          <p:cNvSpPr>
            <a:spLocks noGrp="1"/>
          </p:cNvSpPr>
          <p:nvPr>
            <p:ph type="title"/>
          </p:nvPr>
        </p:nvSpPr>
        <p:spPr>
          <a:xfrm>
            <a:off x="784773" y="107213"/>
            <a:ext cx="10515600" cy="1325563"/>
          </a:xfrm>
        </p:spPr>
        <p:txBody>
          <a:bodyPr/>
          <a:lstStyle/>
          <a:p>
            <a:pPr algn="ctr"/>
            <a:r>
              <a:rPr lang="en-US" dirty="0"/>
              <a:t>Data Science Workflow</a:t>
            </a:r>
          </a:p>
        </p:txBody>
      </p:sp>
    </p:spTree>
    <p:extLst>
      <p:ext uri="{BB962C8B-B14F-4D97-AF65-F5344CB8AC3E}">
        <p14:creationId xmlns:p14="http://schemas.microsoft.com/office/powerpoint/2010/main" val="381591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3F5656D5-A84D-9D41-D7BD-D7370CCF14DF}"/>
              </a:ext>
            </a:extLst>
          </p:cNvPr>
          <p:cNvSpPr/>
          <p:nvPr/>
        </p:nvSpPr>
        <p:spPr>
          <a:xfrm>
            <a:off x="4429759" y="2031999"/>
            <a:ext cx="3200400" cy="3200400"/>
          </a:xfrm>
          <a:prstGeom prst="ellipse">
            <a:avLst/>
          </a:prstGeom>
          <a:solidFill>
            <a:schemeClr val="accent1">
              <a:lumMod val="20000"/>
              <a:lumOff val="80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6B0510B1-C025-04D3-46D9-1C9F2B1FAB2F}"/>
              </a:ext>
            </a:extLst>
          </p:cNvPr>
          <p:cNvSpPr/>
          <p:nvPr/>
        </p:nvSpPr>
        <p:spPr>
          <a:xfrm>
            <a:off x="8466666" y="1469813"/>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ABD91DB-AC18-6C66-588E-6B7717A34D21}"/>
              </a:ext>
            </a:extLst>
          </p:cNvPr>
          <p:cNvCxnSpPr>
            <a:stCxn id="15" idx="2"/>
          </p:cNvCxnSpPr>
          <p:nvPr/>
        </p:nvCxnSpPr>
        <p:spPr>
          <a:xfrm flipH="1">
            <a:off x="7701280" y="1927013"/>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5D33482-B7FD-E995-3190-7AAE940738FF}"/>
              </a:ext>
            </a:extLst>
          </p:cNvPr>
          <p:cNvCxnSpPr>
            <a:cxnSpLocks/>
            <a:endCxn id="14" idx="7"/>
          </p:cNvCxnSpPr>
          <p:nvPr/>
        </p:nvCxnSpPr>
        <p:spPr>
          <a:xfrm flipH="1">
            <a:off x="7161471" y="1927013"/>
            <a:ext cx="539809" cy="5736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lowchart: Connector 20">
            <a:extLst>
              <a:ext uri="{FF2B5EF4-FFF2-40B4-BE49-F238E27FC236}">
                <a16:creationId xmlns:a16="http://schemas.microsoft.com/office/drawing/2014/main" id="{7FF24C97-1874-1646-1C77-EC154C978147}"/>
              </a:ext>
            </a:extLst>
          </p:cNvPr>
          <p:cNvSpPr/>
          <p:nvPr/>
        </p:nvSpPr>
        <p:spPr>
          <a:xfrm>
            <a:off x="8466666" y="4860380"/>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2CE66DBF-5C8B-5F6D-FBB4-389BFC88BB95}"/>
              </a:ext>
            </a:extLst>
          </p:cNvPr>
          <p:cNvCxnSpPr>
            <a:cxnSpLocks/>
            <a:endCxn id="14" idx="5"/>
          </p:cNvCxnSpPr>
          <p:nvPr/>
        </p:nvCxnSpPr>
        <p:spPr>
          <a:xfrm flipH="1" flipV="1">
            <a:off x="7161471" y="4763711"/>
            <a:ext cx="515073" cy="5538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12B02A7-114A-47F4-FE0B-3649A016C4D6}"/>
              </a:ext>
            </a:extLst>
          </p:cNvPr>
          <p:cNvCxnSpPr>
            <a:cxnSpLocks/>
          </p:cNvCxnSpPr>
          <p:nvPr/>
        </p:nvCxnSpPr>
        <p:spPr>
          <a:xfrm flipH="1">
            <a:off x="7676544" y="5317580"/>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5" name="Flowchart: Connector 34">
            <a:extLst>
              <a:ext uri="{FF2B5EF4-FFF2-40B4-BE49-F238E27FC236}">
                <a16:creationId xmlns:a16="http://schemas.microsoft.com/office/drawing/2014/main" id="{31424CD0-47CA-2FBA-6263-8C4C02828B19}"/>
              </a:ext>
            </a:extLst>
          </p:cNvPr>
          <p:cNvSpPr/>
          <p:nvPr/>
        </p:nvSpPr>
        <p:spPr>
          <a:xfrm>
            <a:off x="2687840" y="4860444"/>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5E80D4E7-0C9B-396A-9914-C72FAC81E165}"/>
              </a:ext>
            </a:extLst>
          </p:cNvPr>
          <p:cNvCxnSpPr>
            <a:cxnSpLocks/>
          </p:cNvCxnSpPr>
          <p:nvPr/>
        </p:nvCxnSpPr>
        <p:spPr>
          <a:xfrm flipH="1" flipV="1">
            <a:off x="4383374" y="1936915"/>
            <a:ext cx="515073" cy="55386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1FEFB3D-CD1C-BC51-9522-BB52E310D32D}"/>
              </a:ext>
            </a:extLst>
          </p:cNvPr>
          <p:cNvCxnSpPr/>
          <p:nvPr/>
        </p:nvCxnSpPr>
        <p:spPr>
          <a:xfrm flipH="1">
            <a:off x="3617988" y="1936915"/>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Flowchart: Connector 39">
            <a:extLst>
              <a:ext uri="{FF2B5EF4-FFF2-40B4-BE49-F238E27FC236}">
                <a16:creationId xmlns:a16="http://schemas.microsoft.com/office/drawing/2014/main" id="{163F54F8-EDFE-255E-C1B8-4877EF1D667F}"/>
              </a:ext>
            </a:extLst>
          </p:cNvPr>
          <p:cNvSpPr/>
          <p:nvPr/>
        </p:nvSpPr>
        <p:spPr>
          <a:xfrm>
            <a:off x="2696000" y="1479715"/>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556F58E2-45C0-B8CE-9D2D-3459205E4184}"/>
              </a:ext>
            </a:extLst>
          </p:cNvPr>
          <p:cNvSpPr txBox="1"/>
          <p:nvPr/>
        </p:nvSpPr>
        <p:spPr>
          <a:xfrm>
            <a:off x="8310879" y="2389761"/>
            <a:ext cx="1225973" cy="276999"/>
          </a:xfrm>
          <a:prstGeom prst="rect">
            <a:avLst/>
          </a:prstGeom>
          <a:noFill/>
        </p:spPr>
        <p:txBody>
          <a:bodyPr wrap="square" rtlCol="0">
            <a:spAutoFit/>
          </a:bodyPr>
          <a:lstStyle/>
          <a:p>
            <a:r>
              <a:rPr lang="en-US" sz="1200" dirty="0"/>
              <a:t>Define objective</a:t>
            </a:r>
          </a:p>
        </p:txBody>
      </p:sp>
      <p:sp>
        <p:nvSpPr>
          <p:cNvPr id="44" name="TextBox 43">
            <a:extLst>
              <a:ext uri="{FF2B5EF4-FFF2-40B4-BE49-F238E27FC236}">
                <a16:creationId xmlns:a16="http://schemas.microsoft.com/office/drawing/2014/main" id="{77359356-AB5A-26D4-F360-27707A688149}"/>
              </a:ext>
            </a:extLst>
          </p:cNvPr>
          <p:cNvSpPr txBox="1"/>
          <p:nvPr/>
        </p:nvSpPr>
        <p:spPr>
          <a:xfrm>
            <a:off x="8453484" y="5811563"/>
            <a:ext cx="965197" cy="276999"/>
          </a:xfrm>
          <a:prstGeom prst="rect">
            <a:avLst/>
          </a:prstGeom>
          <a:noFill/>
        </p:spPr>
        <p:txBody>
          <a:bodyPr wrap="square" rtlCol="0">
            <a:spAutoFit/>
          </a:bodyPr>
          <a:lstStyle/>
          <a:p>
            <a:r>
              <a:rPr lang="en-US" sz="1200" dirty="0"/>
              <a:t>Import data</a:t>
            </a:r>
          </a:p>
        </p:txBody>
      </p:sp>
      <p:sp>
        <p:nvSpPr>
          <p:cNvPr id="45" name="TextBox 44">
            <a:extLst>
              <a:ext uri="{FF2B5EF4-FFF2-40B4-BE49-F238E27FC236}">
                <a16:creationId xmlns:a16="http://schemas.microsoft.com/office/drawing/2014/main" id="{2AF7F5D2-BF2B-3345-5A45-EAB1412856C5}"/>
              </a:ext>
            </a:extLst>
          </p:cNvPr>
          <p:cNvSpPr txBox="1"/>
          <p:nvPr/>
        </p:nvSpPr>
        <p:spPr>
          <a:xfrm>
            <a:off x="2464318" y="5811626"/>
            <a:ext cx="1361441" cy="276999"/>
          </a:xfrm>
          <a:prstGeom prst="rect">
            <a:avLst/>
          </a:prstGeom>
          <a:noFill/>
        </p:spPr>
        <p:txBody>
          <a:bodyPr wrap="square" rtlCol="0">
            <a:spAutoFit/>
          </a:bodyPr>
          <a:lstStyle/>
          <a:p>
            <a:r>
              <a:rPr lang="en-US" sz="1200" dirty="0"/>
              <a:t>Explore/clean data</a:t>
            </a:r>
          </a:p>
        </p:txBody>
      </p:sp>
      <p:sp>
        <p:nvSpPr>
          <p:cNvPr id="48" name="TextBox 47">
            <a:extLst>
              <a:ext uri="{FF2B5EF4-FFF2-40B4-BE49-F238E27FC236}">
                <a16:creationId xmlns:a16="http://schemas.microsoft.com/office/drawing/2014/main" id="{846174EE-2555-EBE0-B444-F1983FCD0332}"/>
              </a:ext>
            </a:extLst>
          </p:cNvPr>
          <p:cNvSpPr txBox="1"/>
          <p:nvPr/>
        </p:nvSpPr>
        <p:spPr>
          <a:xfrm>
            <a:off x="2603893" y="2389761"/>
            <a:ext cx="1098761" cy="276999"/>
          </a:xfrm>
          <a:prstGeom prst="rect">
            <a:avLst/>
          </a:prstGeom>
          <a:noFill/>
        </p:spPr>
        <p:txBody>
          <a:bodyPr wrap="square" rtlCol="0">
            <a:spAutoFit/>
          </a:bodyPr>
          <a:lstStyle/>
          <a:p>
            <a:r>
              <a:rPr lang="en-US" sz="1200" dirty="0"/>
              <a:t>Report Results</a:t>
            </a:r>
          </a:p>
        </p:txBody>
      </p:sp>
      <p:pic>
        <p:nvPicPr>
          <p:cNvPr id="52" name="Graphic 51" descr="Server with solid fill">
            <a:extLst>
              <a:ext uri="{FF2B5EF4-FFF2-40B4-BE49-F238E27FC236}">
                <a16:creationId xmlns:a16="http://schemas.microsoft.com/office/drawing/2014/main" id="{82854843-E39B-34CA-D9F2-17F3F5E324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682928" y="5058265"/>
            <a:ext cx="506307" cy="506307"/>
          </a:xfrm>
          <a:prstGeom prst="rect">
            <a:avLst/>
          </a:prstGeom>
        </p:spPr>
      </p:pic>
      <p:pic>
        <p:nvPicPr>
          <p:cNvPr id="55" name="Picture 54">
            <a:extLst>
              <a:ext uri="{FF2B5EF4-FFF2-40B4-BE49-F238E27FC236}">
                <a16:creationId xmlns:a16="http://schemas.microsoft.com/office/drawing/2014/main" id="{FEE1927F-D81B-1A4E-CA46-409AA07308A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222" b="96000" l="3556" r="96000">
                        <a14:foregroundMark x1="58667" y1="10667" x2="58667" y2="10667"/>
                        <a14:foregroundMark x1="72444" y1="74667" x2="72444" y2="74667"/>
                        <a14:foregroundMark x1="92000" y1="96000" x2="92000" y2="96000"/>
                        <a14:foregroundMark x1="12444" y1="15111" x2="12444" y2="15111"/>
                        <a14:foregroundMark x1="12444" y1="15111" x2="3556" y2="42222"/>
                        <a14:foregroundMark x1="3556" y1="42222" x2="4889" y2="48444"/>
                        <a14:foregroundMark x1="52889" y1="8444" x2="24889" y2="6222"/>
                        <a14:foregroundMark x1="96444" y1="91111" x2="96444" y2="91111"/>
                        <a14:foregroundMark x1="84889" y1="94667" x2="92889" y2="84444"/>
                        <a14:foregroundMark x1="92889" y1="84444" x2="70667" y2="66222"/>
                        <a14:foregroundMark x1="70667" y1="66222" x2="83111" y2="94667"/>
                        <a14:foregroundMark x1="83111" y1="94667" x2="83556" y2="94667"/>
                        <a14:foregroundMark x1="33333" y1="72889" x2="9333" y2="51556"/>
                        <a14:foregroundMark x1="32889" y1="70667" x2="60444" y2="57778"/>
                        <a14:foregroundMark x1="60444" y1="57778" x2="70667" y2="28000"/>
                        <a14:foregroundMark x1="70667" y1="28000" x2="61778" y2="13333"/>
                        <a14:foregroundMark x1="46667" y1="3111" x2="29333" y2="2222"/>
                      </a14:backgroundRemoval>
                    </a14:imgEffect>
                  </a14:imgLayer>
                </a14:imgProps>
              </a:ext>
            </a:extLst>
          </a:blip>
          <a:stretch>
            <a:fillRect/>
          </a:stretch>
        </p:blipFill>
        <p:spPr>
          <a:xfrm>
            <a:off x="2868103" y="5040645"/>
            <a:ext cx="553870" cy="553870"/>
          </a:xfrm>
          <a:prstGeom prst="rect">
            <a:avLst/>
          </a:prstGeom>
        </p:spPr>
      </p:pic>
      <p:pic>
        <p:nvPicPr>
          <p:cNvPr id="58" name="Picture 57">
            <a:extLst>
              <a:ext uri="{FF2B5EF4-FFF2-40B4-BE49-F238E27FC236}">
                <a16:creationId xmlns:a16="http://schemas.microsoft.com/office/drawing/2014/main" id="{C9C492F4-B57B-BA0A-8EDB-8400F500E8FC}"/>
              </a:ext>
            </a:extLst>
          </p:cNvPr>
          <p:cNvPicPr>
            <a:picLocks noChangeAspect="1"/>
          </p:cNvPicPr>
          <p:nvPr/>
        </p:nvPicPr>
        <p:blipFill>
          <a:blip r:embed="rId6">
            <a:grayscl/>
            <a:extLst>
              <a:ext uri="{BEBA8EAE-BF5A-486C-A8C5-ECC9F3942E4B}">
                <a14:imgProps xmlns:a14="http://schemas.microsoft.com/office/drawing/2010/main">
                  <a14:imgLayer r:embed="rId7">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2452974" y="1244171"/>
            <a:ext cx="1415626" cy="1415626"/>
          </a:xfrm>
          <a:prstGeom prst="rect">
            <a:avLst/>
          </a:prstGeom>
        </p:spPr>
      </p:pic>
      <p:pic>
        <p:nvPicPr>
          <p:cNvPr id="62" name="Picture 61">
            <a:extLst>
              <a:ext uri="{FF2B5EF4-FFF2-40B4-BE49-F238E27FC236}">
                <a16:creationId xmlns:a16="http://schemas.microsoft.com/office/drawing/2014/main" id="{585E6D7A-8C1D-D7A8-B8E5-2054EAA961C6}"/>
              </a:ext>
            </a:extLst>
          </p:cNvPr>
          <p:cNvPicPr>
            <a:picLocks noChangeAspect="1"/>
          </p:cNvPicPr>
          <p:nvPr/>
        </p:nvPicPr>
        <p:blipFill>
          <a:blip r:embed="rId8">
            <a:duotone>
              <a:schemeClr val="accent1">
                <a:shade val="45000"/>
                <a:satMod val="135000"/>
              </a:schemeClr>
              <a:prstClr val="white"/>
            </a:duotone>
            <a:alphaModFix amt="50000"/>
            <a:extLst>
              <a:ext uri="{BEBA8EAE-BF5A-486C-A8C5-ECC9F3942E4B}">
                <a14:imgProps xmlns:a14="http://schemas.microsoft.com/office/drawing/2010/main">
                  <a14:imgLayer r:embed="rId9">
                    <a14:imgEffect>
                      <a14:backgroundRemoval t="4911" b="95536" l="3125" r="95536">
                        <a14:foregroundMark x1="13393" y1="43750" x2="20982" y2="71875"/>
                        <a14:foregroundMark x1="43750" y1="88839" x2="69196" y2="81250"/>
                        <a14:foregroundMark x1="69196" y1="81250" x2="75446" y2="76339"/>
                        <a14:foregroundMark x1="87500" y1="58482" x2="82143" y2="30357"/>
                        <a14:foregroundMark x1="82143" y1="30357" x2="76786" y2="24554"/>
                        <a14:foregroundMark x1="53125" y1="8482" x2="50893" y2="5357"/>
                        <a14:foregroundMark x1="3125" y1="52232" x2="5804" y2="50446"/>
                        <a14:foregroundMark x1="50446" y1="95982" x2="48214" y2="90625"/>
                        <a14:foregroundMark x1="95536" y1="51339" x2="88393" y2="51339"/>
                      </a14:backgroundRemoval>
                    </a14:imgEffect>
                    <a14:imgEffect>
                      <a14:artisticCutout/>
                    </a14:imgEffect>
                    <a14:imgEffect>
                      <a14:sharpenSoften amount="50000"/>
                    </a14:imgEffect>
                  </a14:imgLayer>
                </a14:imgProps>
              </a:ext>
            </a:extLst>
          </a:blip>
          <a:stretch>
            <a:fillRect/>
          </a:stretch>
        </p:blipFill>
        <p:spPr>
          <a:xfrm>
            <a:off x="4876595" y="2500687"/>
            <a:ext cx="2331957" cy="2331957"/>
          </a:xfrm>
          <a:prstGeom prst="rect">
            <a:avLst/>
          </a:prstGeom>
        </p:spPr>
      </p:pic>
      <p:pic>
        <p:nvPicPr>
          <p:cNvPr id="63" name="Picture 62">
            <a:extLst>
              <a:ext uri="{FF2B5EF4-FFF2-40B4-BE49-F238E27FC236}">
                <a16:creationId xmlns:a16="http://schemas.microsoft.com/office/drawing/2014/main" id="{2F3E547B-3F15-6FCA-F1E7-A31941CE7207}"/>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10000" b="90000" l="10000" r="90000">
                        <a14:foregroundMark x1="74222" y1="30222" x2="71556" y2="26222"/>
                        <a14:foregroundMark x1="65778" y1="45333" x2="63111" y2="57778"/>
                        <a14:foregroundMark x1="55111" y1="50667" x2="51111" y2="56000"/>
                      </a14:backgroundRemoval>
                    </a14:imgEffect>
                  </a14:imgLayer>
                </a14:imgProps>
              </a:ext>
            </a:extLst>
          </a:blip>
          <a:stretch>
            <a:fillRect/>
          </a:stretch>
        </p:blipFill>
        <p:spPr>
          <a:xfrm>
            <a:off x="8491272" y="1504323"/>
            <a:ext cx="865183" cy="865183"/>
          </a:xfrm>
          <a:prstGeom prst="rect">
            <a:avLst/>
          </a:prstGeom>
        </p:spPr>
      </p:pic>
      <p:sp>
        <p:nvSpPr>
          <p:cNvPr id="64" name="Title 1">
            <a:extLst>
              <a:ext uri="{FF2B5EF4-FFF2-40B4-BE49-F238E27FC236}">
                <a16:creationId xmlns:a16="http://schemas.microsoft.com/office/drawing/2014/main" id="{F7978E02-2040-9EFA-E11C-A9B9FFCAF3CD}"/>
              </a:ext>
            </a:extLst>
          </p:cNvPr>
          <p:cNvSpPr>
            <a:spLocks noGrp="1"/>
          </p:cNvSpPr>
          <p:nvPr>
            <p:ph type="title"/>
          </p:nvPr>
        </p:nvSpPr>
        <p:spPr>
          <a:xfrm>
            <a:off x="784773" y="107213"/>
            <a:ext cx="10515600" cy="1325563"/>
          </a:xfrm>
        </p:spPr>
        <p:txBody>
          <a:bodyPr/>
          <a:lstStyle/>
          <a:p>
            <a:pPr algn="ctr"/>
            <a:r>
              <a:rPr lang="en-US" dirty="0"/>
              <a:t>Data Science Workflow</a:t>
            </a:r>
          </a:p>
        </p:txBody>
      </p:sp>
      <p:cxnSp>
        <p:nvCxnSpPr>
          <p:cNvPr id="33" name="Straight Connector 32">
            <a:extLst>
              <a:ext uri="{FF2B5EF4-FFF2-40B4-BE49-F238E27FC236}">
                <a16:creationId xmlns:a16="http://schemas.microsoft.com/office/drawing/2014/main" id="{AA1C9BE5-714D-54B8-8625-CFFBB599F78D}"/>
              </a:ext>
            </a:extLst>
          </p:cNvPr>
          <p:cNvCxnSpPr>
            <a:cxnSpLocks/>
          </p:cNvCxnSpPr>
          <p:nvPr/>
        </p:nvCxnSpPr>
        <p:spPr>
          <a:xfrm flipH="1">
            <a:off x="4383273" y="4763711"/>
            <a:ext cx="539809" cy="57367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45BC525-44B8-74B3-BD3F-46D1AF76FBA4}"/>
              </a:ext>
            </a:extLst>
          </p:cNvPr>
          <p:cNvCxnSpPr/>
          <p:nvPr/>
        </p:nvCxnSpPr>
        <p:spPr>
          <a:xfrm flipH="1">
            <a:off x="3617988" y="5337385"/>
            <a:ext cx="765386"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522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334346" y="365125"/>
            <a:ext cx="10019453" cy="1325563"/>
          </a:xfrm>
        </p:spPr>
        <p:txBody>
          <a:bodyPr/>
          <a:lstStyle/>
          <a:p>
            <a:r>
              <a:rPr lang="en-US" dirty="0"/>
              <a:t>Define Objective</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normAutofit fontScale="92500" lnSpcReduction="10000"/>
          </a:bodyPr>
          <a:lstStyle/>
          <a:p>
            <a:r>
              <a:rPr lang="en-US" dirty="0"/>
              <a:t>Problem statement</a:t>
            </a:r>
          </a:p>
          <a:p>
            <a:pPr lvl="1"/>
            <a:r>
              <a:rPr lang="en-US" dirty="0"/>
              <a:t>Newly available sports gambling applications have taken too much money from the average gambler. We have set out to identify data elements that could affect the score of college football games that can be used to help predict the winner.</a:t>
            </a:r>
          </a:p>
          <a:p>
            <a:pPr marL="457200" lvl="1" indent="0">
              <a:buNone/>
            </a:pPr>
            <a:endParaRPr lang="en-US" dirty="0"/>
          </a:p>
          <a:p>
            <a:r>
              <a:rPr lang="en-US" dirty="0"/>
              <a:t>Questions</a:t>
            </a:r>
          </a:p>
          <a:p>
            <a:pPr lvl="1"/>
            <a:r>
              <a:rPr lang="en-US" b="0" i="0" dirty="0">
                <a:solidFill>
                  <a:srgbClr val="24292F"/>
                </a:solidFill>
                <a:effectLst/>
                <a:latin typeface="-apple-system"/>
              </a:rPr>
              <a:t>Does attendance/fill rate affect home team winning?</a:t>
            </a:r>
          </a:p>
          <a:p>
            <a:pPr lvl="1"/>
            <a:r>
              <a:rPr lang="en-US" b="0" i="0" dirty="0">
                <a:solidFill>
                  <a:srgbClr val="24292F"/>
                </a:solidFill>
                <a:effectLst/>
                <a:latin typeface="-apple-system"/>
              </a:rPr>
              <a:t>Does attendance/fill rate affect win margin? </a:t>
            </a:r>
          </a:p>
          <a:p>
            <a:pPr lvl="1"/>
            <a:r>
              <a:rPr lang="en-US" b="0" i="0" dirty="0">
                <a:solidFill>
                  <a:srgbClr val="24292F"/>
                </a:solidFill>
                <a:effectLst/>
                <a:latin typeface="-apple-system"/>
              </a:rPr>
              <a:t>Does temperature affect total score?</a:t>
            </a:r>
          </a:p>
          <a:p>
            <a:pPr lvl="1"/>
            <a:r>
              <a:rPr lang="en-US" b="0" i="0" dirty="0">
                <a:solidFill>
                  <a:srgbClr val="24292F"/>
                </a:solidFill>
                <a:effectLst/>
                <a:latin typeface="-apple-system"/>
              </a:rPr>
              <a:t>Does gametime affect total score?</a:t>
            </a:r>
          </a:p>
          <a:p>
            <a:pPr lvl="1"/>
            <a:r>
              <a:rPr lang="en-US" b="0" i="0" dirty="0">
                <a:solidFill>
                  <a:srgbClr val="24292F"/>
                </a:solidFill>
                <a:effectLst/>
                <a:latin typeface="-apple-system"/>
              </a:rPr>
              <a:t>Do televised games affect total score?</a:t>
            </a:r>
          </a:p>
          <a:p>
            <a:pPr lvl="1"/>
            <a:r>
              <a:rPr lang="en-US" b="0" i="0" dirty="0">
                <a:effectLst/>
                <a:latin typeface="-apple-system"/>
              </a:rPr>
              <a:t>Do hot tubs in the stadium affect total score? </a:t>
            </a:r>
          </a:p>
          <a:p>
            <a:pPr lvl="1"/>
            <a:endParaRPr lang="en-US" dirty="0"/>
          </a:p>
        </p:txBody>
      </p:sp>
      <p:sp>
        <p:nvSpPr>
          <p:cNvPr id="4" name="Flowchart: Connector 3">
            <a:extLst>
              <a:ext uri="{FF2B5EF4-FFF2-40B4-BE49-F238E27FC236}">
                <a16:creationId xmlns:a16="http://schemas.microsoft.com/office/drawing/2014/main" id="{10A72261-BB5C-9151-7E12-4DC6B248FFA3}"/>
              </a:ext>
            </a:extLst>
          </p:cNvPr>
          <p:cNvSpPr/>
          <p:nvPr/>
        </p:nvSpPr>
        <p:spPr>
          <a:xfrm>
            <a:off x="419946" y="548670"/>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E2CF7FB-1017-AE2F-236E-0DB49AF4B00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74222" y1="30222" x2="71556" y2="26222"/>
                        <a14:foregroundMark x1="65778" y1="45333" x2="63111" y2="57778"/>
                        <a14:foregroundMark x1="55111" y1="50667" x2="51111" y2="56000"/>
                      </a14:backgroundRemoval>
                    </a14:imgEffect>
                  </a14:imgLayer>
                </a14:imgProps>
              </a:ext>
            </a:extLst>
          </a:blip>
          <a:stretch>
            <a:fillRect/>
          </a:stretch>
        </p:blipFill>
        <p:spPr>
          <a:xfrm>
            <a:off x="444554" y="573278"/>
            <a:ext cx="865183" cy="865183"/>
          </a:xfrm>
          <a:prstGeom prst="rect">
            <a:avLst/>
          </a:prstGeom>
        </p:spPr>
      </p:pic>
    </p:spTree>
    <p:extLst>
      <p:ext uri="{BB962C8B-B14F-4D97-AF65-F5344CB8AC3E}">
        <p14:creationId xmlns:p14="http://schemas.microsoft.com/office/powerpoint/2010/main" val="131467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347892" y="365125"/>
            <a:ext cx="10005907" cy="1325563"/>
          </a:xfrm>
        </p:spPr>
        <p:txBody>
          <a:bodyPr/>
          <a:lstStyle/>
          <a:p>
            <a:r>
              <a:rPr lang="en-US" dirty="0"/>
              <a:t>Import Data</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dirty="0"/>
              <a:t>Locate data source</a:t>
            </a:r>
          </a:p>
          <a:p>
            <a:pPr lvl="1"/>
            <a:r>
              <a:rPr lang="en-US" dirty="0"/>
              <a:t>Kaggle.com</a:t>
            </a:r>
          </a:p>
          <a:p>
            <a:pPr lvl="2"/>
            <a:r>
              <a:rPr lang="en-US" b="0" i="0" u="none" strike="noStrike" dirty="0">
                <a:effectLst/>
                <a:latin typeface="-apple-system"/>
                <a:hlinkClick r:id="rId2"/>
              </a:rPr>
              <a:t>https://www.kaggle.com/datasets/jeffgallini/college-football-attendance-2000-to-2018</a:t>
            </a:r>
            <a:endParaRPr lang="en-US" b="0" i="0" u="none" strike="noStrike" dirty="0">
              <a:effectLst/>
              <a:latin typeface="-apple-system"/>
            </a:endParaRPr>
          </a:p>
          <a:p>
            <a:pPr marL="914400" lvl="2" indent="0">
              <a:buNone/>
            </a:pPr>
            <a:endParaRPr lang="en-US" b="0" i="0" u="none" strike="noStrike" dirty="0">
              <a:effectLst/>
              <a:latin typeface="-apple-system"/>
            </a:endParaRPr>
          </a:p>
          <a:p>
            <a:r>
              <a:rPr lang="en-US" dirty="0"/>
              <a:t>Sample</a:t>
            </a:r>
          </a:p>
          <a:p>
            <a:pPr lvl="1"/>
            <a:r>
              <a:rPr lang="en-US" dirty="0"/>
              <a:t>6,672 Division I CFB (College Football) games between 2000 – 2018</a:t>
            </a:r>
          </a:p>
          <a:p>
            <a:pPr marL="457200" lvl="1" indent="0">
              <a:buNone/>
            </a:pPr>
            <a:endParaRPr lang="en-US" dirty="0"/>
          </a:p>
          <a:p>
            <a:r>
              <a:rPr lang="en-US" dirty="0"/>
              <a:t>Structure</a:t>
            </a:r>
          </a:p>
          <a:p>
            <a:pPr lvl="1"/>
            <a:r>
              <a:rPr lang="en-US" i="0" dirty="0">
                <a:solidFill>
                  <a:srgbClr val="202124"/>
                </a:solidFill>
                <a:effectLst/>
                <a:latin typeface="Inter"/>
              </a:rPr>
              <a:t>CFBeattendance.csv</a:t>
            </a:r>
            <a:endParaRPr lang="en-US" dirty="0"/>
          </a:p>
          <a:p>
            <a:endParaRPr lang="en-US" dirty="0"/>
          </a:p>
          <a:p>
            <a:endParaRPr lang="en-US" dirty="0"/>
          </a:p>
        </p:txBody>
      </p:sp>
      <p:sp>
        <p:nvSpPr>
          <p:cNvPr id="4" name="Flowchart: Connector 3">
            <a:extLst>
              <a:ext uri="{FF2B5EF4-FFF2-40B4-BE49-F238E27FC236}">
                <a16:creationId xmlns:a16="http://schemas.microsoft.com/office/drawing/2014/main" id="{91BE0CD7-ADA3-B46B-7DCB-C7ED4F1C2FC4}"/>
              </a:ext>
            </a:extLst>
          </p:cNvPr>
          <p:cNvSpPr/>
          <p:nvPr/>
        </p:nvSpPr>
        <p:spPr>
          <a:xfrm>
            <a:off x="438572" y="53733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Server with solid fill">
            <a:extLst>
              <a:ext uri="{FF2B5EF4-FFF2-40B4-BE49-F238E27FC236}">
                <a16:creationId xmlns:a16="http://schemas.microsoft.com/office/drawing/2014/main" id="{0C9188DA-93CC-7BA8-5592-243C26C10F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834" y="735224"/>
            <a:ext cx="506307" cy="506307"/>
          </a:xfrm>
          <a:prstGeom prst="rect">
            <a:avLst/>
          </a:prstGeom>
        </p:spPr>
      </p:pic>
    </p:spTree>
    <p:extLst>
      <p:ext uri="{BB962C8B-B14F-4D97-AF65-F5344CB8AC3E}">
        <p14:creationId xmlns:p14="http://schemas.microsoft.com/office/powerpoint/2010/main" val="114173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381760" y="365125"/>
            <a:ext cx="9972040" cy="1325563"/>
          </a:xfrm>
        </p:spPr>
        <p:txBody>
          <a:bodyPr/>
          <a:lstStyle/>
          <a:p>
            <a:r>
              <a:rPr lang="en-US" dirty="0"/>
              <a:t>Clean/Explore Data</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pPr lvl="2"/>
            <a:r>
              <a:rPr lang="en-US" dirty="0"/>
              <a:t>Checked for missing values</a:t>
            </a:r>
          </a:p>
          <a:p>
            <a:pPr lvl="2"/>
            <a:r>
              <a:rPr lang="en-US" dirty="0"/>
              <a:t>Reviewed column data types</a:t>
            </a:r>
          </a:p>
          <a:p>
            <a:pPr lvl="2"/>
            <a:r>
              <a:rPr lang="en-US" dirty="0"/>
              <a:t>Parsed out Results column</a:t>
            </a:r>
          </a:p>
          <a:p>
            <a:pPr lvl="3"/>
            <a:r>
              <a:rPr lang="en-US" dirty="0"/>
              <a:t>Removed Spring games with winner labeled as a color</a:t>
            </a:r>
          </a:p>
          <a:p>
            <a:pPr lvl="3"/>
            <a:r>
              <a:rPr lang="en-US" dirty="0"/>
              <a:t>Removed games that went into overtime</a:t>
            </a:r>
          </a:p>
          <a:p>
            <a:pPr lvl="3"/>
            <a:r>
              <a:rPr lang="en-US" dirty="0"/>
              <a:t>Removed games that were not finished or vacated</a:t>
            </a:r>
          </a:p>
          <a:p>
            <a:pPr lvl="4"/>
            <a:r>
              <a:rPr lang="en-US" dirty="0"/>
              <a:t>Started with 6,672 rows</a:t>
            </a:r>
          </a:p>
          <a:p>
            <a:pPr lvl="4"/>
            <a:r>
              <a:rPr lang="en-US" dirty="0"/>
              <a:t>Ended with 6,309 rows</a:t>
            </a:r>
          </a:p>
        </p:txBody>
      </p:sp>
      <p:sp>
        <p:nvSpPr>
          <p:cNvPr id="4" name="Flowchart: Connector 3">
            <a:extLst>
              <a:ext uri="{FF2B5EF4-FFF2-40B4-BE49-F238E27FC236}">
                <a16:creationId xmlns:a16="http://schemas.microsoft.com/office/drawing/2014/main" id="{9B030CE5-0E84-CF7A-7F06-C0DC1702AF3D}"/>
              </a:ext>
            </a:extLst>
          </p:cNvPr>
          <p:cNvSpPr/>
          <p:nvPr/>
        </p:nvSpPr>
        <p:spPr>
          <a:xfrm>
            <a:off x="472440" y="56688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8A00068-A2AF-0DD9-1362-8CA984332A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222" b="96000" l="3556" r="96000">
                        <a14:foregroundMark x1="58667" y1="10667" x2="58667" y2="10667"/>
                        <a14:foregroundMark x1="72444" y1="74667" x2="72444" y2="74667"/>
                        <a14:foregroundMark x1="92000" y1="96000" x2="92000" y2="96000"/>
                        <a14:foregroundMark x1="12444" y1="15111" x2="12444" y2="15111"/>
                        <a14:foregroundMark x1="12444" y1="15111" x2="3556" y2="42222"/>
                        <a14:foregroundMark x1="3556" y1="42222" x2="4889" y2="48444"/>
                        <a14:foregroundMark x1="52889" y1="8444" x2="24889" y2="6222"/>
                        <a14:foregroundMark x1="96444" y1="91111" x2="96444" y2="91111"/>
                        <a14:foregroundMark x1="84889" y1="94667" x2="92889" y2="84444"/>
                        <a14:foregroundMark x1="92889" y1="84444" x2="70667" y2="66222"/>
                        <a14:foregroundMark x1="70667" y1="66222" x2="83111" y2="94667"/>
                        <a14:foregroundMark x1="83111" y1="94667" x2="83556" y2="94667"/>
                        <a14:foregroundMark x1="33333" y1="72889" x2="9333" y2="51556"/>
                        <a14:foregroundMark x1="32889" y1="70667" x2="60444" y2="57778"/>
                        <a14:foregroundMark x1="60444" y1="57778" x2="70667" y2="28000"/>
                        <a14:foregroundMark x1="70667" y1="28000" x2="61778" y2="13333"/>
                        <a14:foregroundMark x1="46667" y1="3111" x2="29333" y2="2222"/>
                      </a14:backgroundRemoval>
                    </a14:imgEffect>
                  </a14:imgLayer>
                </a14:imgProps>
              </a:ext>
            </a:extLst>
          </a:blip>
          <a:stretch>
            <a:fillRect/>
          </a:stretch>
        </p:blipFill>
        <p:spPr>
          <a:xfrm>
            <a:off x="652703" y="747087"/>
            <a:ext cx="553870" cy="553870"/>
          </a:xfrm>
          <a:prstGeom prst="rect">
            <a:avLst/>
          </a:prstGeom>
        </p:spPr>
      </p:pic>
    </p:spTree>
    <p:extLst>
      <p:ext uri="{BB962C8B-B14F-4D97-AF65-F5344CB8AC3E}">
        <p14:creationId xmlns:p14="http://schemas.microsoft.com/office/powerpoint/2010/main" val="452931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92397" y="365125"/>
            <a:ext cx="10061403" cy="1325563"/>
          </a:xfrm>
        </p:spPr>
        <p:txBody>
          <a:bodyPr/>
          <a:lstStyle/>
          <a:p>
            <a:r>
              <a:rPr lang="en-US" dirty="0"/>
              <a:t>Baseline Model</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dirty="0"/>
              <a:t>Chose baseline model</a:t>
            </a:r>
          </a:p>
          <a:p>
            <a:r>
              <a:rPr lang="en-US" dirty="0"/>
              <a:t>Continuous</a:t>
            </a:r>
          </a:p>
          <a:p>
            <a:pPr lvl="1"/>
            <a:r>
              <a:rPr lang="en-US" dirty="0"/>
              <a:t>Regression model</a:t>
            </a:r>
          </a:p>
          <a:p>
            <a:r>
              <a:rPr lang="en-US" dirty="0"/>
              <a:t>Categorical</a:t>
            </a:r>
          </a:p>
          <a:p>
            <a:pPr lvl="1"/>
            <a:r>
              <a:rPr lang="en-US" dirty="0"/>
              <a:t>Classification</a:t>
            </a:r>
          </a:p>
          <a:p>
            <a:pPr lvl="1"/>
            <a:r>
              <a:rPr lang="en-US" dirty="0"/>
              <a:t>Logistics regression</a:t>
            </a:r>
          </a:p>
        </p:txBody>
      </p:sp>
      <p:sp>
        <p:nvSpPr>
          <p:cNvPr id="4" name="Flowchart: Connector 3">
            <a:extLst>
              <a:ext uri="{FF2B5EF4-FFF2-40B4-BE49-F238E27FC236}">
                <a16:creationId xmlns:a16="http://schemas.microsoft.com/office/drawing/2014/main" id="{A028CB34-1323-224B-A752-3CFFF39B3448}"/>
              </a:ext>
            </a:extLst>
          </p:cNvPr>
          <p:cNvSpPr/>
          <p:nvPr/>
        </p:nvSpPr>
        <p:spPr>
          <a:xfrm>
            <a:off x="384002" y="51728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03723C7-81B6-D958-6150-5AD59E61A3E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778" b="90222" l="9778" r="89778">
                        <a14:foregroundMark x1="29333" y1="89778" x2="56889" y2="88889"/>
                        <a14:foregroundMark x1="56889" y1="88889" x2="72000" y2="90222"/>
                      </a14:backgroundRemoval>
                    </a14:imgEffect>
                  </a14:imgLayer>
                </a14:imgProps>
              </a:ext>
            </a:extLst>
          </a:blip>
          <a:stretch>
            <a:fillRect/>
          </a:stretch>
        </p:blipFill>
        <p:spPr>
          <a:xfrm>
            <a:off x="473146" y="570850"/>
            <a:ext cx="730107" cy="730107"/>
          </a:xfrm>
          <a:prstGeom prst="rect">
            <a:avLst/>
          </a:prstGeom>
        </p:spPr>
      </p:pic>
    </p:spTree>
    <p:extLst>
      <p:ext uri="{BB962C8B-B14F-4D97-AF65-F5344CB8AC3E}">
        <p14:creationId xmlns:p14="http://schemas.microsoft.com/office/powerpoint/2010/main" val="1182667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57124" y="365125"/>
            <a:ext cx="10096675" cy="1325563"/>
          </a:xfrm>
        </p:spPr>
        <p:txBody>
          <a:bodyPr/>
          <a:lstStyle/>
          <a:p>
            <a:r>
              <a:rPr lang="en-US" dirty="0"/>
              <a:t>Evaluate/Tune Model</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dirty="0"/>
              <a:t>Evaluate metrics</a:t>
            </a:r>
          </a:p>
          <a:p>
            <a:pPr lvl="1"/>
            <a:r>
              <a:rPr lang="en-US" dirty="0"/>
              <a:t>Accuracy</a:t>
            </a:r>
          </a:p>
          <a:p>
            <a:pPr lvl="1"/>
            <a:r>
              <a:rPr lang="en-US" dirty="0"/>
              <a:t>Validation</a:t>
            </a:r>
          </a:p>
        </p:txBody>
      </p:sp>
      <p:sp>
        <p:nvSpPr>
          <p:cNvPr id="4" name="Flowchart: Connector 3">
            <a:extLst>
              <a:ext uri="{FF2B5EF4-FFF2-40B4-BE49-F238E27FC236}">
                <a16:creationId xmlns:a16="http://schemas.microsoft.com/office/drawing/2014/main" id="{B06DFB9F-1B2E-486C-80D8-B5399DB91666}"/>
              </a:ext>
            </a:extLst>
          </p:cNvPr>
          <p:cNvSpPr/>
          <p:nvPr/>
        </p:nvSpPr>
        <p:spPr>
          <a:xfrm>
            <a:off x="342725" y="553719"/>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09D10C8-9035-9CC2-07FF-2B24EDB620C3}"/>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4420" b="89503" l="1799" r="96043">
                        <a14:foregroundMark x1="28777" y1="53039" x2="32014" y2="76796"/>
                        <a14:foregroundMark x1="2158" y1="61878" x2="5755" y2="74033"/>
                        <a14:foregroundMark x1="43487" y1="42636" x2="51079" y2="51381"/>
                        <a14:foregroundMark x1="40048" y1="38674" x2="40193" y2="38841"/>
                        <a14:foregroundMark x1="39569" y1="38122" x2="40048" y2="38674"/>
                        <a14:foregroundMark x1="35252" y1="33149" x2="39569" y2="38122"/>
                        <a14:foregroundMark x1="51079" y1="51381" x2="51439" y2="51381"/>
                        <a14:foregroundMark x1="46763" y1="12707" x2="46043" y2="4972"/>
                        <a14:foregroundMark x1="71254" y1="53909" x2="69424" y2="67956"/>
                        <a14:foregroundMark x1="73022" y1="40331" x2="71740" y2="50173"/>
                        <a14:foregroundMark x1="69424" y1="67956" x2="73022" y2="72928"/>
                        <a14:foregroundMark x1="88129" y1="72928" x2="96043" y2="43646"/>
                        <a14:foregroundMark x1="96043" y1="43646" x2="92806" y2="41989"/>
                        <a14:backgroundMark x1="41367" y1="38674" x2="41367" y2="38674"/>
                        <a14:backgroundMark x1="41727" y1="40331" x2="41727" y2="40331"/>
                        <a14:backgroundMark x1="40647" y1="38122" x2="44245" y2="41436"/>
                        <a14:backgroundMark x1="40288" y1="38122" x2="40288" y2="38122"/>
                        <a14:backgroundMark x1="72662" y1="50829" x2="71583" y2="54144"/>
                      </a14:backgroundRemoval>
                    </a14:imgEffect>
                  </a14:imgLayer>
                </a14:imgProps>
              </a:ext>
            </a:extLst>
          </a:blip>
          <a:stretch>
            <a:fillRect/>
          </a:stretch>
        </p:blipFill>
        <p:spPr>
          <a:xfrm>
            <a:off x="503366" y="792916"/>
            <a:ext cx="669667" cy="436006"/>
          </a:xfrm>
          <a:prstGeom prst="rect">
            <a:avLst/>
          </a:prstGeom>
        </p:spPr>
      </p:pic>
    </p:spTree>
    <p:extLst>
      <p:ext uri="{BB962C8B-B14F-4D97-AF65-F5344CB8AC3E}">
        <p14:creationId xmlns:p14="http://schemas.microsoft.com/office/powerpoint/2010/main" val="189727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E6BD-479F-96B5-6A07-3FFF21CC6D73}"/>
              </a:ext>
            </a:extLst>
          </p:cNvPr>
          <p:cNvSpPr>
            <a:spLocks noGrp="1"/>
          </p:cNvSpPr>
          <p:nvPr>
            <p:ph type="title"/>
          </p:nvPr>
        </p:nvSpPr>
        <p:spPr>
          <a:xfrm>
            <a:off x="1287812" y="365125"/>
            <a:ext cx="10065987" cy="1325563"/>
          </a:xfrm>
        </p:spPr>
        <p:txBody>
          <a:bodyPr/>
          <a:lstStyle/>
          <a:p>
            <a:r>
              <a:rPr lang="en-US" dirty="0"/>
              <a:t>Report Results</a:t>
            </a:r>
          </a:p>
        </p:txBody>
      </p:sp>
      <p:sp>
        <p:nvSpPr>
          <p:cNvPr id="3" name="Content Placeholder 2">
            <a:extLst>
              <a:ext uri="{FF2B5EF4-FFF2-40B4-BE49-F238E27FC236}">
                <a16:creationId xmlns:a16="http://schemas.microsoft.com/office/drawing/2014/main" id="{31321336-FD2F-82D3-6FC9-946AD68BBC15}"/>
              </a:ext>
            </a:extLst>
          </p:cNvPr>
          <p:cNvSpPr>
            <a:spLocks noGrp="1"/>
          </p:cNvSpPr>
          <p:nvPr>
            <p:ph idx="1"/>
          </p:nvPr>
        </p:nvSpPr>
        <p:spPr/>
        <p:txBody>
          <a:bodyPr/>
          <a:lstStyle/>
          <a:p>
            <a:r>
              <a:rPr lang="en-US" dirty="0"/>
              <a:t>Build results</a:t>
            </a:r>
          </a:p>
          <a:p>
            <a:pPr lvl="1"/>
            <a:r>
              <a:rPr lang="en-US" dirty="0"/>
              <a:t>Consider audience</a:t>
            </a:r>
          </a:p>
          <a:p>
            <a:pPr lvl="1"/>
            <a:r>
              <a:rPr lang="en-US" dirty="0"/>
              <a:t>Presentation</a:t>
            </a:r>
          </a:p>
          <a:p>
            <a:pPr lvl="1"/>
            <a:r>
              <a:rPr lang="en-US" dirty="0"/>
              <a:t>Visualization</a:t>
            </a:r>
          </a:p>
          <a:p>
            <a:pPr lvl="2"/>
            <a:r>
              <a:rPr lang="en-US" dirty="0"/>
              <a:t>Dashboard</a:t>
            </a:r>
          </a:p>
          <a:p>
            <a:pPr lvl="1"/>
            <a:r>
              <a:rPr lang="en-US" dirty="0"/>
              <a:t>Web based or local</a:t>
            </a:r>
          </a:p>
          <a:p>
            <a:pPr lvl="1"/>
            <a:r>
              <a:rPr lang="en-US" dirty="0"/>
              <a:t>Answer the originally stated problem.</a:t>
            </a:r>
          </a:p>
        </p:txBody>
      </p:sp>
      <p:sp>
        <p:nvSpPr>
          <p:cNvPr id="4" name="Flowchart: Connector 3">
            <a:extLst>
              <a:ext uri="{FF2B5EF4-FFF2-40B4-BE49-F238E27FC236}">
                <a16:creationId xmlns:a16="http://schemas.microsoft.com/office/drawing/2014/main" id="{C850D8B2-9E0E-4A31-76B0-1A7BF2CDDD14}"/>
              </a:ext>
            </a:extLst>
          </p:cNvPr>
          <p:cNvSpPr/>
          <p:nvPr/>
        </p:nvSpPr>
        <p:spPr>
          <a:xfrm>
            <a:off x="373413" y="510606"/>
            <a:ext cx="914400" cy="914400"/>
          </a:xfrm>
          <a:prstGeom prst="flowChartConnector">
            <a:avLst/>
          </a:prstGeom>
          <a:solidFill>
            <a:schemeClr val="bg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6F95251-55AE-4B4D-F3E7-A28529DFA6B2}"/>
              </a:ext>
            </a:extLst>
          </p:cNvPr>
          <p:cNvPicPr>
            <a:picLocks noChangeAspect="1"/>
          </p:cNvPicPr>
          <p:nvPr/>
        </p:nvPicPr>
        <p:blipFill>
          <a:blip r:embed="rId2">
            <a:grayscl/>
            <a:extLst>
              <a:ext uri="{BEBA8EAE-BF5A-486C-A8C5-ECC9F3942E4B}">
                <a14:imgProps xmlns:a14="http://schemas.microsoft.com/office/drawing/2010/main">
                  <a14:imgLayer r:embed="rId3">
                    <a14:imgEffect>
                      <a14:backgroundRemoval t="10000" b="90000" l="10000" r="90000">
                        <a14:foregroundMark x1="52889" y1="39556" x2="52889" y2="39556"/>
                        <a14:foregroundMark x1="58667" y1="37778" x2="58667" y2="37778"/>
                        <a14:foregroundMark x1="56444" y1="42222" x2="56444" y2="42222"/>
                        <a14:foregroundMark x1="66667" y1="45778" x2="66667" y2="45778"/>
                        <a14:foregroundMark x1="61333" y1="51556" x2="61333" y2="51556"/>
                        <a14:foregroundMark x1="60000" y1="56000" x2="60000" y2="56000"/>
                        <a14:foregroundMark x1="55111" y1="52889" x2="55111" y2="52889"/>
                        <a14:foregroundMark x1="53778" y1="58222" x2="53778" y2="58222"/>
                        <a14:foregroundMark x1="49778" y1="62667" x2="49778" y2="62667"/>
                        <a14:foregroundMark x1="43111" y1="60000" x2="43111" y2="60000"/>
                        <a14:foregroundMark x1="39111" y1="64889" x2="39111" y2="64889"/>
                        <a14:foregroundMark x1="39111" y1="51556" x2="39111" y2="51556"/>
                        <a14:foregroundMark x1="44000" y1="52444" x2="44000" y2="52444"/>
                        <a14:foregroundMark x1="45333" y1="47556" x2="45333" y2="47556"/>
                        <a14:foregroundMark x1="50222" y1="44444" x2="50222" y2="44444"/>
                      </a14:backgroundRemoval>
                    </a14:imgEffect>
                  </a14:imgLayer>
                </a14:imgProps>
              </a:ext>
            </a:extLst>
          </a:blip>
          <a:stretch>
            <a:fillRect/>
          </a:stretch>
        </p:blipFill>
        <p:spPr>
          <a:xfrm>
            <a:off x="130387" y="275062"/>
            <a:ext cx="1415626" cy="1415626"/>
          </a:xfrm>
          <a:prstGeom prst="rect">
            <a:avLst/>
          </a:prstGeom>
        </p:spPr>
      </p:pic>
    </p:spTree>
    <p:extLst>
      <p:ext uri="{BB962C8B-B14F-4D97-AF65-F5344CB8AC3E}">
        <p14:creationId xmlns:p14="http://schemas.microsoft.com/office/powerpoint/2010/main" val="2673536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1685</TotalTime>
  <Words>314</Words>
  <Application>Microsoft Office PowerPoint</Application>
  <PresentationFormat>Widescreen</PresentationFormat>
  <Paragraphs>76</Paragraphs>
  <Slides>13</Slides>
  <Notes>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Inter</vt:lpstr>
      <vt:lpstr>Office Theme</vt:lpstr>
      <vt:lpstr>Project #1: EDA and Git Collaboration</vt:lpstr>
      <vt:lpstr>Data Science Workflow</vt:lpstr>
      <vt:lpstr>Data Science Workflow</vt:lpstr>
      <vt:lpstr>Define Objective</vt:lpstr>
      <vt:lpstr>Import Data</vt:lpstr>
      <vt:lpstr>Clean/Explore Data</vt:lpstr>
      <vt:lpstr>Baseline Model</vt:lpstr>
      <vt:lpstr>Evaluate/Tune Model</vt:lpstr>
      <vt:lpstr>Report Results</vt:lpstr>
      <vt:lpstr>Report Results</vt:lpstr>
      <vt:lpstr>Report Results</vt:lpstr>
      <vt:lpstr>Report Results</vt:lpstr>
      <vt:lpstr>Report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Bootcamp: Project 1</dc:title>
  <dc:creator>Jim Strale</dc:creator>
  <cp:lastModifiedBy>Jim Strale</cp:lastModifiedBy>
  <cp:revision>17</cp:revision>
  <dcterms:created xsi:type="dcterms:W3CDTF">2022-06-08T18:44:52Z</dcterms:created>
  <dcterms:modified xsi:type="dcterms:W3CDTF">2022-06-11T16:21:09Z</dcterms:modified>
</cp:coreProperties>
</file>