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6f703db9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6f703db9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6f703db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6f703db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6f703db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46f703db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6f703db9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6f703db9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da peeps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6f703db9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6f703db9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74130b2d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74130b2d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dvisorsmith.com/data/coli/"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59750" y="1578400"/>
            <a:ext cx="4995000" cy="172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 a Data Scientist and I want my money now!</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233425" y="3884050"/>
            <a:ext cx="4321200" cy="8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Andy Goodwin, B. Slone, Sydney Cohen, Joe Mazanec</a:t>
            </a:r>
            <a:endParaRPr/>
          </a:p>
        </p:txBody>
      </p:sp>
      <p:pic>
        <p:nvPicPr>
          <p:cNvPr id="136" name="Google Shape;136;p13"/>
          <p:cNvPicPr preferRelativeResize="0"/>
          <p:nvPr/>
        </p:nvPicPr>
        <p:blipFill>
          <a:blip r:embed="rId3">
            <a:alphaModFix/>
          </a:blip>
          <a:stretch>
            <a:fillRect/>
          </a:stretch>
        </p:blipFill>
        <p:spPr>
          <a:xfrm>
            <a:off x="509259" y="3223328"/>
            <a:ext cx="2404191" cy="157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Job data set contains data science related jobs in the US (gathered off Glass Door), along with location, salary range, company name, etc.</a:t>
            </a:r>
            <a:endParaRPr/>
          </a:p>
          <a:p>
            <a:pPr indent="-298450" lvl="1" marL="914400" marR="0" rtl="0" algn="l">
              <a:lnSpc>
                <a:spcPct val="115000"/>
              </a:lnSpc>
              <a:spcBef>
                <a:spcPts val="0"/>
              </a:spcBef>
              <a:spcAft>
                <a:spcPts val="0"/>
              </a:spcAft>
              <a:buSzPts val="1100"/>
              <a:buChar char="○"/>
            </a:pPr>
            <a:r>
              <a:rPr lang="en" sz="1300"/>
              <a:t>https://github.com/PlayingNumbers/ds_salary_proj.git</a:t>
            </a:r>
            <a:endParaRPr sz="1300"/>
          </a:p>
          <a:p>
            <a:pPr indent="-311150" lvl="0" marL="457200" marR="0" rtl="0" algn="l">
              <a:lnSpc>
                <a:spcPct val="115000"/>
              </a:lnSpc>
              <a:spcBef>
                <a:spcPts val="0"/>
              </a:spcBef>
              <a:spcAft>
                <a:spcPts val="0"/>
              </a:spcAft>
              <a:buSzPts val="1300"/>
              <a:buChar char="●"/>
            </a:pPr>
            <a:r>
              <a:rPr lang="en"/>
              <a:t>Cost of living data set contains 500 US cities with relative cost of living.</a:t>
            </a:r>
            <a:endParaRPr/>
          </a:p>
          <a:p>
            <a:pPr indent="-298450" lvl="1" marL="914400" rtl="0" algn="l">
              <a:spcBef>
                <a:spcPts val="0"/>
              </a:spcBef>
              <a:spcAft>
                <a:spcPts val="0"/>
              </a:spcAft>
              <a:buSzPts val="1100"/>
              <a:buChar char="○"/>
            </a:pPr>
            <a:r>
              <a:rPr lang="en" sz="1300">
                <a:uFill>
                  <a:noFill/>
                </a:uFill>
                <a:hlinkClick r:id="rId3"/>
              </a:rPr>
              <a:t>https://advisorsmith.com/data/coli/</a:t>
            </a:r>
            <a:endParaRPr/>
          </a:p>
          <a:p>
            <a:pPr indent="-311150" lvl="0" marL="457200" rtl="0" algn="l">
              <a:spcBef>
                <a:spcPts val="0"/>
              </a:spcBef>
              <a:spcAft>
                <a:spcPts val="0"/>
              </a:spcAft>
              <a:buSzPts val="1300"/>
              <a:buChar char="●"/>
            </a:pPr>
            <a:r>
              <a:rPr lang="en"/>
              <a:t>Cleaned job data set and appended cost of living values.</a:t>
            </a:r>
            <a:endParaRPr/>
          </a:p>
          <a:p>
            <a:pPr indent="-311150" lvl="0" marL="457200" rtl="0" algn="l">
              <a:spcBef>
                <a:spcPts val="0"/>
              </a:spcBef>
              <a:spcAft>
                <a:spcPts val="0"/>
              </a:spcAft>
              <a:buSzPts val="1300"/>
              <a:buChar char="●"/>
            </a:pPr>
            <a:r>
              <a:rPr lang="en"/>
              <a:t>Exported </a:t>
            </a:r>
            <a:r>
              <a:rPr lang="en"/>
              <a:t>cleaned</a:t>
            </a:r>
            <a:r>
              <a:rPr lang="en"/>
              <a:t> data to a database in sqlite.</a:t>
            </a:r>
            <a:endParaRPr/>
          </a:p>
          <a:p>
            <a:pPr indent="-311150" lvl="0" marL="457200" rtl="0" algn="l">
              <a:spcBef>
                <a:spcPts val="0"/>
              </a:spcBef>
              <a:spcAft>
                <a:spcPts val="0"/>
              </a:spcAft>
              <a:buSzPts val="1300"/>
              <a:buChar char="●"/>
            </a:pPr>
            <a:r>
              <a:rPr lang="en"/>
              <a:t>Created visualizations.</a:t>
            </a:r>
            <a:endParaRPr/>
          </a:p>
          <a:p>
            <a:pPr indent="-298450" lvl="1" marL="914400" rtl="0" algn="l">
              <a:spcBef>
                <a:spcPts val="0"/>
              </a:spcBef>
              <a:spcAft>
                <a:spcPts val="0"/>
              </a:spcAft>
              <a:buSzPts val="1100"/>
              <a:buChar char="○"/>
            </a:pPr>
            <a:r>
              <a:rPr lang="en"/>
              <a:t>Data table</a:t>
            </a:r>
            <a:endParaRPr/>
          </a:p>
          <a:p>
            <a:pPr indent="-298450" lvl="1" marL="914400" rtl="0" algn="l">
              <a:spcBef>
                <a:spcPts val="0"/>
              </a:spcBef>
              <a:spcAft>
                <a:spcPts val="0"/>
              </a:spcAft>
              <a:buSzPts val="1100"/>
              <a:buChar char="○"/>
            </a:pPr>
            <a:r>
              <a:rPr lang="en"/>
              <a:t>Bar chart </a:t>
            </a:r>
            <a:endParaRPr/>
          </a:p>
          <a:p>
            <a:pPr indent="-298450" lvl="1" marL="914400" rtl="0" algn="l">
              <a:spcBef>
                <a:spcPts val="0"/>
              </a:spcBef>
              <a:spcAft>
                <a:spcPts val="0"/>
              </a:spcAft>
              <a:buSzPts val="1100"/>
              <a:buChar char="○"/>
            </a:pPr>
            <a:r>
              <a:rPr lang="en"/>
              <a:t>Scatter plot (Chart.js)</a:t>
            </a:r>
            <a:endParaRPr/>
          </a:p>
          <a:p>
            <a:pPr indent="-311150" lvl="0" marL="457200" rtl="0" algn="l">
              <a:spcBef>
                <a:spcPts val="0"/>
              </a:spcBef>
              <a:spcAft>
                <a:spcPts val="0"/>
              </a:spcAft>
              <a:buSzPts val="1300"/>
              <a:buChar char="●"/>
            </a:pPr>
            <a:r>
              <a:rPr lang="en"/>
              <a:t>Created online dashboard.</a:t>
            </a:r>
            <a:endParaRPr/>
          </a:p>
        </p:txBody>
      </p:sp>
      <p:pic>
        <p:nvPicPr>
          <p:cNvPr id="143" name="Google Shape;143;p14"/>
          <p:cNvPicPr preferRelativeResize="0"/>
          <p:nvPr/>
        </p:nvPicPr>
        <p:blipFill>
          <a:blip r:embed="rId4">
            <a:alphaModFix/>
          </a:blip>
          <a:stretch>
            <a:fillRect/>
          </a:stretch>
        </p:blipFill>
        <p:spPr>
          <a:xfrm>
            <a:off x="6358975" y="3014125"/>
            <a:ext cx="2212854" cy="165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Excluded/renamed columns.</a:t>
            </a:r>
            <a:endParaRPr/>
          </a:p>
          <a:p>
            <a:pPr indent="-311150" lvl="0" marL="457200" rtl="0" algn="l">
              <a:spcBef>
                <a:spcPts val="0"/>
              </a:spcBef>
              <a:spcAft>
                <a:spcPts val="0"/>
              </a:spcAft>
              <a:buSzPts val="1300"/>
              <a:buChar char="●"/>
            </a:pPr>
            <a:r>
              <a:rPr lang="en"/>
              <a:t>Set columns to correct data type.</a:t>
            </a:r>
            <a:endParaRPr/>
          </a:p>
          <a:p>
            <a:pPr indent="-311150" lvl="0" marL="457200" rtl="0" algn="l">
              <a:spcBef>
                <a:spcPts val="0"/>
              </a:spcBef>
              <a:spcAft>
                <a:spcPts val="0"/>
              </a:spcAft>
              <a:buSzPts val="1300"/>
              <a:buChar char="●"/>
            </a:pPr>
            <a:r>
              <a:rPr lang="en"/>
              <a:t>Removed rows where salary reported hourly.</a:t>
            </a:r>
            <a:endParaRPr/>
          </a:p>
          <a:p>
            <a:pPr indent="-311150" lvl="0" marL="457200" rtl="0" algn="l">
              <a:spcBef>
                <a:spcPts val="0"/>
              </a:spcBef>
              <a:spcAft>
                <a:spcPts val="0"/>
              </a:spcAft>
              <a:buSzPts val="1300"/>
              <a:buChar char="●"/>
            </a:pPr>
            <a:r>
              <a:rPr lang="en"/>
              <a:t>Cleaned and split “Salary Range” column into low/high end salary columns.</a:t>
            </a:r>
            <a:endParaRPr/>
          </a:p>
          <a:p>
            <a:pPr indent="-311150" lvl="0" marL="457200" rtl="0" algn="l">
              <a:spcBef>
                <a:spcPts val="0"/>
              </a:spcBef>
              <a:spcAft>
                <a:spcPts val="0"/>
              </a:spcAft>
              <a:buSzPts val="1300"/>
              <a:buChar char="●"/>
            </a:pPr>
            <a:r>
              <a:rPr lang="en"/>
              <a:t>Created “Middle of Salary Range” column by averaging low/high end salary.</a:t>
            </a:r>
            <a:endParaRPr/>
          </a:p>
          <a:p>
            <a:pPr indent="-311150" lvl="0" marL="457200" rtl="0" algn="l">
              <a:spcBef>
                <a:spcPts val="0"/>
              </a:spcBef>
              <a:spcAft>
                <a:spcPts val="0"/>
              </a:spcAft>
              <a:buSzPts val="1300"/>
              <a:buChar char="●"/>
            </a:pPr>
            <a:r>
              <a:rPr lang="en"/>
              <a:t>Joined “City” and “State” into “City, State”.</a:t>
            </a:r>
            <a:endParaRPr/>
          </a:p>
          <a:p>
            <a:pPr indent="-311150" lvl="0" marL="457200" rtl="0" algn="l">
              <a:spcBef>
                <a:spcPts val="0"/>
              </a:spcBef>
              <a:spcAft>
                <a:spcPts val="0"/>
              </a:spcAft>
              <a:buSzPts val="1300"/>
              <a:buChar char="●"/>
            </a:pPr>
            <a:r>
              <a:rPr lang="en"/>
              <a:t>Loop through “Job Locations” and append cost of living index number where possible.</a:t>
            </a:r>
            <a:endParaRPr/>
          </a:p>
          <a:p>
            <a:pPr indent="-311150" lvl="0" marL="457200" rtl="0" algn="l">
              <a:spcBef>
                <a:spcPts val="0"/>
              </a:spcBef>
              <a:spcAft>
                <a:spcPts val="0"/>
              </a:spcAft>
              <a:buSzPts val="1300"/>
              <a:buChar char="●"/>
            </a:pPr>
            <a:r>
              <a:rPr lang="en"/>
              <a:t>Created “Salary and COL Differential” column by subtracting yearly cost of living from middle of salary range.</a:t>
            </a:r>
            <a:endParaRPr/>
          </a:p>
          <a:p>
            <a:pPr indent="-311150" lvl="0" marL="457200" rtl="0" algn="l">
              <a:spcBef>
                <a:spcPts val="0"/>
              </a:spcBef>
              <a:spcAft>
                <a:spcPts val="0"/>
              </a:spcAft>
              <a:buSzPts val="1300"/>
              <a:buChar char="●"/>
            </a:pPr>
            <a:r>
              <a:rPr lang="en"/>
              <a:t>Used Google API to append </a:t>
            </a:r>
            <a:r>
              <a:rPr lang="en"/>
              <a:t>latitude/longitude values for each “Job Location”.</a:t>
            </a:r>
            <a:endParaRPr/>
          </a:p>
          <a:p>
            <a:pPr indent="-311150" lvl="0" marL="457200" rtl="0" algn="l">
              <a:spcBef>
                <a:spcPts val="0"/>
              </a:spcBef>
              <a:spcAft>
                <a:spcPts val="0"/>
              </a:spcAft>
              <a:buSzPts val="1300"/>
              <a:buChar char="●"/>
            </a:pPr>
            <a:r>
              <a:rPr lang="en"/>
              <a:t>Exported dataframe.</a:t>
            </a:r>
            <a:endParaRPr/>
          </a:p>
          <a:p>
            <a:pPr indent="-311150" lvl="0" marL="457200" rtl="0" algn="l">
              <a:spcBef>
                <a:spcPts val="0"/>
              </a:spcBef>
              <a:spcAft>
                <a:spcPts val="0"/>
              </a:spcAft>
              <a:buSzPts val="1300"/>
              <a:buChar char="●"/>
            </a:pPr>
            <a:r>
              <a:rPr lang="en"/>
              <a:t>Grouped by state with salary, cost of living index, and differential data.</a:t>
            </a:r>
            <a:endParaRPr/>
          </a:p>
          <a:p>
            <a:pPr indent="-311150" lvl="0" marL="457200" rtl="0" algn="l">
              <a:spcBef>
                <a:spcPts val="0"/>
              </a:spcBef>
              <a:spcAft>
                <a:spcPts val="0"/>
              </a:spcAft>
              <a:buSzPts val="1300"/>
              <a:buChar char="●"/>
            </a:pPr>
            <a:r>
              <a:rPr lang="en"/>
              <a:t>Exported dataframe.</a:t>
            </a:r>
            <a:endParaRPr/>
          </a:p>
        </p:txBody>
      </p:sp>
      <p:pic>
        <p:nvPicPr>
          <p:cNvPr id="150" name="Google Shape;150;p15"/>
          <p:cNvPicPr preferRelativeResize="0"/>
          <p:nvPr/>
        </p:nvPicPr>
        <p:blipFill>
          <a:blip r:embed="rId3">
            <a:alphaModFix/>
          </a:blip>
          <a:stretch>
            <a:fillRect/>
          </a:stretch>
        </p:blipFill>
        <p:spPr>
          <a:xfrm>
            <a:off x="6508600" y="292300"/>
            <a:ext cx="2277250" cy="127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156" name="Google Shape;156;p16"/>
          <p:cNvSpPr txBox="1"/>
          <p:nvPr>
            <p:ph idx="1" type="body"/>
          </p:nvPr>
        </p:nvSpPr>
        <p:spPr>
          <a:xfrm>
            <a:off x="105255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database type used was relational (SQLite) via the Flask App.</a:t>
            </a:r>
            <a:endParaRPr sz="1400"/>
          </a:p>
          <a:p>
            <a:pPr indent="-317500" lvl="0" marL="457200" rtl="0" algn="l">
              <a:spcBef>
                <a:spcPts val="0"/>
              </a:spcBef>
              <a:spcAft>
                <a:spcPts val="0"/>
              </a:spcAft>
              <a:buSzPts val="1400"/>
              <a:buChar char="●"/>
            </a:pPr>
            <a:r>
              <a:rPr lang="en" sz="1400"/>
              <a:t>Two dataframes were exported to the database as tables.</a:t>
            </a:r>
            <a:endParaRPr sz="1400"/>
          </a:p>
          <a:p>
            <a:pPr indent="-317500" lvl="0" marL="457200" rtl="0" algn="l">
              <a:spcBef>
                <a:spcPts val="0"/>
              </a:spcBef>
              <a:spcAft>
                <a:spcPts val="0"/>
              </a:spcAft>
              <a:buSzPts val="1400"/>
              <a:buChar char="●"/>
            </a:pPr>
            <a:r>
              <a:rPr lang="en" sz="1400"/>
              <a:t>We attempted several methods, but ran out of time attempting to pull information from our database for use in our visualizations.</a:t>
            </a:r>
            <a:endParaRPr sz="1600"/>
          </a:p>
          <a:p>
            <a:pPr indent="-304800" lvl="1" marL="914400" rtl="0" algn="l">
              <a:spcBef>
                <a:spcPts val="0"/>
              </a:spcBef>
              <a:spcAft>
                <a:spcPts val="0"/>
              </a:spcAft>
              <a:buSzPts val="1200"/>
              <a:buChar char="○"/>
            </a:pPr>
            <a:r>
              <a:rPr lang="en" sz="1200"/>
              <a:t>Instead, we imported CSV files of our data tables for generating our visualizations.</a:t>
            </a:r>
            <a:endParaRPr sz="1200"/>
          </a:p>
          <a:p>
            <a:pPr indent="-304800" lvl="1" marL="914400" rtl="0" algn="l">
              <a:spcBef>
                <a:spcPts val="0"/>
              </a:spcBef>
              <a:spcAft>
                <a:spcPts val="0"/>
              </a:spcAft>
              <a:buSzPts val="1200"/>
              <a:buChar char="○"/>
            </a:pPr>
            <a:r>
              <a:rPr lang="en" sz="1200"/>
              <a:t>The sample code for the project and the class exercises from week 10 which use Flask, SQAlchemy and SQLite worked with the backend querying but when peering at the .sqlite file, the file was empty with 0KB and no data was displayed in DB Browser, yet the code still worked. For this reason, it is the teams suspicion that by configuring our Sqlite file within DB Browser using CSV imports may have been the issue - however, there may be another cause the team hasn’t detected.</a:t>
            </a:r>
            <a:endParaRPr sz="1200"/>
          </a:p>
        </p:txBody>
      </p:sp>
      <p:pic>
        <p:nvPicPr>
          <p:cNvPr id="157" name="Google Shape;157;p16"/>
          <p:cNvPicPr preferRelativeResize="0"/>
          <p:nvPr/>
        </p:nvPicPr>
        <p:blipFill rotWithShape="1">
          <a:blip r:embed="rId3">
            <a:alphaModFix/>
          </a:blip>
          <a:srcRect b="5383" l="0" r="0" t="0"/>
          <a:stretch/>
        </p:blipFill>
        <p:spPr>
          <a:xfrm>
            <a:off x="6780875" y="302375"/>
            <a:ext cx="2162299" cy="1511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Demonstration</a:t>
            </a:r>
            <a:endParaRPr/>
          </a:p>
        </p:txBody>
      </p:sp>
      <p:pic>
        <p:nvPicPr>
          <p:cNvPr id="163" name="Google Shape;163;p17"/>
          <p:cNvPicPr preferRelativeResize="0"/>
          <p:nvPr/>
        </p:nvPicPr>
        <p:blipFill>
          <a:blip r:embed="rId3">
            <a:alphaModFix/>
          </a:blip>
          <a:stretch>
            <a:fillRect/>
          </a:stretch>
        </p:blipFill>
        <p:spPr>
          <a:xfrm>
            <a:off x="4815675" y="1257475"/>
            <a:ext cx="3428350" cy="2472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69" name="Google Shape;169;p18"/>
          <p:cNvSpPr txBox="1"/>
          <p:nvPr>
            <p:ph idx="1" type="body"/>
          </p:nvPr>
        </p:nvSpPr>
        <p:spPr>
          <a:xfrm>
            <a:off x="407050" y="1424650"/>
            <a:ext cx="7929300" cy="3642300"/>
          </a:xfrm>
          <a:prstGeom prst="rect">
            <a:avLst/>
          </a:prstGeom>
        </p:spPr>
        <p:txBody>
          <a:bodyPr anchorCtr="0" anchor="t" bIns="91425" lIns="91425" spcFirstLastPara="1" rIns="91425" wrap="square" tIns="91425">
            <a:noAutofit/>
          </a:bodyPr>
          <a:lstStyle/>
          <a:p>
            <a:pPr indent="-317658" lvl="0" marL="457200" rtl="0" algn="l">
              <a:lnSpc>
                <a:spcPct val="105000"/>
              </a:lnSpc>
              <a:spcBef>
                <a:spcPts val="0"/>
              </a:spcBef>
              <a:spcAft>
                <a:spcPts val="0"/>
              </a:spcAft>
              <a:buSzPts val="1403"/>
              <a:buChar char="●"/>
            </a:pPr>
            <a:r>
              <a:rPr lang="en" sz="1402"/>
              <a:t>Difference between middle range salary and cost of living by city, averaged by state:</a:t>
            </a:r>
            <a:endParaRPr sz="1402"/>
          </a:p>
          <a:p>
            <a:pPr indent="-305911" lvl="1" marL="914400" rtl="0" algn="l">
              <a:lnSpc>
                <a:spcPct val="105000"/>
              </a:lnSpc>
              <a:spcBef>
                <a:spcPts val="0"/>
              </a:spcBef>
              <a:spcAft>
                <a:spcPts val="0"/>
              </a:spcAft>
              <a:buSzPts val="1218"/>
              <a:buChar char="○"/>
            </a:pPr>
            <a:r>
              <a:rPr lang="en" sz="1217"/>
              <a:t>Highest:</a:t>
            </a:r>
            <a:endParaRPr sz="1217"/>
          </a:p>
          <a:p>
            <a:pPr indent="-305911" lvl="2" marL="1371600" rtl="0" algn="l">
              <a:lnSpc>
                <a:spcPct val="105000"/>
              </a:lnSpc>
              <a:spcBef>
                <a:spcPts val="0"/>
              </a:spcBef>
              <a:spcAft>
                <a:spcPts val="0"/>
              </a:spcAft>
              <a:buSzPts val="1218"/>
              <a:buChar char="■"/>
            </a:pPr>
            <a:r>
              <a:rPr lang="en" sz="1217"/>
              <a:t>Illinois ($84,000)</a:t>
            </a:r>
            <a:endParaRPr sz="1217"/>
          </a:p>
          <a:p>
            <a:pPr indent="-305911" lvl="2" marL="1371600" rtl="0" algn="l">
              <a:lnSpc>
                <a:spcPct val="105000"/>
              </a:lnSpc>
              <a:spcBef>
                <a:spcPts val="0"/>
              </a:spcBef>
              <a:spcAft>
                <a:spcPts val="0"/>
              </a:spcAft>
              <a:buSzPts val="1218"/>
              <a:buChar char="■"/>
            </a:pPr>
            <a:r>
              <a:rPr lang="en" sz="1217"/>
              <a:t>Michigan ($71,000)</a:t>
            </a:r>
            <a:endParaRPr sz="1217"/>
          </a:p>
          <a:p>
            <a:pPr indent="-305911" lvl="2" marL="1371600" rtl="0" algn="l">
              <a:lnSpc>
                <a:spcPct val="105000"/>
              </a:lnSpc>
              <a:spcBef>
                <a:spcPts val="0"/>
              </a:spcBef>
              <a:spcAft>
                <a:spcPts val="0"/>
              </a:spcAft>
              <a:buSzPts val="1218"/>
              <a:buChar char="■"/>
            </a:pPr>
            <a:r>
              <a:rPr lang="en" sz="1217"/>
              <a:t>Pennsylvania ($66,000)</a:t>
            </a:r>
            <a:endParaRPr sz="1217"/>
          </a:p>
          <a:p>
            <a:pPr indent="-305911" lvl="1" marL="914400" rtl="0" algn="l">
              <a:lnSpc>
                <a:spcPct val="105000"/>
              </a:lnSpc>
              <a:spcBef>
                <a:spcPts val="0"/>
              </a:spcBef>
              <a:spcAft>
                <a:spcPts val="0"/>
              </a:spcAft>
              <a:buSzPts val="1218"/>
              <a:buChar char="○"/>
            </a:pPr>
            <a:r>
              <a:rPr lang="en" sz="1217"/>
              <a:t>Lowest:</a:t>
            </a:r>
            <a:endParaRPr sz="1217"/>
          </a:p>
          <a:p>
            <a:pPr indent="-305911" lvl="2" marL="1371600" rtl="0" algn="l">
              <a:lnSpc>
                <a:spcPct val="105000"/>
              </a:lnSpc>
              <a:spcBef>
                <a:spcPts val="0"/>
              </a:spcBef>
              <a:spcAft>
                <a:spcPts val="0"/>
              </a:spcAft>
              <a:buSzPts val="1218"/>
              <a:buChar char="■"/>
            </a:pPr>
            <a:r>
              <a:rPr lang="en" sz="1217"/>
              <a:t>South Carolina ($25,000)</a:t>
            </a:r>
            <a:endParaRPr sz="1217"/>
          </a:p>
          <a:p>
            <a:pPr indent="-305911" lvl="2" marL="1371600" rtl="0" algn="l">
              <a:lnSpc>
                <a:spcPct val="105000"/>
              </a:lnSpc>
              <a:spcBef>
                <a:spcPts val="0"/>
              </a:spcBef>
              <a:spcAft>
                <a:spcPts val="0"/>
              </a:spcAft>
              <a:buSzPts val="1218"/>
              <a:buChar char="■"/>
            </a:pPr>
            <a:r>
              <a:rPr lang="en" sz="1217"/>
              <a:t>Connecticut ($22,000)</a:t>
            </a:r>
            <a:endParaRPr sz="1217"/>
          </a:p>
          <a:p>
            <a:pPr indent="-305911" lvl="2" marL="1371600" rtl="0" algn="l">
              <a:lnSpc>
                <a:spcPct val="105000"/>
              </a:lnSpc>
              <a:spcBef>
                <a:spcPts val="0"/>
              </a:spcBef>
              <a:spcAft>
                <a:spcPts val="0"/>
              </a:spcAft>
              <a:buSzPts val="1218"/>
              <a:buChar char="■"/>
            </a:pPr>
            <a:r>
              <a:rPr lang="en" sz="1217"/>
              <a:t>Nebraska ($21,000)</a:t>
            </a:r>
            <a:endParaRPr sz="1217"/>
          </a:p>
          <a:p>
            <a:pPr indent="-317658" lvl="0" marL="457200" rtl="0" algn="l">
              <a:lnSpc>
                <a:spcPct val="105000"/>
              </a:lnSpc>
              <a:spcBef>
                <a:spcPts val="0"/>
              </a:spcBef>
              <a:spcAft>
                <a:spcPts val="0"/>
              </a:spcAft>
              <a:buSzPts val="1403"/>
              <a:buChar char="●"/>
            </a:pPr>
            <a:r>
              <a:rPr lang="en" sz="1402"/>
              <a:t>Given our data sets of data science related job postings and cost of living in US cities, we found how much money one would take home after cost of living greatly depends on the state in which the job is located. </a:t>
            </a:r>
            <a:endParaRPr sz="1402"/>
          </a:p>
          <a:p>
            <a:pPr indent="-317658" lvl="0" marL="457200" rtl="0" algn="l">
              <a:lnSpc>
                <a:spcPct val="105000"/>
              </a:lnSpc>
              <a:spcBef>
                <a:spcPts val="0"/>
              </a:spcBef>
              <a:spcAft>
                <a:spcPts val="0"/>
              </a:spcAft>
              <a:buSzPts val="1403"/>
              <a:buChar char="●"/>
            </a:pPr>
            <a:r>
              <a:rPr lang="en" sz="1402"/>
              <a:t>Other correlations can be made in this data set with middle range salary, a few of which are…</a:t>
            </a:r>
            <a:endParaRPr sz="1402"/>
          </a:p>
          <a:p>
            <a:pPr indent="-305911" lvl="1" marL="914400" rtl="0" algn="l">
              <a:lnSpc>
                <a:spcPct val="105000"/>
              </a:lnSpc>
              <a:spcBef>
                <a:spcPts val="0"/>
              </a:spcBef>
              <a:spcAft>
                <a:spcPts val="0"/>
              </a:spcAft>
              <a:buSzPts val="1218"/>
              <a:buChar char="○"/>
            </a:pPr>
            <a:r>
              <a:rPr lang="en" sz="1217"/>
              <a:t>Sector of company</a:t>
            </a:r>
            <a:endParaRPr sz="1217"/>
          </a:p>
          <a:p>
            <a:pPr indent="-305911" lvl="1" marL="914400" rtl="0" algn="l">
              <a:lnSpc>
                <a:spcPct val="105000"/>
              </a:lnSpc>
              <a:spcBef>
                <a:spcPts val="0"/>
              </a:spcBef>
              <a:spcAft>
                <a:spcPts val="0"/>
              </a:spcAft>
              <a:buSzPts val="1218"/>
              <a:buChar char="○"/>
            </a:pPr>
            <a:r>
              <a:rPr lang="en" sz="1217"/>
              <a:t>Type of company ownership</a:t>
            </a:r>
            <a:endParaRPr sz="1217"/>
          </a:p>
          <a:p>
            <a:pPr indent="-305911" lvl="1" marL="914400" rtl="0" algn="l">
              <a:lnSpc>
                <a:spcPct val="105000"/>
              </a:lnSpc>
              <a:spcBef>
                <a:spcPts val="0"/>
              </a:spcBef>
              <a:spcAft>
                <a:spcPts val="0"/>
              </a:spcAft>
              <a:buSzPts val="1218"/>
              <a:buChar char="○"/>
            </a:pPr>
            <a:r>
              <a:rPr lang="en" sz="1217"/>
              <a:t>Number of employees</a:t>
            </a:r>
            <a:endParaRPr sz="1217"/>
          </a:p>
          <a:p>
            <a:pPr indent="-305911" lvl="1" marL="914400" rtl="0" algn="l">
              <a:lnSpc>
                <a:spcPct val="105000"/>
              </a:lnSpc>
              <a:spcBef>
                <a:spcPts val="0"/>
              </a:spcBef>
              <a:spcAft>
                <a:spcPts val="0"/>
              </a:spcAft>
              <a:buSzPts val="1218"/>
              <a:buChar char="○"/>
            </a:pPr>
            <a:r>
              <a:rPr lang="en" sz="1217"/>
              <a:t>Job title</a:t>
            </a:r>
            <a:endParaRPr sz="1217"/>
          </a:p>
        </p:txBody>
      </p:sp>
      <p:pic>
        <p:nvPicPr>
          <p:cNvPr id="170" name="Google Shape;170;p18"/>
          <p:cNvPicPr preferRelativeResize="0"/>
          <p:nvPr/>
        </p:nvPicPr>
        <p:blipFill>
          <a:blip r:embed="rId3">
            <a:alphaModFix/>
          </a:blip>
          <a:stretch>
            <a:fillRect/>
          </a:stretch>
        </p:blipFill>
        <p:spPr>
          <a:xfrm>
            <a:off x="7262425" y="11"/>
            <a:ext cx="1881574" cy="142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listening!</a:t>
            </a:r>
            <a:endParaRPr/>
          </a:p>
        </p:txBody>
      </p:sp>
      <p:pic>
        <p:nvPicPr>
          <p:cNvPr id="176" name="Google Shape;176;p19"/>
          <p:cNvPicPr preferRelativeResize="0"/>
          <p:nvPr/>
        </p:nvPicPr>
        <p:blipFill>
          <a:blip r:embed="rId3">
            <a:alphaModFix/>
          </a:blip>
          <a:stretch>
            <a:fillRect/>
          </a:stretch>
        </p:blipFill>
        <p:spPr>
          <a:xfrm>
            <a:off x="5445225" y="638550"/>
            <a:ext cx="2233000" cy="142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