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7" r:id="rId7"/>
    <p:sldId id="263" r:id="rId8"/>
    <p:sldId id="265" r:id="rId9"/>
    <p:sldId id="264" r:id="rId10"/>
    <p:sldId id="268" r:id="rId11"/>
    <p:sldId id="269" r:id="rId12"/>
    <p:sldId id="270" r:id="rId13"/>
    <p:sldId id="271" r:id="rId14"/>
    <p:sldId id="272" r:id="rId15"/>
    <p:sldId id="273" r:id="rId16"/>
    <p:sldId id="275" r:id="rId17"/>
    <p:sldId id="276" r:id="rId18"/>
    <p:sldId id="277" r:id="rId19"/>
    <p:sldId id="278" r:id="rId20"/>
    <p:sldId id="279" r:id="rId21"/>
    <p:sldId id="280" r:id="rId22"/>
    <p:sldId id="282" r:id="rId23"/>
    <p:sldId id="283" r:id="rId24"/>
    <p:sldId id="284" r:id="rId25"/>
    <p:sldId id="285" r:id="rId26"/>
    <p:sldId id="286" r:id="rId27"/>
    <p:sldId id="287" r:id="rId28"/>
    <p:sldId id="288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20" d="100"/>
          <a:sy n="20" d="100"/>
        </p:scale>
        <p:origin x="2658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1/19/2015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1/19/2015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1/19/2015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1/19/2015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1/19/2015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1/19/2015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2.0/" TargetMode="External"/><Relationship Id="rId2" Type="http://schemas.openxmlformats.org/officeDocument/2006/relationships/hyperlink" Target="http://creativecommons.org/licenses/by/3.0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3583" y="3675603"/>
            <a:ext cx="11420059" cy="1641490"/>
          </a:xfrm>
        </p:spPr>
        <p:txBody>
          <a:bodyPr>
            <a:normAutofit/>
          </a:bodyPr>
          <a:lstStyle/>
          <a:p>
            <a:r>
              <a:rPr lang="en-US" sz="7200" b="1" dirty="0" smtClean="0"/>
              <a:t>Express-like routing with Gorilla</a:t>
            </a:r>
            <a:endParaRPr lang="en-US" sz="7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9390" y="5504623"/>
            <a:ext cx="4409660" cy="754025"/>
          </a:xfrm>
        </p:spPr>
        <p:txBody>
          <a:bodyPr>
            <a:noAutofit/>
          </a:bodyPr>
          <a:lstStyle/>
          <a:p>
            <a:r>
              <a:rPr lang="en-US" sz="7000" dirty="0" smtClean="0">
                <a:solidFill>
                  <a:schemeClr val="tx1"/>
                </a:solidFill>
              </a:rPr>
              <a:t>&amp;y Haskell</a:t>
            </a:r>
            <a:endParaRPr lang="en-US" sz="70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522" y="197062"/>
            <a:ext cx="3067724" cy="30677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386" y="213221"/>
            <a:ext cx="2242022" cy="305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152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0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7000" dirty="0" smtClean="0"/>
              <a:t>Static file servers</a:t>
            </a:r>
            <a:endParaRPr lang="en-US" sz="7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264" y="1997566"/>
            <a:ext cx="11833274" cy="8019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r>
              <a:rPr lang="en-US" sz="3600" dirty="0" smtClean="0"/>
              <a:t>In Express we can use the serve-static middleware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4264" y="3232964"/>
            <a:ext cx="11943471" cy="11079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app.use</a:t>
            </a: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5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‘/images’</a:t>
            </a: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express.static</a:t>
            </a: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(__</a:t>
            </a:r>
            <a:r>
              <a:rPr lang="en-US" sz="2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dirname</a:t>
            </a: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25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‘/public/images’</a:t>
            </a: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US" sz="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6091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0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7000" dirty="0" smtClean="0"/>
              <a:t>Static file servers</a:t>
            </a:r>
            <a:endParaRPr lang="en-US" sz="7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263" y="1575582"/>
            <a:ext cx="11943471" cy="14630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r>
              <a:rPr lang="en-US" sz="3600" dirty="0" smtClean="0"/>
              <a:t>net/http has </a:t>
            </a:r>
            <a:r>
              <a:rPr lang="en-US" sz="3600" dirty="0" err="1" smtClean="0"/>
              <a:t>FileServer</a:t>
            </a:r>
            <a:r>
              <a:rPr lang="en-US" sz="3600" dirty="0" smtClean="0"/>
              <a:t> so we can use that</a:t>
            </a:r>
          </a:p>
          <a:p>
            <a:pPr marL="0" indent="0">
              <a:buNone/>
            </a:pPr>
            <a:r>
              <a:rPr lang="en-US" sz="3600" dirty="0" smtClean="0"/>
              <a:t>as a Handler in Gorilla!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4264" y="3232964"/>
            <a:ext cx="11943471" cy="15388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r.PathPrefix</a:t>
            </a: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5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“/images/”</a:t>
            </a: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).Handler(</a:t>
            </a:r>
          </a:p>
          <a:p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http.StripPrefix</a:t>
            </a: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5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</a:t>
            </a:r>
            <a:r>
              <a:rPr lang="en-US" sz="25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images</a:t>
            </a:r>
            <a:r>
              <a:rPr lang="en-US" sz="25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/”</a:t>
            </a: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http.FileServer</a:t>
            </a: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http.Dir</a:t>
            </a: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5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“public/images”</a:t>
            </a: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))))</a:t>
            </a:r>
            <a:endParaRPr lang="en-US" sz="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5436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1904"/>
            <a:ext cx="10669172" cy="1325563"/>
          </a:xfrm>
        </p:spPr>
        <p:txBody>
          <a:bodyPr>
            <a:normAutofit fontScale="90000"/>
          </a:bodyPr>
          <a:lstStyle/>
          <a:p>
            <a:r>
              <a:rPr lang="en-US" sz="7000" dirty="0" smtClean="0"/>
              <a:t>localhost:1123/images/sloth.jpg</a:t>
            </a:r>
            <a:endParaRPr lang="en-US" sz="7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034" y="1368150"/>
            <a:ext cx="7664968" cy="5117056"/>
          </a:xfrm>
        </p:spPr>
      </p:pic>
    </p:spTree>
    <p:extLst>
      <p:ext uri="{BB962C8B-B14F-4D97-AF65-F5344CB8AC3E}">
        <p14:creationId xmlns:p14="http://schemas.microsoft.com/office/powerpoint/2010/main" val="338676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772"/>
            <a:ext cx="10515600" cy="1325563"/>
          </a:xfrm>
        </p:spPr>
        <p:txBody>
          <a:bodyPr>
            <a:normAutofit/>
          </a:bodyPr>
          <a:lstStyle/>
          <a:p>
            <a:r>
              <a:rPr lang="en-US" sz="7000" dirty="0" smtClean="0"/>
              <a:t>URL parameters</a:t>
            </a:r>
            <a:endParaRPr lang="en-US" sz="7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264" y="1690688"/>
            <a:ext cx="102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In Express, we use colons for our URL parameters,</a:t>
            </a:r>
          </a:p>
          <a:p>
            <a:pPr marL="0" indent="0">
              <a:buNone/>
            </a:pPr>
            <a:r>
              <a:rPr lang="en-US" sz="3600" dirty="0"/>
              <a:t>w</a:t>
            </a:r>
            <a:r>
              <a:rPr lang="en-US" sz="3600" dirty="0" smtClean="0"/>
              <a:t>hich are stored in </a:t>
            </a:r>
            <a:r>
              <a:rPr lang="en-US" sz="3600" dirty="0" err="1" smtClean="0"/>
              <a:t>req.params</a:t>
            </a:r>
            <a:endParaRPr lang="en-US" sz="3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24264" y="3116806"/>
            <a:ext cx="11943471" cy="264687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app.use</a:t>
            </a: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5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‘/tea/:flavor’</a:t>
            </a: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5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res){</a:t>
            </a:r>
          </a:p>
          <a:p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500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tea = </a:t>
            </a:r>
            <a:r>
              <a:rPr lang="en-US" sz="2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req.params.flavor</a:t>
            </a: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25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 tea’</a:t>
            </a:r>
          </a:p>
          <a:p>
            <a:r>
              <a:rPr lang="en-US" sz="25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5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5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html </a:t>
            </a: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5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‘&lt;</a:t>
            </a:r>
            <a:r>
              <a:rPr lang="en-US" sz="2500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sz="25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500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25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=“/images/sloth.jpg”&gt;&lt;</a:t>
            </a:r>
            <a:r>
              <a:rPr lang="en-US" sz="2500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5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/&gt;’ </a:t>
            </a: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</a:p>
          <a:p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</a:t>
            </a:r>
            <a:r>
              <a:rPr lang="en-US" sz="25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‘&lt;h2&gt;I could use some’ </a:t>
            </a: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2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htmlEscape</a:t>
            </a: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(tea) + </a:t>
            </a:r>
            <a:r>
              <a:rPr lang="en-US" sz="25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‘!&lt;/h2&gt;’</a:t>
            </a:r>
            <a:endParaRPr lang="en-US" sz="2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res.send</a:t>
            </a: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(html)</a:t>
            </a:r>
          </a:p>
          <a:p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  <a:endParaRPr lang="en-US" sz="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7825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772"/>
            <a:ext cx="10515600" cy="1325563"/>
          </a:xfrm>
        </p:spPr>
        <p:txBody>
          <a:bodyPr>
            <a:normAutofit/>
          </a:bodyPr>
          <a:lstStyle/>
          <a:p>
            <a:r>
              <a:rPr lang="en-US" sz="7000" dirty="0" smtClean="0"/>
              <a:t>URL parameters</a:t>
            </a:r>
            <a:endParaRPr lang="en-US" sz="7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263" y="1409337"/>
            <a:ext cx="117207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In Gorilla, we use braces for our URL parameters,</a:t>
            </a:r>
          </a:p>
          <a:p>
            <a:pPr marL="0" indent="0">
              <a:buNone/>
            </a:pPr>
            <a:r>
              <a:rPr lang="en-US" sz="3600" dirty="0"/>
              <a:t>w</a:t>
            </a:r>
            <a:r>
              <a:rPr lang="en-US" sz="3600" dirty="0" smtClean="0"/>
              <a:t>hich we get by passing the request to </a:t>
            </a:r>
            <a:r>
              <a:rPr lang="en-US" sz="3600" dirty="0" err="1" smtClean="0"/>
              <a:t>mux.Vars</a:t>
            </a:r>
            <a:r>
              <a:rPr lang="en-US" sz="3600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4264" y="2734900"/>
            <a:ext cx="11943471" cy="329320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r.HandleFunc</a:t>
            </a: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5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“/tea/{flavor}”</a:t>
            </a: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25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5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500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w </a:t>
            </a:r>
            <a:r>
              <a:rPr lang="en-US"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http.ResponseWriter</a:t>
            </a: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, r *</a:t>
            </a:r>
            <a:r>
              <a:rPr lang="en-US"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http.Request</a:t>
            </a: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2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:= </a:t>
            </a:r>
            <a:r>
              <a:rPr lang="en-US" sz="2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mux.Vars</a:t>
            </a: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(r)</a:t>
            </a:r>
          </a:p>
          <a:p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tea := </a:t>
            </a:r>
            <a:r>
              <a:rPr lang="en-US" sz="2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html.EscapeString</a:t>
            </a: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5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“flavor”</a:t>
            </a: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]) + </a:t>
            </a:r>
            <a:r>
              <a:rPr lang="en-US" sz="25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tea”</a:t>
            </a:r>
          </a:p>
          <a:p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        html := </a:t>
            </a:r>
            <a:r>
              <a:rPr lang="en-US" sz="25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`&lt;</a:t>
            </a:r>
            <a:r>
              <a:rPr lang="en-US" sz="25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body&gt;&lt;</a:t>
            </a:r>
            <a:r>
              <a:rPr lang="en-US" sz="2500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sz="25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500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25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=“/images/sloth.jpg” </a:t>
            </a:r>
            <a:r>
              <a:rPr lang="en-US" sz="25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/&gt;&lt;</a:t>
            </a:r>
            <a:r>
              <a:rPr lang="en-US" sz="2500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5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5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en-US" sz="25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&lt;h2&gt;I could use </a:t>
            </a:r>
            <a:r>
              <a:rPr lang="en-US" sz="25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 ` </a:t>
            </a: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tea + </a:t>
            </a:r>
            <a:r>
              <a:rPr lang="en-US" sz="25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`!&lt;/h2&gt;&lt;/body&gt;`</a:t>
            </a:r>
          </a:p>
          <a:p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2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fmt.Fprintf</a:t>
            </a: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(w, html</a:t>
            </a: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5909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4711"/>
            <a:ext cx="10515600" cy="1325563"/>
          </a:xfrm>
        </p:spPr>
        <p:txBody>
          <a:bodyPr>
            <a:normAutofit/>
          </a:bodyPr>
          <a:lstStyle/>
          <a:p>
            <a:r>
              <a:rPr lang="en-US" sz="7000" dirty="0" smtClean="0"/>
              <a:t>localhost:1123/tea/hibiscus</a:t>
            </a:r>
            <a:endParaRPr lang="en-US" sz="7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473" y="1245530"/>
            <a:ext cx="6834114" cy="5584334"/>
          </a:xfrm>
        </p:spPr>
      </p:pic>
    </p:spTree>
    <p:extLst>
      <p:ext uri="{BB962C8B-B14F-4D97-AF65-F5344CB8AC3E}">
        <p14:creationId xmlns:p14="http://schemas.microsoft.com/office/powerpoint/2010/main" val="296302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772"/>
            <a:ext cx="10515600" cy="1325563"/>
          </a:xfrm>
        </p:spPr>
        <p:txBody>
          <a:bodyPr>
            <a:normAutofit/>
          </a:bodyPr>
          <a:lstStyle/>
          <a:p>
            <a:r>
              <a:rPr lang="en-US" sz="7000" dirty="0" smtClean="0"/>
              <a:t>Regular expression routes</a:t>
            </a:r>
            <a:endParaRPr lang="en-US" sz="7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264" y="1690688"/>
            <a:ext cx="102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In Express, we can make routes with </a:t>
            </a:r>
            <a:r>
              <a:rPr lang="en-US" sz="3600" dirty="0" err="1" smtClean="0"/>
              <a:t>RegExps</a:t>
            </a:r>
            <a:r>
              <a:rPr lang="en-US" sz="3600" dirty="0" smtClean="0"/>
              <a:t> instead of strings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4264" y="3116806"/>
            <a:ext cx="11943471" cy="22621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app.use</a:t>
            </a: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5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/\/(coffee)+/</a:t>
            </a: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5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5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res){</a:t>
            </a:r>
          </a:p>
          <a:p>
            <a:r>
              <a:rPr lang="en-US" sz="25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5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500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html </a:t>
            </a: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5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‘&lt;</a:t>
            </a:r>
            <a:r>
              <a:rPr lang="en-US" sz="2500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sz="25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500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25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=“/images/lemur.jpg”&gt;&lt;</a:t>
            </a:r>
            <a:r>
              <a:rPr lang="en-US" sz="2500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5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/&gt;’ </a:t>
            </a: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</a:p>
          <a:p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</a:t>
            </a:r>
            <a:r>
              <a:rPr lang="en-US" sz="25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‘&lt;h2&gt;Lemurs = sloths that had too much coffee!&lt;h2&gt;’</a:t>
            </a:r>
            <a:endParaRPr lang="en-US" sz="2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res.send</a:t>
            </a: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(html)</a:t>
            </a:r>
          </a:p>
          <a:p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  <a:endParaRPr lang="en-US" sz="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3611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772"/>
            <a:ext cx="10515600" cy="1325563"/>
          </a:xfrm>
        </p:spPr>
        <p:txBody>
          <a:bodyPr>
            <a:normAutofit/>
          </a:bodyPr>
          <a:lstStyle/>
          <a:p>
            <a:r>
              <a:rPr lang="en-US" sz="7000" dirty="0" smtClean="0"/>
              <a:t>Regular expression routes</a:t>
            </a:r>
            <a:endParaRPr lang="en-US" sz="7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264" y="1690688"/>
            <a:ext cx="102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In Gorilla, we just put the regular expression inside a URL parameter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4264" y="3116806"/>
            <a:ext cx="11943471" cy="30315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r.HandleFunc</a:t>
            </a: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5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`/{drink:(coffee)+}`</a:t>
            </a: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n-US" sz="2500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5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5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(w </a:t>
            </a:r>
            <a:r>
              <a:rPr lang="en-US"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http.ResponseWriter</a:t>
            </a: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, r *</a:t>
            </a:r>
            <a:r>
              <a:rPr lang="en-US"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http.Request</a:t>
            </a: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r>
              <a:rPr lang="en-US" sz="25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5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html := </a:t>
            </a:r>
            <a:r>
              <a:rPr lang="en-US" sz="25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`&lt;body&gt;&lt;</a:t>
            </a:r>
            <a:r>
              <a:rPr lang="en-US" sz="2500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sz="25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500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25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=“/images/lemur.jpg”&gt;&lt;</a:t>
            </a:r>
            <a:r>
              <a:rPr lang="en-US" sz="2500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5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/&gt;</a:t>
            </a:r>
            <a:endParaRPr lang="en-US" sz="2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</a:t>
            </a:r>
            <a:r>
              <a:rPr lang="en-US" sz="25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&lt;h2&gt;Lemurs = sloths that had too </a:t>
            </a:r>
            <a:r>
              <a:rPr lang="en-US" sz="25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much coffee!</a:t>
            </a:r>
          </a:p>
          <a:p>
            <a:r>
              <a:rPr lang="en-US" sz="25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5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25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&lt;/h2&gt;&lt;/body&gt;`</a:t>
            </a:r>
            <a:endParaRPr lang="en-US" sz="2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fmt.Fprintf</a:t>
            </a: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(w, html</a:t>
            </a: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  <a:endParaRPr lang="en-US" sz="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9172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4711"/>
            <a:ext cx="10515600" cy="1325563"/>
          </a:xfrm>
        </p:spPr>
        <p:txBody>
          <a:bodyPr>
            <a:noAutofit/>
          </a:bodyPr>
          <a:lstStyle/>
          <a:p>
            <a:r>
              <a:rPr lang="en-US" sz="4800" dirty="0" smtClean="0"/>
              <a:t>localhost:1123/</a:t>
            </a:r>
            <a:r>
              <a:rPr lang="en-US" sz="4800" dirty="0" err="1" smtClean="0"/>
              <a:t>coffeecoffeecoffeecoffee</a:t>
            </a:r>
            <a:endParaRPr lang="en-US" sz="4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" y="1057682"/>
            <a:ext cx="8918917" cy="5682213"/>
          </a:xfrm>
        </p:spPr>
      </p:pic>
    </p:spTree>
    <p:extLst>
      <p:ext uri="{BB962C8B-B14F-4D97-AF65-F5344CB8AC3E}">
        <p14:creationId xmlns:p14="http://schemas.microsoft.com/office/powerpoint/2010/main" val="2567750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772"/>
            <a:ext cx="10515600" cy="1325563"/>
          </a:xfrm>
        </p:spPr>
        <p:txBody>
          <a:bodyPr>
            <a:normAutofit/>
          </a:bodyPr>
          <a:lstStyle/>
          <a:p>
            <a:r>
              <a:rPr lang="en-US" sz="7000" dirty="0" smtClean="0"/>
              <a:t>Routes by HTTP verb</a:t>
            </a:r>
            <a:endParaRPr lang="en-US" sz="7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264" y="1409335"/>
            <a:ext cx="10233800" cy="51602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In Express, we use </a:t>
            </a:r>
            <a:r>
              <a:rPr lang="en-US" sz="3600" dirty="0" err="1" smtClean="0"/>
              <a:t>app.get</a:t>
            </a:r>
            <a:r>
              <a:rPr lang="en-US" sz="3600" dirty="0" smtClean="0"/>
              <a:t>, </a:t>
            </a:r>
            <a:r>
              <a:rPr lang="en-US" sz="3600" dirty="0" err="1" smtClean="0"/>
              <a:t>app.post</a:t>
            </a:r>
            <a:r>
              <a:rPr lang="en-US" sz="3600" dirty="0" smtClean="0"/>
              <a:t>, etc.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r>
              <a:rPr lang="en-US" dirty="0" smtClean="0"/>
              <a:t>                                The HTML for a coffee shop order form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4264" y="2132068"/>
            <a:ext cx="11943471" cy="329320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app.get</a:t>
            </a: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5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‘/coffee-shop’</a:t>
            </a: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5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, res){</a:t>
            </a:r>
          </a:p>
          <a:p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res.send</a:t>
            </a: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5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‘&lt;</a:t>
            </a:r>
            <a:r>
              <a:rPr lang="en-US" sz="25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 action</a:t>
            </a:r>
            <a:r>
              <a:rPr lang="en-US" sz="25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=“/order” method=“POST”&gt;’+</a:t>
            </a:r>
            <a:endParaRPr lang="en-US" sz="2500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5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</a:t>
            </a:r>
            <a:r>
              <a:rPr lang="en-US" sz="25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‘Your </a:t>
            </a:r>
            <a:r>
              <a:rPr lang="en-US" sz="25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&lt;input </a:t>
            </a:r>
            <a:r>
              <a:rPr lang="en-US" sz="25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type=“text” name=“name” </a:t>
            </a:r>
            <a:r>
              <a:rPr lang="en-US" sz="25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/&gt;&lt;</a:t>
            </a:r>
            <a:r>
              <a:rPr lang="en-US" sz="2500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5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 </a:t>
            </a:r>
            <a:r>
              <a:rPr lang="en-US" sz="25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&gt;’</a:t>
            </a: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endParaRPr lang="en-US" sz="2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5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</a:t>
            </a:r>
            <a:r>
              <a:rPr lang="en-US" sz="25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‘Your beverage order ’ </a:t>
            </a: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</a:p>
          <a:p>
            <a:r>
              <a:rPr lang="en-US" sz="25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5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‘&lt;input type=“text” name=“beverage” </a:t>
            </a:r>
            <a:r>
              <a:rPr lang="en-US" sz="25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/&gt;&lt;</a:t>
            </a:r>
            <a:r>
              <a:rPr lang="en-US" sz="2500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5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 </a:t>
            </a:r>
            <a:r>
              <a:rPr lang="en-US" sz="25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&gt;’</a:t>
            </a: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endParaRPr lang="en-US" sz="2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5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</a:t>
            </a:r>
            <a:r>
              <a:rPr lang="en-US" sz="25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‘&lt;</a:t>
            </a:r>
            <a:r>
              <a:rPr lang="en-US" sz="25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 </a:t>
            </a:r>
            <a:r>
              <a:rPr lang="en-US" sz="25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type=“submit” value=“Submit”/&gt;’</a:t>
            </a: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endParaRPr lang="en-US" sz="2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5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sz="25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‘&lt;/</a:t>
            </a:r>
            <a:r>
              <a:rPr lang="en-US" sz="25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en-US" sz="25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&gt;’</a:t>
            </a: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7989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244"/>
            <a:ext cx="10515600" cy="1325563"/>
          </a:xfrm>
        </p:spPr>
        <p:txBody>
          <a:bodyPr>
            <a:normAutofit/>
          </a:bodyPr>
          <a:lstStyle/>
          <a:p>
            <a:r>
              <a:rPr lang="en-US" sz="7000" dirty="0" smtClean="0"/>
              <a:t>About me</a:t>
            </a:r>
            <a:endParaRPr lang="en-US" sz="7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Andrew “&amp;y” Haskell</a:t>
            </a:r>
          </a:p>
          <a:p>
            <a:r>
              <a:rPr lang="en-US" sz="3600" dirty="0" smtClean="0"/>
              <a:t>Tufts University Class of 2013 (Computer Science and Biology double major)</a:t>
            </a:r>
          </a:p>
          <a:p>
            <a:r>
              <a:rPr lang="en-US" sz="3600" dirty="0" smtClean="0"/>
              <a:t>MIT software engineer</a:t>
            </a:r>
          </a:p>
          <a:p>
            <a:pPr marL="0" indent="0">
              <a:buNone/>
            </a:pPr>
            <a:endParaRPr lang="en-US" sz="3600" dirty="0" smtClean="0"/>
          </a:p>
          <a:p>
            <a:r>
              <a:rPr lang="en-US" sz="3600" dirty="0" smtClean="0"/>
              <a:t>You can find me on Twitter at @AndyHaskell2013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543884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772"/>
            <a:ext cx="10515600" cy="1325563"/>
          </a:xfrm>
        </p:spPr>
        <p:txBody>
          <a:bodyPr>
            <a:normAutofit/>
          </a:bodyPr>
          <a:lstStyle/>
          <a:p>
            <a:r>
              <a:rPr lang="en-US" sz="7000" dirty="0" smtClean="0"/>
              <a:t>Routes by HTTP verb</a:t>
            </a:r>
            <a:endParaRPr lang="en-US" sz="7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264" y="1409335"/>
            <a:ext cx="11748868" cy="51602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And we can parse POST data with body-parser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r>
              <a:rPr lang="en-US" dirty="0" smtClean="0"/>
              <a:t>The response to your order, “One [beverage] coming right up, [name]!”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4264" y="2132068"/>
            <a:ext cx="11943471" cy="329320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app.post</a:t>
            </a: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5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'/order'</a:t>
            </a: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bodyParser.urlencoded</a:t>
            </a: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  <a:r>
              <a:rPr lang="en-US"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extended:</a:t>
            </a:r>
            <a:r>
              <a:rPr lang="en-US" sz="25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}),</a:t>
            </a:r>
          </a:p>
          <a:p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5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, res){</a:t>
            </a:r>
          </a:p>
          <a:p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5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 name     = </a:t>
            </a:r>
            <a:r>
              <a:rPr lang="en-US"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htmlEscape</a:t>
            </a: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(req.body.name),</a:t>
            </a:r>
          </a:p>
          <a:p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      beverage = </a:t>
            </a:r>
            <a:r>
              <a:rPr lang="en-US"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htmlEscape</a:t>
            </a: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req.body.beverage</a:t>
            </a: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sz="2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res.send</a:t>
            </a: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5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'&lt;h1&gt;One '</a:t>
            </a: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+ beverage + </a:t>
            </a:r>
            <a:r>
              <a:rPr lang="en-US" sz="25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coming right up ' </a:t>
            </a: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</a:p>
          <a:p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name </a:t>
            </a: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25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'!&lt;/h1&gt;'</a:t>
            </a: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5184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772"/>
            <a:ext cx="10515600" cy="1325563"/>
          </a:xfrm>
        </p:spPr>
        <p:txBody>
          <a:bodyPr>
            <a:normAutofit/>
          </a:bodyPr>
          <a:lstStyle/>
          <a:p>
            <a:r>
              <a:rPr lang="en-US" sz="7000" dirty="0" smtClean="0"/>
              <a:t>Routes by HTTP verb</a:t>
            </a:r>
            <a:endParaRPr lang="en-US" sz="7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263" y="1409335"/>
            <a:ext cx="11791071" cy="51602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In Gorilla, we specify HTTP verbs with .Methods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24264" y="2122238"/>
            <a:ext cx="11943471" cy="38010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r.HandleFunc</a:t>
            </a:r>
            <a:r>
              <a:rPr lang="en-US" alt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5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“/coffee-shop”</a:t>
            </a:r>
            <a:r>
              <a:rPr lang="en-US" alt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500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alt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 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http.ResponseWriter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r *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http.Request</a:t>
            </a:r>
            <a:r>
              <a:rPr lang="en-US" alt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    html := </a:t>
            </a:r>
            <a:r>
              <a:rPr lang="en-US" altLang="en-US" sz="25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`&lt;body&gt;&lt;form </a:t>
            </a:r>
            <a:r>
              <a:rPr lang="en-US" altLang="en-US" sz="25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action=“order” method=“POST</a:t>
            </a:r>
            <a:r>
              <a:rPr lang="en-US" altLang="en-US" sz="25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”&gt;</a:t>
            </a:r>
            <a:endParaRPr lang="en-US" altLang="en-US" sz="2500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5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</a:t>
            </a:r>
            <a:r>
              <a:rPr lang="en-US" altLang="en-US" sz="25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Your </a:t>
            </a:r>
            <a:r>
              <a:rPr lang="en-US" altLang="en-US" sz="25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&lt;input </a:t>
            </a:r>
            <a:r>
              <a:rPr lang="en-US" altLang="en-US" sz="25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type=“text” name=“name”&gt;&lt;</a:t>
            </a:r>
            <a:r>
              <a:rPr lang="en-US" altLang="en-US" sz="2500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altLang="en-US" sz="25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5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en-US" altLang="en-US" sz="2500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5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</a:t>
            </a:r>
            <a:r>
              <a:rPr lang="en-US" altLang="en-US" sz="25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Your </a:t>
            </a:r>
            <a:r>
              <a:rPr lang="en-US" altLang="en-US" sz="25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beverage </a:t>
            </a:r>
            <a:r>
              <a:rPr lang="en-US" altLang="en-US" sz="25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5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5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&lt;input type=“text” name=“beverage”&gt;&lt;</a:t>
            </a:r>
            <a:r>
              <a:rPr lang="en-US" altLang="en-US" sz="2500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altLang="en-US" sz="25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5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en-US" altLang="en-US" sz="2500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5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 </a:t>
            </a:r>
            <a:r>
              <a:rPr lang="en-US" altLang="en-US" sz="25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25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 </a:t>
            </a:r>
            <a:r>
              <a:rPr lang="en-US" altLang="en-US" sz="25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type=“submit” value=“Submit”&gt;</a:t>
            </a:r>
            <a:endParaRPr lang="en-US" altLang="en-US" sz="2500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5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lang="en-US" altLang="en-US" sz="25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&lt;/</a:t>
            </a:r>
            <a:r>
              <a:rPr lang="en-US" altLang="en-US" sz="25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form&gt;&lt;/body</a:t>
            </a:r>
            <a:r>
              <a:rPr lang="en-US" altLang="en-US" sz="25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&gt;`</a:t>
            </a:r>
            <a:endParaRPr lang="en-US" altLang="en-US" sz="2500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altLang="en-US" sz="2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fmt.Fprintf</a:t>
            </a:r>
            <a:r>
              <a:rPr lang="en-US" alt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(w</a:t>
            </a:r>
            <a:r>
              <a:rPr lang="en-US" alt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, html)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}).Methods</a:t>
            </a:r>
            <a:r>
              <a:rPr lang="en-US" alt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5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“GET”</a:t>
            </a:r>
            <a:r>
              <a:rPr lang="en-US" alt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en-US" sz="2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6268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772"/>
            <a:ext cx="10515600" cy="1325563"/>
          </a:xfrm>
        </p:spPr>
        <p:txBody>
          <a:bodyPr>
            <a:normAutofit/>
          </a:bodyPr>
          <a:lstStyle/>
          <a:p>
            <a:r>
              <a:rPr lang="en-US" sz="7000" dirty="0" smtClean="0"/>
              <a:t>Routes by HTTP verb</a:t>
            </a:r>
            <a:endParaRPr lang="en-US" sz="7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263" y="1409335"/>
            <a:ext cx="11791071" cy="51602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And we parse POST data with </a:t>
            </a:r>
            <a:r>
              <a:rPr lang="en-US" sz="3600" dirty="0" err="1" smtClean="0"/>
              <a:t>Request.ParseForm</a:t>
            </a:r>
            <a:endParaRPr lang="en-US" sz="3600" dirty="0" smtClean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24264" y="2122238"/>
            <a:ext cx="11943471" cy="444737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r.HandleFunc</a:t>
            </a:r>
            <a:r>
              <a:rPr lang="en-US" alt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5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“/order”</a:t>
            </a:r>
            <a:r>
              <a:rPr lang="en-US" alt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500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alt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 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http.ResponseWriter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r *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http.Request</a:t>
            </a:r>
            <a:r>
              <a:rPr lang="en-US" alt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err </a:t>
            </a:r>
            <a:r>
              <a:rPr lang="en-US" alt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:= </a:t>
            </a:r>
            <a:r>
              <a:rPr lang="en-US" altLang="en-US"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r.ParseForm</a:t>
            </a:r>
            <a:r>
              <a:rPr lang="en-US" alt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if </a:t>
            </a:r>
            <a:r>
              <a:rPr lang="en-US" alt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err != nil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altLang="en-US" sz="2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log.Fatal</a:t>
            </a:r>
            <a:r>
              <a:rPr lang="en-US" alt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err.Error</a:t>
            </a:r>
            <a:r>
              <a:rPr lang="en-US" alt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endParaRPr lang="en-US" altLang="en-US" sz="2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name     </a:t>
            </a:r>
            <a:r>
              <a:rPr lang="en-US" alt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:= </a:t>
            </a:r>
            <a:r>
              <a:rPr lang="en-US" altLang="en-US" sz="2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html.EscapeString</a:t>
            </a:r>
            <a:r>
              <a:rPr lang="en-US" alt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r.Form.Get</a:t>
            </a:r>
            <a:r>
              <a:rPr lang="en-US" alt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5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“name”</a:t>
            </a:r>
            <a:r>
              <a:rPr lang="en-US" alt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US" altLang="en-US" sz="2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beverage </a:t>
            </a:r>
            <a:r>
              <a:rPr lang="en-US" alt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:= </a:t>
            </a:r>
            <a:r>
              <a:rPr lang="en-US" altLang="en-US" sz="2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html.EscapeString</a:t>
            </a:r>
            <a:r>
              <a:rPr lang="en-US" alt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r.Form.Get</a:t>
            </a:r>
            <a:r>
              <a:rPr lang="en-US" alt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5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“beverage”</a:t>
            </a:r>
            <a:r>
              <a:rPr lang="en-US" alt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US" altLang="en-US" sz="2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html </a:t>
            </a:r>
            <a:r>
              <a:rPr lang="en-US" alt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:= </a:t>
            </a:r>
            <a:r>
              <a:rPr lang="en-US" altLang="en-US" sz="25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`&lt;body&gt;&lt;h1&gt;One `</a:t>
            </a:r>
            <a:r>
              <a:rPr lang="en-US" alt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 + beverage </a:t>
            </a:r>
            <a:r>
              <a:rPr lang="en-US" alt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</a:t>
            </a:r>
            <a:r>
              <a:rPr lang="en-US" altLang="en-US" sz="25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 </a:t>
            </a:r>
            <a:r>
              <a:rPr lang="en-US" altLang="en-US" sz="25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coming right up, ` </a:t>
            </a:r>
            <a:r>
              <a:rPr lang="en-US" alt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+ name + </a:t>
            </a:r>
            <a:r>
              <a:rPr lang="en-US" altLang="en-US" sz="25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`!&lt;/h1&gt;&lt;/body&gt;`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en-US" sz="2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fmt.Fprintf</a:t>
            </a:r>
            <a:r>
              <a:rPr lang="en-US" alt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(w</a:t>
            </a:r>
            <a:r>
              <a:rPr lang="en-US" alt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, html)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}).Methods(</a:t>
            </a:r>
            <a:r>
              <a:rPr lang="en-US" altLang="en-US" sz="25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“POST”</a:t>
            </a:r>
            <a:r>
              <a:rPr lang="en-US" alt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2288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000" dirty="0" smtClean="0"/>
              <a:t>localhost:1123/coffee-shop</a:t>
            </a:r>
            <a:endParaRPr lang="en-US" sz="7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28" y="2096086"/>
            <a:ext cx="11479743" cy="3193366"/>
          </a:xfrm>
        </p:spPr>
      </p:pic>
    </p:spTree>
    <p:extLst>
      <p:ext uri="{BB962C8B-B14F-4D97-AF65-F5344CB8AC3E}">
        <p14:creationId xmlns:p14="http://schemas.microsoft.com/office/powerpoint/2010/main" val="8333454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000" dirty="0" smtClean="0"/>
              <a:t>Submitting the form</a:t>
            </a:r>
            <a:endParaRPr lang="en-US" sz="7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28" y="1690688"/>
            <a:ext cx="11833743" cy="3291840"/>
          </a:xfrm>
        </p:spPr>
      </p:pic>
    </p:spTree>
    <p:extLst>
      <p:ext uri="{BB962C8B-B14F-4D97-AF65-F5344CB8AC3E}">
        <p14:creationId xmlns:p14="http://schemas.microsoft.com/office/powerpoint/2010/main" val="6480537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462481"/>
          </a:xfrm>
        </p:spPr>
        <p:txBody>
          <a:bodyPr>
            <a:normAutofit/>
          </a:bodyPr>
          <a:lstStyle/>
          <a:p>
            <a:r>
              <a:rPr lang="en-US" sz="7000" dirty="0" smtClean="0"/>
              <a:t>Trying to GET request localhost:1123/order</a:t>
            </a:r>
            <a:endParaRPr lang="en-US" sz="7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27606"/>
            <a:ext cx="11059452" cy="3348111"/>
          </a:xfrm>
        </p:spPr>
      </p:pic>
    </p:spTree>
    <p:extLst>
      <p:ext uri="{BB962C8B-B14F-4D97-AF65-F5344CB8AC3E}">
        <p14:creationId xmlns:p14="http://schemas.microsoft.com/office/powerpoint/2010/main" val="23632513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5483"/>
            <a:ext cx="10515600" cy="1325563"/>
          </a:xfrm>
        </p:spPr>
        <p:txBody>
          <a:bodyPr>
            <a:normAutofit/>
          </a:bodyPr>
          <a:lstStyle/>
          <a:p>
            <a:r>
              <a:rPr lang="en-US" sz="6200" dirty="0" smtClean="0"/>
              <a:t>If you want a flashier example</a:t>
            </a:r>
            <a:endParaRPr lang="en-US" sz="6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963" y="1310860"/>
            <a:ext cx="1150737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Check out my tutorial “Try Web Development in Go with Slothful Soda” on csfortheslothful.blogspot.com!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780" y="2293410"/>
            <a:ext cx="7198605" cy="451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9820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852" y="351057"/>
            <a:ext cx="11552348" cy="1325563"/>
          </a:xfrm>
        </p:spPr>
        <p:txBody>
          <a:bodyPr>
            <a:noAutofit/>
          </a:bodyPr>
          <a:lstStyle/>
          <a:p>
            <a:r>
              <a:rPr lang="en-US" sz="6200" dirty="0" smtClean="0"/>
              <a:t>Thanks for listening! Stay slothful!</a:t>
            </a:r>
            <a:endParaRPr lang="en-US" sz="6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243" y="1825624"/>
            <a:ext cx="7227531" cy="4822119"/>
          </a:xfrm>
        </p:spPr>
      </p:pic>
    </p:spTree>
    <p:extLst>
      <p:ext uri="{BB962C8B-B14F-4D97-AF65-F5344CB8AC3E}">
        <p14:creationId xmlns:p14="http://schemas.microsoft.com/office/powerpoint/2010/main" val="4286111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000" dirty="0" smtClean="0"/>
              <a:t>Image credits</a:t>
            </a:r>
            <a:endParaRPr lang="en-US" sz="7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Go Gopher mascot was made by Renee French.</a:t>
            </a:r>
          </a:p>
          <a:p>
            <a:r>
              <a:rPr lang="en-US" dirty="0" smtClean="0"/>
              <a:t>The Gorilla mascot was made </a:t>
            </a:r>
            <a:r>
              <a:rPr lang="en-US" dirty="0"/>
              <a:t>by Martin </a:t>
            </a:r>
            <a:r>
              <a:rPr lang="en-US" dirty="0" err="1"/>
              <a:t>Bérubé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author of the picture of the sloth in the examples is Stefan </a:t>
            </a:r>
            <a:r>
              <a:rPr lang="en-US" dirty="0" err="1"/>
              <a:t>Laube</a:t>
            </a:r>
            <a:r>
              <a:rPr lang="en-US" dirty="0"/>
              <a:t> and the picture is public domain.</a:t>
            </a:r>
            <a:endParaRPr lang="en-US" dirty="0"/>
          </a:p>
          <a:p>
            <a:r>
              <a:rPr lang="en-US" dirty="0"/>
              <a:t>The author of the picture of the lemur in the examples is Alex </a:t>
            </a:r>
            <a:r>
              <a:rPr lang="en-US" dirty="0" err="1"/>
              <a:t>Dunkel</a:t>
            </a:r>
            <a:r>
              <a:rPr lang="en-US" dirty="0"/>
              <a:t> and the picture is licensed under </a:t>
            </a:r>
            <a:r>
              <a:rPr lang="en-US" dirty="0">
                <a:hlinkClick r:id="rId2"/>
              </a:rPr>
              <a:t>CC BY 3.0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 author of the picture of the sloth at the end of the tutorial is Roy Luck and the picture is licensed under </a:t>
            </a:r>
            <a:r>
              <a:rPr lang="en-US" dirty="0">
                <a:hlinkClick r:id="rId3"/>
              </a:rPr>
              <a:t>CC BY 2.0</a:t>
            </a:r>
            <a:r>
              <a:rPr lang="en-US" dirty="0"/>
              <a:t>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486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0378"/>
            <a:ext cx="10515600" cy="1325563"/>
          </a:xfrm>
        </p:spPr>
        <p:txBody>
          <a:bodyPr>
            <a:normAutofit/>
          </a:bodyPr>
          <a:lstStyle/>
          <a:p>
            <a:r>
              <a:rPr lang="en-US" sz="7000" dirty="0" smtClean="0"/>
              <a:t>About me</a:t>
            </a:r>
            <a:endParaRPr lang="en-US" sz="7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6287965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I also write the blog Computer Science for the Slothful (csfortheslothful.blogspot.com).</a:t>
            </a:r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 smtClean="0"/>
              <a:t> So be warned, this presentation has sloths!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045" y="1825625"/>
            <a:ext cx="326350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7302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0378"/>
            <a:ext cx="10515600" cy="1325563"/>
          </a:xfrm>
        </p:spPr>
        <p:txBody>
          <a:bodyPr>
            <a:normAutofit/>
          </a:bodyPr>
          <a:lstStyle/>
          <a:p>
            <a:r>
              <a:rPr lang="en-US" sz="7000" dirty="0" smtClean="0"/>
              <a:t>What is Gorilla?</a:t>
            </a:r>
            <a:endParaRPr lang="en-US" sz="7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9999" y="1825624"/>
            <a:ext cx="7666192" cy="473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A toolkit of useful web libraries like:</a:t>
            </a:r>
          </a:p>
          <a:p>
            <a:r>
              <a:rPr lang="en-US" sz="3600" dirty="0" smtClean="0"/>
              <a:t>HTTP Routers</a:t>
            </a:r>
          </a:p>
          <a:p>
            <a:r>
              <a:rPr lang="en-US" sz="3600" dirty="0" smtClean="0"/>
              <a:t>Sessions</a:t>
            </a:r>
          </a:p>
          <a:p>
            <a:r>
              <a:rPr lang="en-US" sz="3600" dirty="0" smtClean="0"/>
              <a:t>Cookies</a:t>
            </a:r>
          </a:p>
          <a:p>
            <a:r>
              <a:rPr lang="en-US" sz="3600" dirty="0" err="1" smtClean="0"/>
              <a:t>WebSockets</a:t>
            </a:r>
            <a:endParaRPr lang="en-US" sz="3600" dirty="0" smtClean="0"/>
          </a:p>
          <a:p>
            <a:endParaRPr lang="en-US" sz="3600" dirty="0"/>
          </a:p>
          <a:p>
            <a:pPr marL="0" indent="0">
              <a:buNone/>
            </a:pPr>
            <a:r>
              <a:rPr lang="en-US" sz="3600" dirty="0" smtClean="0"/>
              <a:t>NOT A FRAMEWORK!</a:t>
            </a:r>
          </a:p>
          <a:p>
            <a:endParaRPr lang="en-US" sz="3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330" y="2343913"/>
            <a:ext cx="3381025" cy="33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2288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4445"/>
            <a:ext cx="10515600" cy="1325563"/>
          </a:xfrm>
        </p:spPr>
        <p:txBody>
          <a:bodyPr>
            <a:normAutofit/>
          </a:bodyPr>
          <a:lstStyle/>
          <a:p>
            <a:r>
              <a:rPr lang="en-US" sz="7000" dirty="0" smtClean="0"/>
              <a:t>Gorilla mux</a:t>
            </a:r>
            <a:endParaRPr lang="en-US" sz="7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9999" y="1825624"/>
            <a:ext cx="7666192" cy="47342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smtClean="0"/>
              <a:t>A router with an Express-like feel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3600" dirty="0" smtClean="0"/>
              <a:t>Lets us:</a:t>
            </a:r>
          </a:p>
          <a:p>
            <a:r>
              <a:rPr lang="en-US" sz="3600" dirty="0" smtClean="0"/>
              <a:t>Use URL parameters</a:t>
            </a:r>
          </a:p>
          <a:p>
            <a:r>
              <a:rPr lang="en-US" sz="3600" dirty="0" smtClean="0"/>
              <a:t>Use regular expression matching</a:t>
            </a:r>
          </a:p>
          <a:p>
            <a:r>
              <a:rPr lang="en-US" sz="3600" dirty="0" smtClean="0"/>
              <a:t>Limit routes to certain HTTP verbs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3600" dirty="0" smtClean="0"/>
              <a:t>Still feels like working with net/http!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330" y="2343913"/>
            <a:ext cx="3381025" cy="33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5833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0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7000" dirty="0" smtClean="0"/>
              <a:t>Making our router</a:t>
            </a:r>
            <a:endParaRPr lang="en-US" sz="7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264" y="1477058"/>
            <a:ext cx="1122719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r>
              <a:rPr lang="en-US" sz="4800" dirty="0" smtClean="0"/>
              <a:t>Express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endParaRPr lang="en-US" sz="400" dirty="0" smtClean="0"/>
          </a:p>
          <a:p>
            <a:pPr marL="0" indent="0">
              <a:buNone/>
            </a:pPr>
            <a:r>
              <a:rPr lang="en-US" sz="4800" dirty="0" smtClean="0"/>
              <a:t>Gorilla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4264" y="2455624"/>
            <a:ext cx="11943471" cy="11079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500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app = express()</a:t>
            </a:r>
          </a:p>
          <a:p>
            <a:r>
              <a:rPr lang="en-US" sz="2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app.listen</a:t>
            </a: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500" dirty="0" smtClean="0">
                <a:solidFill>
                  <a:srgbClr val="FF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1123</a:t>
            </a: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6608" y="4854385"/>
            <a:ext cx="11943471" cy="15388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 := </a:t>
            </a:r>
            <a:r>
              <a:rPr lang="en-US" sz="2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mux.NewRouter</a:t>
            </a: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2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http.Handle</a:t>
            </a: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5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“/”</a:t>
            </a: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r)</a:t>
            </a:r>
          </a:p>
          <a:p>
            <a:r>
              <a:rPr lang="en-US" sz="2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http.ListenAndServe</a:t>
            </a: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5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“:1123”</a:t>
            </a: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nil</a:t>
            </a: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2418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1903"/>
            <a:ext cx="10515600" cy="1325563"/>
          </a:xfrm>
        </p:spPr>
        <p:txBody>
          <a:bodyPr>
            <a:normAutofit/>
          </a:bodyPr>
          <a:lstStyle/>
          <a:p>
            <a:r>
              <a:rPr lang="en-US" sz="7000" dirty="0" smtClean="0"/>
              <a:t>Adding basic routes</a:t>
            </a:r>
            <a:endParaRPr lang="en-US" sz="7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264" y="1477058"/>
            <a:ext cx="1122719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r>
              <a:rPr lang="en-US" sz="4800" dirty="0" smtClean="0"/>
              <a:t>Express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endParaRPr lang="en-US" sz="400" dirty="0" smtClean="0"/>
          </a:p>
          <a:p>
            <a:pPr marL="0" indent="0">
              <a:buNone/>
            </a:pPr>
            <a:r>
              <a:rPr lang="en-US" sz="4800" dirty="0" smtClean="0"/>
              <a:t>Gorilla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4264" y="2455624"/>
            <a:ext cx="11943471" cy="14927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app.use</a:t>
            </a: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5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‘/sloths’</a:t>
            </a: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5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res){</a:t>
            </a:r>
          </a:p>
          <a:p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res.send</a:t>
            </a: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5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‘Sloths rule!’</a:t>
            </a: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6608" y="5065405"/>
            <a:ext cx="11943471" cy="14927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r.HandleFunc</a:t>
            </a: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5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“/sloths”</a:t>
            </a: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500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 </a:t>
            </a:r>
            <a:r>
              <a:rPr lang="en-US" sz="2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http.ResponseWriter</a:t>
            </a:r>
            <a:r>
              <a:rPr lang="en-US" sz="2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r *</a:t>
            </a:r>
            <a:r>
              <a:rPr lang="en-US" sz="2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http.Request</a:t>
            </a: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fmt.Fprintf</a:t>
            </a: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(w, </a:t>
            </a:r>
            <a:r>
              <a:rPr lang="en-US" sz="25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“Sloths </a:t>
            </a:r>
            <a:r>
              <a:rPr lang="en-US" sz="25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rule!”</a:t>
            </a: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92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1904"/>
            <a:ext cx="10515600" cy="1325563"/>
          </a:xfrm>
        </p:spPr>
        <p:txBody>
          <a:bodyPr>
            <a:normAutofit/>
          </a:bodyPr>
          <a:lstStyle/>
          <a:p>
            <a:r>
              <a:rPr lang="en-US" sz="7000" dirty="0"/>
              <a:t>l</a:t>
            </a:r>
            <a:r>
              <a:rPr lang="en-US" sz="7000" dirty="0" smtClean="0"/>
              <a:t>ocalhost:1123/sloths</a:t>
            </a:r>
            <a:endParaRPr lang="en-US" sz="7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54" y="1842869"/>
            <a:ext cx="10978428" cy="4245298"/>
          </a:xfrm>
        </p:spPr>
      </p:pic>
    </p:spTree>
    <p:extLst>
      <p:ext uri="{BB962C8B-B14F-4D97-AF65-F5344CB8AC3E}">
        <p14:creationId xmlns:p14="http://schemas.microsoft.com/office/powerpoint/2010/main" val="217829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4105"/>
            <a:ext cx="10515600" cy="1325563"/>
          </a:xfrm>
        </p:spPr>
        <p:txBody>
          <a:bodyPr>
            <a:normAutofit/>
          </a:bodyPr>
          <a:lstStyle/>
          <a:p>
            <a:r>
              <a:rPr lang="en-US" sz="7000" dirty="0" smtClean="0"/>
              <a:t>Adding route prefixes</a:t>
            </a:r>
            <a:endParaRPr lang="en-US" sz="7000" dirty="0"/>
          </a:p>
        </p:txBody>
      </p:sp>
      <p:sp>
        <p:nvSpPr>
          <p:cNvPr id="4" name="TextBox 3"/>
          <p:cNvSpPr txBox="1"/>
          <p:nvPr/>
        </p:nvSpPr>
        <p:spPr>
          <a:xfrm>
            <a:off x="126608" y="2856771"/>
            <a:ext cx="11943471" cy="38010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serveSloths</a:t>
            </a: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:= </a:t>
            </a:r>
            <a:r>
              <a:rPr lang="en-US" sz="25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(w </a:t>
            </a:r>
            <a:r>
              <a:rPr lang="en-US"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http.ResponseWriter</a:t>
            </a: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, r *</a:t>
            </a:r>
            <a:r>
              <a:rPr lang="en-US"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http.Request</a:t>
            </a: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2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fmt.Fprintf</a:t>
            </a: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(w, </a:t>
            </a:r>
            <a:r>
              <a:rPr lang="en-US" sz="25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“Sloths </a:t>
            </a:r>
            <a:r>
              <a:rPr lang="en-US" sz="25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rule</a:t>
            </a:r>
            <a:r>
              <a:rPr lang="en-US" sz="25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!”</a:t>
            </a: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serveHello</a:t>
            </a: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:= </a:t>
            </a:r>
            <a:r>
              <a:rPr lang="en-US" sz="25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(w </a:t>
            </a:r>
            <a:r>
              <a:rPr lang="en-US"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http.ResponseWriter</a:t>
            </a: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, r *</a:t>
            </a:r>
            <a:r>
              <a:rPr lang="en-US"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http.Request</a:t>
            </a: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fmt.Fprintf</a:t>
            </a: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(w, </a:t>
            </a:r>
            <a:r>
              <a:rPr lang="en-US" sz="25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“Hello </a:t>
            </a:r>
            <a:r>
              <a:rPr lang="en-US" sz="25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world!”</a:t>
            </a: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2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r.PathPrefix</a:t>
            </a: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5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“/sloths/”</a:t>
            </a: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sz="2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HandlerFunc</a:t>
            </a: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serveSloths</a:t>
            </a: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r.PathPrefix</a:t>
            </a: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5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“/”</a:t>
            </a: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sz="2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HandlerFunc</a:t>
            </a: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serveHello</a:t>
            </a: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6608" y="1634416"/>
            <a:ext cx="119434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smtClean="0"/>
              <a:t>A plain Gorilla path only matches that exact path.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smtClean="0"/>
              <a:t>To match path prefixes we use </a:t>
            </a:r>
            <a:r>
              <a:rPr lang="en-US" sz="3000" dirty="0" err="1" smtClean="0"/>
              <a:t>PathPrefix</a:t>
            </a:r>
            <a:r>
              <a:rPr lang="en-US" sz="3000" dirty="0" smtClean="0"/>
              <a:t>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8352909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1091</TotalTime>
  <Words>999</Words>
  <Application>Microsoft Office PowerPoint</Application>
  <PresentationFormat>Widescreen</PresentationFormat>
  <Paragraphs>220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Consolas</vt:lpstr>
      <vt:lpstr>Corbel</vt:lpstr>
      <vt:lpstr>Depth</vt:lpstr>
      <vt:lpstr>Express-like routing with Gorilla</vt:lpstr>
      <vt:lpstr>About me</vt:lpstr>
      <vt:lpstr>About me</vt:lpstr>
      <vt:lpstr>What is Gorilla?</vt:lpstr>
      <vt:lpstr>Gorilla mux</vt:lpstr>
      <vt:lpstr>Making our router</vt:lpstr>
      <vt:lpstr>Adding basic routes</vt:lpstr>
      <vt:lpstr>localhost:1123/sloths</vt:lpstr>
      <vt:lpstr>Adding route prefixes</vt:lpstr>
      <vt:lpstr>Static file servers</vt:lpstr>
      <vt:lpstr>Static file servers</vt:lpstr>
      <vt:lpstr>localhost:1123/images/sloth.jpg</vt:lpstr>
      <vt:lpstr>URL parameters</vt:lpstr>
      <vt:lpstr>URL parameters</vt:lpstr>
      <vt:lpstr>localhost:1123/tea/hibiscus</vt:lpstr>
      <vt:lpstr>Regular expression routes</vt:lpstr>
      <vt:lpstr>Regular expression routes</vt:lpstr>
      <vt:lpstr>localhost:1123/coffeecoffeecoffeecoffee</vt:lpstr>
      <vt:lpstr>Routes by HTTP verb</vt:lpstr>
      <vt:lpstr>Routes by HTTP verb</vt:lpstr>
      <vt:lpstr>Routes by HTTP verb</vt:lpstr>
      <vt:lpstr>Routes by HTTP verb</vt:lpstr>
      <vt:lpstr>localhost:1123/coffee-shop</vt:lpstr>
      <vt:lpstr>Submitting the form</vt:lpstr>
      <vt:lpstr>Trying to GET request localhost:1123/order</vt:lpstr>
      <vt:lpstr>If you want a flashier example</vt:lpstr>
      <vt:lpstr>Thanks for listening! Stay slothful!</vt:lpstr>
      <vt:lpstr>Image 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Express-like routing with Gorilla</dc:title>
  <dc:creator>Andrew Haskell</dc:creator>
  <cp:lastModifiedBy>Andrew Haskell</cp:lastModifiedBy>
  <cp:revision>185</cp:revision>
  <dcterms:created xsi:type="dcterms:W3CDTF">2015-01-17T07:10:06Z</dcterms:created>
  <dcterms:modified xsi:type="dcterms:W3CDTF">2015-01-20T00:13:11Z</dcterms:modified>
</cp:coreProperties>
</file>