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70" r:id="rId4"/>
    <p:sldId id="281" r:id="rId5"/>
    <p:sldId id="282" r:id="rId6"/>
    <p:sldId id="280" r:id="rId7"/>
    <p:sldId id="278" r:id="rId8"/>
    <p:sldId id="272" r:id="rId9"/>
    <p:sldId id="284" r:id="rId10"/>
    <p:sldId id="285" r:id="rId11"/>
    <p:sldId id="286" r:id="rId12"/>
    <p:sldId id="287" r:id="rId13"/>
    <p:sldId id="290" r:id="rId14"/>
    <p:sldId id="291" r:id="rId15"/>
    <p:sldId id="292" r:id="rId16"/>
    <p:sldId id="293" r:id="rId17"/>
    <p:sldId id="294" r:id="rId18"/>
    <p:sldId id="297" r:id="rId19"/>
    <p:sldId id="296" r:id="rId20"/>
    <p:sldId id="298" r:id="rId21"/>
    <p:sldId id="299" r:id="rId22"/>
    <p:sldId id="300" r:id="rId23"/>
    <p:sldId id="302" r:id="rId24"/>
    <p:sldId id="303" r:id="rId25"/>
    <p:sldId id="301" r:id="rId26"/>
    <p:sldId id="304" r:id="rId27"/>
    <p:sldId id="3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98" d="100"/>
          <a:sy n="9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C4D0-82DB-4E49-7F63-511CFE730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35371-307E-486D-2D30-6B2B12630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3D6A3-8204-F0B2-F7A3-16E508BB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2A57-C42E-4DCF-B57A-EBC62197926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C2F91-0222-4716-EEC2-3148A8DC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DB7C7-67E4-ECE9-591C-D452D2A4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1606-89BD-4858-A9B2-D2719EF4D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3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D5E1-4B5C-4CF6-2F97-06C9A16D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ABE5C-E0BE-1338-4E47-414582D41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4AF1C-1147-A91A-9961-29EEF943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2A57-C42E-4DCF-B57A-EBC62197926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4A3FC-48B1-3260-6BFD-C39D5E42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CD958-CE1A-825B-5392-41AFECE3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1606-89BD-4858-A9B2-D2719EF4D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23E17-B6B1-EDE1-4DCC-07D085A36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218F1-D308-D6C0-AA22-114DFA291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F1900-72F5-65CE-AB76-DF7E423E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2A57-C42E-4DCF-B57A-EBC62197926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10F8-BA4B-A530-E3C3-65686BF3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0F9F-D1E5-A664-6BCA-7AAE3F50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1606-89BD-4858-A9B2-D2719EF4D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3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BEE8-9D1C-AEEA-21A6-50F10BFD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46922-9E24-96FD-3331-5222444ED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F212F-9F45-F6C7-3D8A-2D3E6C0B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2A57-C42E-4DCF-B57A-EBC62197926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D96CA-98CA-965B-5D5E-E6D57091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55C36-9D34-0EE5-F712-FAF21E01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1606-89BD-4858-A9B2-D2719EF4D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5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AC3C-F8EA-8C59-C000-41921E07A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CD80C-DA80-0952-25CF-858FA7BE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5A7B-1478-5902-CE02-98D3EB4A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2A57-C42E-4DCF-B57A-EBC62197926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97EAA-3B63-E425-49C3-2705BE63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2BFC1-DC11-79EA-B5A1-DA9B0E1A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1606-89BD-4858-A9B2-D2719EF4D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1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B8B9-5800-459C-5BEB-B9310F04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5C093-E82C-A95D-E7E4-FA19D4913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EA381-6C9E-FA2F-F33E-C48386D40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9181F-5742-26D1-7CFC-79E7A768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2A57-C42E-4DCF-B57A-EBC62197926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74E98-F730-D6E9-4E8A-759BAD93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714B8-C8EA-26B7-8A75-7F989D06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1606-89BD-4858-A9B2-D2719EF4D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6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719C-3B75-94CA-12B8-CA5F40E8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329A-5D49-C094-D5FA-1F291CB9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DFF39-8C00-E870-4DE9-4923C42E6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46A1E-4142-5F70-9F51-E91050F6A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9D23F8-CF62-B2D4-E823-CBD516651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5F043-AB7C-C493-5F4A-9CBDEC61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2A57-C42E-4DCF-B57A-EBC62197926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BB9D3-9377-4DF3-20B3-7DFCE613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B7183-2A25-5BF9-8E0D-A8418647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1606-89BD-4858-A9B2-D2719EF4D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8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2F85-6D69-CBFE-00C3-03B5C992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63E34-A848-FF75-CAAF-99CE9CB7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2A57-C42E-4DCF-B57A-EBC62197926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50579-A6F4-C095-CE44-3A04F601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18A6D-44AD-152D-C005-EFC01FFB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1606-89BD-4858-A9B2-D2719EF4D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23AC7-EA9D-3FA9-8958-DFC1A45F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2A57-C42E-4DCF-B57A-EBC62197926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F4F79-9816-E404-7A60-F502E284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1912B-D643-5606-0BD0-A65A640A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1606-89BD-4858-A9B2-D2719EF4D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6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97FC-666D-D4C8-2809-24D717BE0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267D0-3D65-162B-67A6-50D1B5F89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95679-5828-CDF4-3AAD-604F8CE8C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DB303-6E92-AA56-7CF3-3B483F29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2A57-C42E-4DCF-B57A-EBC62197926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BFB5B-5DBC-A167-11A9-375BD412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4807B-F82B-BA55-431F-860DD70C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1606-89BD-4858-A9B2-D2719EF4D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9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9526-6B4C-9471-3BBF-DC39724C6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8B8812-52BE-A888-6FEC-9F8A8DD56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E1326-DBB3-F2F9-7D7A-91D458A4A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997A1-F099-E321-791B-53EC8BC5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2A57-C42E-4DCF-B57A-EBC62197926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C0B71-F30B-99B2-B8BF-02768A9B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66E62-A183-319E-FCFC-02784D1B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1606-89BD-4858-A9B2-D2719EF4D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F4E1B-FE43-81F9-543C-2870AF49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72DB5-C534-F62F-BC72-C01D6C4FC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8C437-4273-01FE-BDCD-85E6BF3DD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72A57-C42E-4DCF-B57A-EBC62197926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86E4D-51F8-2F1B-7E3D-95198D4F5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378DD-3D9D-61F6-7CEF-A16BCCEFB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71606-89BD-4858-A9B2-D2719EF4D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3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9957CD-7250-9176-6330-A36244A81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7"/>
          <a:stretch/>
        </p:blipFill>
        <p:spPr>
          <a:xfrm>
            <a:off x="-1" y="0"/>
            <a:ext cx="6024143" cy="685800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E121D-9ECA-884D-DB4A-7A390237110F}"/>
              </a:ext>
            </a:extLst>
          </p:cNvPr>
          <p:cNvSpPr txBox="1"/>
          <p:nvPr/>
        </p:nvSpPr>
        <p:spPr>
          <a:xfrm>
            <a:off x="6299928" y="162568"/>
            <a:ext cx="5648232" cy="65328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 err="1">
                <a:latin typeface="+mj-lt"/>
              </a:rPr>
              <a:t>彭云</a:t>
            </a:r>
            <a:r>
              <a:rPr lang="zh-CN" altLang="en-US" sz="2400" b="1" dirty="0">
                <a:latin typeface="+mj-lt"/>
              </a:rPr>
              <a:t>（博士）</a:t>
            </a:r>
            <a:r>
              <a:rPr lang="en-US" altLang="zh-CN" sz="2400" b="1" dirty="0">
                <a:latin typeface="+mj-lt"/>
              </a:rPr>
              <a:t>/ Yun Peng, PhD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dirty="0">
                <a:latin typeface="+mj-lt"/>
              </a:rPr>
              <a:t>现任美国</a:t>
            </a:r>
            <a:r>
              <a:rPr lang="en-US" altLang="zh-CN" dirty="0">
                <a:latin typeface="+mj-lt"/>
              </a:rPr>
              <a:t>NuVasive</a:t>
            </a:r>
            <a:r>
              <a:rPr lang="zh-CN" altLang="en-US" dirty="0">
                <a:latin typeface="+mj-lt"/>
              </a:rPr>
              <a:t>（全球第三大脊椎植入器械公司）智能手术部门主任工程师，从事脊椎微创手术导航系统的图像处理算法的开发与测试。</a:t>
            </a:r>
            <a:endParaRPr lang="en-US" dirty="0">
              <a:latin typeface="+mj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力学学士</a:t>
            </a:r>
            <a:r>
              <a:rPr lang="zh-CN" altLang="en-US" dirty="0">
                <a:latin typeface="+mj-lt"/>
              </a:rPr>
              <a:t>，</a:t>
            </a:r>
            <a:r>
              <a:rPr lang="en-US" dirty="0" err="1">
                <a:latin typeface="+mj-lt"/>
              </a:rPr>
              <a:t>中国科学技术大学</a:t>
            </a:r>
            <a:r>
              <a:rPr lang="zh-CN" altLang="en-US" dirty="0">
                <a:latin typeface="+mj-lt"/>
              </a:rPr>
              <a:t>，</a:t>
            </a:r>
            <a:r>
              <a:rPr lang="en-US" dirty="0">
                <a:latin typeface="+mj-lt"/>
              </a:rPr>
              <a:t>2009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机械工程硕士</a:t>
            </a:r>
            <a:r>
              <a:rPr lang="zh-CN" altLang="en-US" dirty="0">
                <a:latin typeface="+mj-lt"/>
              </a:rPr>
              <a:t>，</a:t>
            </a:r>
            <a:r>
              <a:rPr lang="en-US" dirty="0">
                <a:latin typeface="+mj-lt"/>
              </a:rPr>
              <a:t>香港理工大学，2011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工程管理硕士</a:t>
            </a:r>
            <a:r>
              <a:rPr lang="zh-CN" altLang="en-US" dirty="0">
                <a:latin typeface="+mj-lt"/>
              </a:rPr>
              <a:t>，</a:t>
            </a:r>
            <a:r>
              <a:rPr lang="en-US" dirty="0">
                <a:latin typeface="+mj-lt"/>
              </a:rPr>
              <a:t>美国明尼苏达大学，2013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生物医学工程</a:t>
            </a:r>
            <a:r>
              <a:rPr lang="zh-CN" altLang="en-US" dirty="0">
                <a:latin typeface="+mj-lt"/>
              </a:rPr>
              <a:t>博士</a:t>
            </a:r>
            <a:r>
              <a:rPr lang="en-US" dirty="0">
                <a:latin typeface="+mj-lt"/>
              </a:rPr>
              <a:t>，</a:t>
            </a:r>
            <a:r>
              <a:rPr lang="en-US" dirty="0" err="1">
                <a:latin typeface="+mj-lt"/>
              </a:rPr>
              <a:t>美国休斯敦大学</a:t>
            </a:r>
            <a:r>
              <a:rPr lang="zh-CN" altLang="en-US" dirty="0">
                <a:latin typeface="+mj-lt"/>
              </a:rPr>
              <a:t>，</a:t>
            </a:r>
            <a:r>
              <a:rPr lang="en-US" dirty="0">
                <a:latin typeface="+mj-lt"/>
              </a:rPr>
              <a:t>2016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lt"/>
              </a:rPr>
              <a:t>博士后，麻省总医院</a:t>
            </a:r>
            <a:r>
              <a:rPr lang="en-US" altLang="zh-CN" dirty="0">
                <a:latin typeface="+mj-lt"/>
              </a:rPr>
              <a:t>/</a:t>
            </a:r>
            <a:r>
              <a:rPr lang="zh-CN" altLang="en-US" dirty="0">
                <a:latin typeface="+mj-lt"/>
              </a:rPr>
              <a:t>哈佛医学院，</a:t>
            </a:r>
            <a:r>
              <a:rPr lang="en-US" altLang="zh-CN" dirty="0">
                <a:latin typeface="+mj-lt"/>
              </a:rPr>
              <a:t>2018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dirty="0">
                <a:latin typeface="+mj-lt"/>
              </a:rPr>
              <a:t>研究方向：</a:t>
            </a:r>
            <a:endParaRPr lang="en-US" altLang="zh-CN" dirty="0">
              <a:latin typeface="+mj-lt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医疗器械</a:t>
            </a:r>
            <a:r>
              <a:rPr lang="en-US" dirty="0">
                <a:latin typeface="+mj-lt"/>
              </a:rPr>
              <a:t> /</a:t>
            </a:r>
            <a:r>
              <a:rPr lang="zh-CN" alt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生物力学</a:t>
            </a:r>
            <a:r>
              <a:rPr lang="en-US" dirty="0">
                <a:latin typeface="+mj-lt"/>
              </a:rPr>
              <a:t> / </a:t>
            </a:r>
            <a:r>
              <a:rPr lang="en-US" dirty="0" err="1">
                <a:latin typeface="+mj-lt"/>
              </a:rPr>
              <a:t>康复</a:t>
            </a:r>
            <a:r>
              <a:rPr lang="en-US" dirty="0">
                <a:latin typeface="+mj-lt"/>
              </a:rPr>
              <a:t> / </a:t>
            </a:r>
            <a:r>
              <a:rPr lang="en-US" dirty="0" err="1">
                <a:latin typeface="+mj-lt"/>
              </a:rPr>
              <a:t>电生理</a:t>
            </a:r>
            <a:endParaRPr lang="en-US" dirty="0">
              <a:latin typeface="+mj-lt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dirty="0">
                <a:latin typeface="+mj-lt"/>
              </a:rPr>
              <a:t>研究成果</a:t>
            </a:r>
            <a:endParaRPr lang="en-US" dirty="0">
              <a:latin typeface="+mj-lt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lt"/>
              </a:rPr>
              <a:t>国际</a:t>
            </a:r>
            <a:r>
              <a:rPr lang="en-US" dirty="0" err="1">
                <a:latin typeface="+mj-lt"/>
              </a:rPr>
              <a:t>SCI期刊杂志</a:t>
            </a:r>
            <a:r>
              <a:rPr lang="zh-CN" altLang="en-US" dirty="0">
                <a:latin typeface="+mj-lt"/>
              </a:rPr>
              <a:t>及会议</a:t>
            </a:r>
            <a:r>
              <a:rPr lang="en-US" dirty="0">
                <a:latin typeface="+mj-lt"/>
              </a:rPr>
              <a:t>著作70余篇 (570+</a:t>
            </a:r>
            <a:r>
              <a:rPr lang="zh-CN" altLang="en-US" dirty="0">
                <a:latin typeface="+mj-lt"/>
              </a:rPr>
              <a:t>引用</a:t>
            </a:r>
            <a:r>
              <a:rPr lang="en-US" altLang="zh-CN" dirty="0">
                <a:latin typeface="+mj-lt"/>
              </a:rPr>
              <a:t>)</a:t>
            </a:r>
            <a:endParaRPr lang="en-US" dirty="0">
              <a:latin typeface="+mj-lt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lt"/>
              </a:rPr>
              <a:t>编委成员 </a:t>
            </a:r>
            <a:r>
              <a:rPr lang="en-US" dirty="0">
                <a:latin typeface="+mj-lt"/>
              </a:rPr>
              <a:t>Computers in Biology and Medicine /</a:t>
            </a:r>
            <a:r>
              <a:rPr lang="zh-CN" altLang="en-US" dirty="0">
                <a:latin typeface="+mj-lt"/>
              </a:rPr>
              <a:t> </a:t>
            </a:r>
            <a:r>
              <a:rPr lang="en-US" dirty="0">
                <a:latin typeface="+mj-lt"/>
              </a:rPr>
              <a:t>Frontiers in S</a:t>
            </a:r>
            <a:r>
              <a:rPr lang="en-US" altLang="zh-CN" dirty="0">
                <a:latin typeface="+mj-lt"/>
              </a:rPr>
              <a:t>urgery/ IEEE EMBS </a:t>
            </a:r>
            <a:endParaRPr lang="en-US" dirty="0">
              <a:latin typeface="+mj-lt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长期担任医学和工程杂志审稿人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1583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6A66E5-E49A-1566-1298-E3246B26F631}"/>
              </a:ext>
            </a:extLst>
          </p:cNvPr>
          <p:cNvSpPr txBox="1"/>
          <p:nvPr/>
        </p:nvSpPr>
        <p:spPr>
          <a:xfrm>
            <a:off x="930442" y="585537"/>
            <a:ext cx="836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Introduction – </a:t>
            </a:r>
            <a:r>
              <a:rPr lang="zh-CN" altLang="en-US" sz="3200" dirty="0"/>
              <a:t>引言</a:t>
            </a:r>
            <a:endParaRPr lang="en-US" altLang="zh-CN" sz="32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FE1D2B7-1DC7-C9AA-6A59-25E7CD81B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576040"/>
              </p:ext>
            </p:extLst>
          </p:nvPr>
        </p:nvGraphicFramePr>
        <p:xfrm>
          <a:off x="1049420" y="1398905"/>
          <a:ext cx="10258659" cy="4924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8659">
                  <a:extLst>
                    <a:ext uri="{9D8B030D-6E8A-4147-A177-3AD203B41FA5}">
                      <a16:colId xmlns:a16="http://schemas.microsoft.com/office/drawing/2014/main" val="2488073196"/>
                    </a:ext>
                  </a:extLst>
                </a:gridCol>
              </a:tblGrid>
              <a:tr h="6734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Reviewer’s 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28195"/>
                  </a:ext>
                </a:extLst>
              </a:tr>
              <a:tr h="1782664">
                <a:tc>
                  <a:txBody>
                    <a:bodyPr/>
                    <a:lstStyle/>
                    <a:p>
                      <a:pPr marL="514350" marR="0" lvl="0" indent="-514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800" dirty="0"/>
                        <a:t>What’s the </a:t>
                      </a:r>
                      <a:r>
                        <a:rPr lang="en-US" altLang="zh-CN" sz="2800" dirty="0"/>
                        <a:t>clinical</a:t>
                      </a:r>
                      <a:r>
                        <a:rPr lang="en-US" sz="2800" dirty="0"/>
                        <a:t> problem here?</a:t>
                      </a:r>
                    </a:p>
                    <a:p>
                      <a:pPr marL="514350" marR="0" lvl="0" indent="-514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What’s the state of art? / What’s the knowledge gap?</a:t>
                      </a:r>
                    </a:p>
                    <a:p>
                      <a:pPr marL="514350" marR="0" lvl="0" indent="-514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How do you bridge this gap?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654744"/>
                  </a:ext>
                </a:extLst>
              </a:tr>
              <a:tr h="13469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Tips: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State-of-art + challenge </a:t>
                      </a: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必不可少</a:t>
                      </a:r>
                      <a:endParaRPr lang="en-US" altLang="zh-CN" sz="3200" dirty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借助 综述或其他文章局限性讨论 帮助立题 </a:t>
                      </a:r>
                      <a:endParaRPr lang="en-US" altLang="zh-CN" sz="3200" dirty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力求简洁，切勿冗余，让审稿人第一时间知道你要干什么，以及为什么你的工作有价值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804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5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6A66E5-E49A-1566-1298-E3246B26F631}"/>
              </a:ext>
            </a:extLst>
          </p:cNvPr>
          <p:cNvSpPr txBox="1"/>
          <p:nvPr/>
        </p:nvSpPr>
        <p:spPr>
          <a:xfrm>
            <a:off x="930442" y="585537"/>
            <a:ext cx="836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Methods – </a:t>
            </a:r>
            <a:r>
              <a:rPr lang="zh-CN" altLang="en-US" sz="3200" dirty="0"/>
              <a:t>方法</a:t>
            </a:r>
            <a:endParaRPr lang="en-US" altLang="zh-CN" sz="32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FE1D2B7-1DC7-C9AA-6A59-25E7CD81B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749693"/>
              </p:ext>
            </p:extLst>
          </p:nvPr>
        </p:nvGraphicFramePr>
        <p:xfrm>
          <a:off x="1049420" y="1398905"/>
          <a:ext cx="10258659" cy="483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8659">
                  <a:extLst>
                    <a:ext uri="{9D8B030D-6E8A-4147-A177-3AD203B41FA5}">
                      <a16:colId xmlns:a16="http://schemas.microsoft.com/office/drawing/2014/main" val="2488073196"/>
                    </a:ext>
                  </a:extLst>
                </a:gridCol>
              </a:tblGrid>
              <a:tr h="6734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审稿人关注点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28195"/>
                  </a:ext>
                </a:extLst>
              </a:tr>
              <a:tr h="1209324">
                <a:tc>
                  <a:txBody>
                    <a:bodyPr/>
                    <a:lstStyle/>
                    <a:p>
                      <a:pPr marL="514350" marR="0" lvl="0" indent="-514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CN" sz="2800" dirty="0"/>
                        <a:t>Technical soundness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654744"/>
                  </a:ext>
                </a:extLst>
              </a:tr>
              <a:tr h="13469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Tips: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已有的知识和技术，通过引用一笔带过</a:t>
                      </a:r>
                      <a:endParaRPr lang="en-US" altLang="zh-CN" sz="3200" dirty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找</a:t>
                      </a: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2~3</a:t>
                      </a: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篇 优秀杂志范文，</a:t>
                      </a: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借鉴</a:t>
                      </a: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其语言表达</a:t>
                      </a:r>
                      <a:endParaRPr lang="en-US" altLang="zh-CN" sz="3200" dirty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借助小标题让流程规整</a:t>
                      </a:r>
                      <a:endParaRPr lang="en-US" altLang="zh-CN" sz="3200" dirty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如果有多种数据结果，分标题介绍</a:t>
                      </a:r>
                      <a:endParaRPr lang="en-US" altLang="zh-CN" sz="3200" dirty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804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276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6A66E5-E49A-1566-1298-E3246B26F631}"/>
              </a:ext>
            </a:extLst>
          </p:cNvPr>
          <p:cNvSpPr txBox="1"/>
          <p:nvPr/>
        </p:nvSpPr>
        <p:spPr>
          <a:xfrm>
            <a:off x="930442" y="585537"/>
            <a:ext cx="836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Results – </a:t>
            </a:r>
            <a:r>
              <a:rPr lang="zh-CN" altLang="en-US" sz="3200" dirty="0"/>
              <a:t>结果</a:t>
            </a:r>
            <a:endParaRPr lang="en-US" altLang="zh-CN" sz="32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FE1D2B7-1DC7-C9AA-6A59-25E7CD81B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619501"/>
              </p:ext>
            </p:extLst>
          </p:nvPr>
        </p:nvGraphicFramePr>
        <p:xfrm>
          <a:off x="1049420" y="1398905"/>
          <a:ext cx="10258659" cy="483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8659">
                  <a:extLst>
                    <a:ext uri="{9D8B030D-6E8A-4147-A177-3AD203B41FA5}">
                      <a16:colId xmlns:a16="http://schemas.microsoft.com/office/drawing/2014/main" val="2488073196"/>
                    </a:ext>
                  </a:extLst>
                </a:gridCol>
              </a:tblGrid>
              <a:tr h="6734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审稿人关注点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28195"/>
                  </a:ext>
                </a:extLst>
              </a:tr>
              <a:tr h="1209324">
                <a:tc>
                  <a:txBody>
                    <a:bodyPr/>
                    <a:lstStyle/>
                    <a:p>
                      <a:pPr marL="514350" marR="0" lvl="0" indent="-514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800" dirty="0"/>
                        <a:t>Do they match what you plan to deliver?</a:t>
                      </a:r>
                    </a:p>
                    <a:p>
                      <a:pPr marL="514350" marR="0" lvl="0" indent="-514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CN" sz="2800" dirty="0"/>
                        <a:t>Do they appear promising / value-adding?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654744"/>
                  </a:ext>
                </a:extLst>
              </a:tr>
              <a:tr h="13469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Tips: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结果要和方法保持一致</a:t>
                      </a:r>
                      <a:endParaRPr lang="en-US" altLang="zh-CN" sz="3200" dirty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客观</a:t>
                      </a: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!</a:t>
                      </a: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 客观</a:t>
                      </a: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!</a:t>
                      </a: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 客观</a:t>
                      </a: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! </a:t>
                      </a: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通过数字</a:t>
                      </a: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图表客观描述结果</a:t>
                      </a:r>
                      <a:endParaRPr lang="en-US" altLang="zh-CN" sz="3200" dirty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找</a:t>
                      </a: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2~3</a:t>
                      </a: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篇 优秀杂志范文，</a:t>
                      </a: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借鉴</a:t>
                      </a: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其语言表达</a:t>
                      </a:r>
                      <a:endParaRPr lang="en-US" altLang="zh-CN" sz="3200" dirty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借助小标题让分类整齐（可以和方法对应）</a:t>
                      </a:r>
                      <a:endParaRPr lang="en-US" altLang="zh-CN" sz="3200" dirty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804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83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3B4C9C-05A0-6C74-C47E-E1A2232DA461}"/>
              </a:ext>
            </a:extLst>
          </p:cNvPr>
          <p:cNvSpPr txBox="1"/>
          <p:nvPr/>
        </p:nvSpPr>
        <p:spPr>
          <a:xfrm>
            <a:off x="930442" y="585537"/>
            <a:ext cx="836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Discussion – </a:t>
            </a:r>
            <a:r>
              <a:rPr lang="zh-CN" altLang="en-US" sz="3200" dirty="0"/>
              <a:t>讨论</a:t>
            </a:r>
            <a:endParaRPr lang="en-US" altLang="zh-CN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3D945D-DD6C-1978-394A-E87B7F368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77991"/>
              </p:ext>
            </p:extLst>
          </p:nvPr>
        </p:nvGraphicFramePr>
        <p:xfrm>
          <a:off x="1049420" y="1398905"/>
          <a:ext cx="10258659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8659">
                  <a:extLst>
                    <a:ext uri="{9D8B030D-6E8A-4147-A177-3AD203B41FA5}">
                      <a16:colId xmlns:a16="http://schemas.microsoft.com/office/drawing/2014/main" val="24880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审稿人关注点</a:t>
                      </a:r>
                      <a:endParaRPr lang="en-US" sz="2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1. How does your work compare to similar existing studies?</a:t>
                      </a:r>
                      <a:endParaRPr lang="en-US" sz="2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2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Purpose – to judge where your study stand in contrast to others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4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/>
                        <a:t>Tips</a:t>
                      </a:r>
                    </a:p>
                    <a:p>
                      <a:pPr marL="514350" indent="-514350">
                        <a:buAutoNum type="arabicPeriod"/>
                      </a:pPr>
                      <a:r>
                        <a:rPr lang="en-US" altLang="zh-CN" sz="2800" dirty="0"/>
                        <a:t>Discussion </a:t>
                      </a:r>
                      <a:r>
                        <a:rPr lang="zh-CN" altLang="en-US" sz="2800" dirty="0"/>
                        <a:t>第一段，</a:t>
                      </a:r>
                      <a:r>
                        <a:rPr lang="en-US" altLang="zh-CN" sz="2800" dirty="0"/>
                        <a:t>2-3</a:t>
                      </a:r>
                      <a:r>
                        <a:rPr lang="zh-CN" altLang="en-US" sz="2800" dirty="0"/>
                        <a:t>句概括本文的核心</a:t>
                      </a:r>
                      <a:r>
                        <a:rPr lang="en-US" altLang="zh-CN" sz="2800" dirty="0"/>
                        <a:t>finding</a:t>
                      </a:r>
                    </a:p>
                    <a:p>
                      <a:pPr marL="514350" indent="-514350">
                        <a:buAutoNum type="arabicPeriod"/>
                      </a:pPr>
                      <a:r>
                        <a:rPr lang="zh-CN" altLang="en-US" sz="2800" dirty="0"/>
                        <a:t>之后开始做对比，写作之前就应该已经整理好这些数据</a:t>
                      </a:r>
                      <a:endParaRPr lang="en-US" altLang="zh-CN" sz="2800" dirty="0"/>
                    </a:p>
                    <a:p>
                      <a:pPr marL="514350" indent="-514350">
                        <a:buAutoNum type="arabicPeriod"/>
                      </a:pPr>
                      <a:r>
                        <a:rPr lang="zh-CN" altLang="en-US" sz="2800" dirty="0"/>
                        <a:t>如果结果不一致，给出你的理解 </a:t>
                      </a:r>
                      <a:r>
                        <a:rPr lang="en-US" altLang="zh-CN" sz="2800" dirty="0"/>
                        <a:t>(maybe sample difference?)</a:t>
                      </a:r>
                    </a:p>
                    <a:p>
                      <a:pPr marL="514350" indent="-514350">
                        <a:buAutoNum type="arabicPeriod"/>
                      </a:pPr>
                      <a:r>
                        <a:rPr lang="zh-CN" altLang="en-US" sz="2800" dirty="0"/>
                        <a:t>如果结果一致或者更好，简单讨论为什么更好（</a:t>
                      </a:r>
                      <a:r>
                        <a:rPr lang="en-US" altLang="zh-CN" sz="2800" dirty="0"/>
                        <a:t>better AI?</a:t>
                      </a:r>
                      <a:r>
                        <a:rPr lang="zh-CN" altLang="en-US" sz="2800" dirty="0"/>
                        <a:t>）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20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60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98A2E4-19B0-9020-2E42-1EBB797FA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4" y="502920"/>
            <a:ext cx="11385301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68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3B4C9C-05A0-6C74-C47E-E1A2232DA461}"/>
              </a:ext>
            </a:extLst>
          </p:cNvPr>
          <p:cNvSpPr txBox="1"/>
          <p:nvPr/>
        </p:nvSpPr>
        <p:spPr>
          <a:xfrm>
            <a:off x="930442" y="585537"/>
            <a:ext cx="836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Discussion – </a:t>
            </a:r>
            <a:r>
              <a:rPr lang="zh-CN" altLang="en-US" sz="3200" dirty="0"/>
              <a:t>讨论</a:t>
            </a:r>
            <a:endParaRPr lang="en-US" altLang="zh-CN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3D945D-DD6C-1978-394A-E87B7F368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099250"/>
              </p:ext>
            </p:extLst>
          </p:nvPr>
        </p:nvGraphicFramePr>
        <p:xfrm>
          <a:off x="1049420" y="1398905"/>
          <a:ext cx="102586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8659">
                  <a:extLst>
                    <a:ext uri="{9D8B030D-6E8A-4147-A177-3AD203B41FA5}">
                      <a16:colId xmlns:a16="http://schemas.microsoft.com/office/drawing/2014/main" val="24880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审稿人关注点</a:t>
                      </a:r>
                      <a:endParaRPr lang="en-US" sz="2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2. What are the implications of your findings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2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Purpose – to judge the value of your work (impact to the field)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4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/>
                        <a:t>Tips</a:t>
                      </a:r>
                    </a:p>
                    <a:p>
                      <a:pPr marL="514350" indent="-514350">
                        <a:buAutoNum type="arabicPeriod"/>
                      </a:pPr>
                      <a:r>
                        <a:rPr lang="zh-CN" altLang="en-US" sz="2800" dirty="0"/>
                        <a:t>做一些合理但是重要的推演，本文的结果能对本领域带来什么新的突破（</a:t>
                      </a:r>
                      <a:r>
                        <a:rPr lang="en-US" altLang="zh-CN" sz="2800" dirty="0"/>
                        <a:t>This is where discussion differs from Results</a:t>
                      </a:r>
                      <a:r>
                        <a:rPr lang="zh-CN" altLang="en-US" sz="2800" dirty="0"/>
                        <a:t>）</a:t>
                      </a:r>
                      <a:endParaRPr lang="en-US" altLang="zh-CN" sz="2800" dirty="0"/>
                    </a:p>
                    <a:p>
                      <a:pPr marL="514350" indent="-514350">
                        <a:buAutoNum type="arabicPeriod"/>
                      </a:pP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20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353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EA4E9C-8FCD-E2D3-4C5E-975BD15B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302043"/>
            <a:ext cx="10671175" cy="625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88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3B4C9C-05A0-6C74-C47E-E1A2232DA461}"/>
              </a:ext>
            </a:extLst>
          </p:cNvPr>
          <p:cNvSpPr txBox="1"/>
          <p:nvPr/>
        </p:nvSpPr>
        <p:spPr>
          <a:xfrm>
            <a:off x="930442" y="585537"/>
            <a:ext cx="836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Discussion – </a:t>
            </a:r>
            <a:r>
              <a:rPr lang="zh-CN" altLang="en-US" sz="3200" dirty="0"/>
              <a:t>讨论</a:t>
            </a:r>
            <a:endParaRPr lang="en-US" altLang="zh-CN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3D945D-DD6C-1978-394A-E87B7F368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86395"/>
              </p:ext>
            </p:extLst>
          </p:nvPr>
        </p:nvGraphicFramePr>
        <p:xfrm>
          <a:off x="1049420" y="1398905"/>
          <a:ext cx="10258659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8659">
                  <a:extLst>
                    <a:ext uri="{9D8B030D-6E8A-4147-A177-3AD203B41FA5}">
                      <a16:colId xmlns:a16="http://schemas.microsoft.com/office/drawing/2014/main" val="24880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审稿人关注点</a:t>
                      </a:r>
                      <a:endParaRPr lang="en-US" sz="2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3. Limitation - do you know what you didn’t do well?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2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Purpose – for authors to explain &amp; justify important things that are not included in this study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4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/>
                        <a:t>Tips</a:t>
                      </a:r>
                    </a:p>
                    <a:p>
                      <a:pPr marL="514350" indent="-514350">
                        <a:buAutoNum type="arabicPeriod"/>
                      </a:pPr>
                      <a:r>
                        <a:rPr lang="en-US" altLang="zh-CN" sz="2800" dirty="0"/>
                        <a:t>Do NOT talk about FATAL limitations here!!!</a:t>
                      </a:r>
                    </a:p>
                    <a:p>
                      <a:pPr marL="514350" indent="-514350">
                        <a:buAutoNum type="arabicPeriod"/>
                      </a:pPr>
                      <a:r>
                        <a:rPr lang="zh-CN" altLang="en-US" sz="2800" dirty="0"/>
                        <a:t>这里讨论一些锦上添花的项目</a:t>
                      </a:r>
                      <a:r>
                        <a:rPr lang="en-US" altLang="zh-CN" sz="2800" dirty="0"/>
                        <a:t>(sample </a:t>
                      </a:r>
                      <a:r>
                        <a:rPr lang="zh-CN" altLang="en-US" sz="2800" dirty="0"/>
                        <a:t>不够，但是结果很</a:t>
                      </a:r>
                      <a:r>
                        <a:rPr lang="en-US" altLang="zh-CN" sz="2800" dirty="0"/>
                        <a:t>promising)</a:t>
                      </a:r>
                      <a:r>
                        <a:rPr lang="zh-CN" altLang="en-US" sz="2800" dirty="0"/>
                        <a:t>，或者一些小的瑕疵</a:t>
                      </a:r>
                      <a:r>
                        <a:rPr lang="en-US" altLang="zh-CN" sz="2800" dirty="0"/>
                        <a:t>(</a:t>
                      </a:r>
                      <a:r>
                        <a:rPr lang="zh-CN" altLang="en-US" sz="2800" dirty="0"/>
                        <a:t>防止</a:t>
                      </a:r>
                      <a:r>
                        <a:rPr lang="en-US" altLang="zh-CN" sz="2800" dirty="0"/>
                        <a:t>Reviewer</a:t>
                      </a:r>
                      <a:r>
                        <a:rPr lang="zh-CN" altLang="en-US" sz="2800" dirty="0"/>
                        <a:t>拿来作为理由拒稿</a:t>
                      </a:r>
                      <a:r>
                        <a:rPr lang="en-US" altLang="zh-CN" sz="2800" dirty="0"/>
                        <a:t>)</a:t>
                      </a:r>
                    </a:p>
                    <a:p>
                      <a:pPr marL="514350" indent="-514350">
                        <a:buAutoNum type="arabicPeriod"/>
                      </a:pPr>
                      <a:r>
                        <a:rPr lang="zh-CN" altLang="en-US" sz="2800" dirty="0"/>
                        <a:t>返修的时候，把没法解决的问题退一步放在这里缓冲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20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488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3B4C9C-05A0-6C74-C47E-E1A2232DA461}"/>
              </a:ext>
            </a:extLst>
          </p:cNvPr>
          <p:cNvSpPr txBox="1"/>
          <p:nvPr/>
        </p:nvSpPr>
        <p:spPr>
          <a:xfrm>
            <a:off x="930442" y="585537"/>
            <a:ext cx="836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Discussion – </a:t>
            </a:r>
            <a:r>
              <a:rPr lang="zh-CN" altLang="en-US" sz="3200" dirty="0"/>
              <a:t>讨论</a:t>
            </a:r>
            <a:endParaRPr lang="en-US" altLang="zh-CN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3D945D-DD6C-1978-394A-E87B7F368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21839"/>
              </p:ext>
            </p:extLst>
          </p:nvPr>
        </p:nvGraphicFramePr>
        <p:xfrm>
          <a:off x="1049420" y="1398905"/>
          <a:ext cx="10258659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8659">
                  <a:extLst>
                    <a:ext uri="{9D8B030D-6E8A-4147-A177-3AD203B41FA5}">
                      <a16:colId xmlns:a16="http://schemas.microsoft.com/office/drawing/2014/main" val="24880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审稿人关注点</a:t>
                      </a:r>
                      <a:endParaRPr lang="en-US" sz="2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4. Conclusion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2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Purpose – just a summary, for ppl who doesn’t want to read the whole thing to get a quick grasp of your study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4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/>
                        <a:t>Tips</a:t>
                      </a:r>
                    </a:p>
                    <a:p>
                      <a:pPr marL="514350" indent="-514350">
                        <a:buAutoNum type="arabicPeriod"/>
                      </a:pPr>
                      <a:r>
                        <a:rPr lang="en-US" altLang="zh-CN" sz="2800" dirty="0"/>
                        <a:t>2-3</a:t>
                      </a:r>
                      <a:r>
                        <a:rPr lang="zh-CN" altLang="en-US" sz="2800" dirty="0"/>
                        <a:t>句总结重要发现以及其意义</a:t>
                      </a:r>
                      <a:endParaRPr lang="en-US" altLang="zh-CN" sz="2800" dirty="0"/>
                    </a:p>
                    <a:p>
                      <a:pPr marL="514350" indent="-514350">
                        <a:buAutoNum type="arabicPeriod"/>
                      </a:pPr>
                      <a:r>
                        <a:rPr lang="zh-CN" altLang="en-US" sz="2800" dirty="0"/>
                        <a:t>结论内容需要能被结果支持 （切记过分延展）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20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611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3B4C9C-05A0-6C74-C47E-E1A2232DA461}"/>
              </a:ext>
            </a:extLst>
          </p:cNvPr>
          <p:cNvSpPr txBox="1"/>
          <p:nvPr/>
        </p:nvSpPr>
        <p:spPr>
          <a:xfrm>
            <a:off x="930442" y="585537"/>
            <a:ext cx="836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More tips on overall manuscript preparation ….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3D945D-DD6C-1978-394A-E87B7F368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705933"/>
              </p:ext>
            </p:extLst>
          </p:nvPr>
        </p:nvGraphicFramePr>
        <p:xfrm>
          <a:off x="1049420" y="1398905"/>
          <a:ext cx="1025865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8659">
                  <a:extLst>
                    <a:ext uri="{9D8B030D-6E8A-4147-A177-3AD203B41FA5}">
                      <a16:colId xmlns:a16="http://schemas.microsoft.com/office/drawing/2014/main" val="24880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2800" dirty="0"/>
                        <a:t>A. </a:t>
                      </a:r>
                      <a:r>
                        <a:rPr lang="zh-CN" altLang="en-US" sz="2800" dirty="0"/>
                        <a:t>全文力求简洁，仅保存必要信息</a:t>
                      </a:r>
                      <a:endParaRPr lang="en-US" altLang="zh-CN" sz="2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28195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2800" dirty="0"/>
                        <a:t>帮助审稿人看懂你的文章</a:t>
                      </a:r>
                      <a:endParaRPr lang="en-US" altLang="zh-CN" sz="28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altLang="zh-CN" sz="28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800" dirty="0"/>
                        <a:t>审稿人越快看明白看懂你的文章，你的胜率越高</a:t>
                      </a:r>
                      <a:endParaRPr lang="en-US" altLang="zh-CN" sz="2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zh-CN" sz="28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800" dirty="0"/>
                        <a:t>结果太多，砍掉不重要的，留下核心的</a:t>
                      </a:r>
                      <a:endParaRPr lang="en-US" altLang="zh-CN" sz="28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altLang="zh-CN" sz="28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800" dirty="0"/>
                        <a:t>字数越少越好，逻辑越清晰越好</a:t>
                      </a:r>
                      <a:endParaRPr lang="en-US" altLang="zh-CN" sz="2800" dirty="0">
                        <a:solidFill>
                          <a:srgbClr val="FF0000"/>
                        </a:solidFill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altLang="zh-C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48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94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6A66E5-E49A-1566-1298-E3246B26F631}"/>
              </a:ext>
            </a:extLst>
          </p:cNvPr>
          <p:cNvSpPr txBox="1"/>
          <p:nvPr/>
        </p:nvSpPr>
        <p:spPr>
          <a:xfrm>
            <a:off x="930442" y="585537"/>
            <a:ext cx="83659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A. </a:t>
            </a:r>
            <a:r>
              <a:rPr lang="zh-CN" altLang="en-US" sz="3200" dirty="0"/>
              <a:t>科研论文写作</a:t>
            </a:r>
            <a:endParaRPr lang="en-US" altLang="zh-CN" sz="3200" dirty="0"/>
          </a:p>
          <a:p>
            <a:pPr lvl="1"/>
            <a:r>
              <a:rPr lang="en-US" altLang="zh-CN" sz="3200" dirty="0"/>
              <a:t>Introduction</a:t>
            </a:r>
          </a:p>
          <a:p>
            <a:pPr lvl="1"/>
            <a:r>
              <a:rPr lang="en-US" sz="3200" dirty="0"/>
              <a:t>Methods</a:t>
            </a:r>
          </a:p>
          <a:p>
            <a:pPr lvl="1"/>
            <a:r>
              <a:rPr lang="en-US" sz="3200" dirty="0"/>
              <a:t>Results</a:t>
            </a:r>
          </a:p>
          <a:p>
            <a:pPr lvl="1"/>
            <a:r>
              <a:rPr lang="en-US" sz="3200" dirty="0"/>
              <a:t>Discussion(/Conclusion)</a:t>
            </a:r>
          </a:p>
          <a:p>
            <a:endParaRPr lang="en-US" altLang="zh-CN" sz="3200" dirty="0"/>
          </a:p>
          <a:p>
            <a:r>
              <a:rPr lang="en-US" altLang="zh-CN" sz="3200" dirty="0"/>
              <a:t>B.</a:t>
            </a:r>
            <a:r>
              <a:rPr lang="zh-CN" altLang="en-US" sz="3200" dirty="0"/>
              <a:t> 返修（</a:t>
            </a:r>
            <a:r>
              <a:rPr lang="en-US" altLang="zh-CN" sz="3200" dirty="0"/>
              <a:t>minor/major revision</a:t>
            </a:r>
            <a:r>
              <a:rPr lang="zh-CN" altLang="en-US" sz="3200" dirty="0"/>
              <a:t>）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987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3B4C9C-05A0-6C74-C47E-E1A2232DA461}"/>
              </a:ext>
            </a:extLst>
          </p:cNvPr>
          <p:cNvSpPr txBox="1"/>
          <p:nvPr/>
        </p:nvSpPr>
        <p:spPr>
          <a:xfrm>
            <a:off x="930442" y="585537"/>
            <a:ext cx="836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More tips on overall manuscript preparation ….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3D945D-DD6C-1978-394A-E87B7F368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646554"/>
              </p:ext>
            </p:extLst>
          </p:nvPr>
        </p:nvGraphicFramePr>
        <p:xfrm>
          <a:off x="1049420" y="1398905"/>
          <a:ext cx="10258659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8659">
                  <a:extLst>
                    <a:ext uri="{9D8B030D-6E8A-4147-A177-3AD203B41FA5}">
                      <a16:colId xmlns:a16="http://schemas.microsoft.com/office/drawing/2014/main" val="24880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2800" dirty="0"/>
                        <a:t>B. </a:t>
                      </a:r>
                      <a:r>
                        <a:rPr lang="zh-CN" altLang="en-US" sz="2800" dirty="0"/>
                        <a:t>引用文献的艺术</a:t>
                      </a:r>
                      <a:endParaRPr lang="en-US" altLang="zh-CN" sz="2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28195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800" dirty="0"/>
                        <a:t>引用最新的文献，体现出作者对最新进展的熟悉</a:t>
                      </a:r>
                      <a:endParaRPr lang="en-US" altLang="zh-CN" sz="28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altLang="zh-CN" sz="2800" dirty="0">
                        <a:solidFill>
                          <a:srgbClr val="FF0000"/>
                        </a:solidFill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800" dirty="0"/>
                        <a:t>(reasonably)</a:t>
                      </a:r>
                      <a:r>
                        <a:rPr lang="zh-CN" altLang="en-US" sz="2800" dirty="0"/>
                        <a:t>引一两篇待投杂志的最新相关文章（前言</a:t>
                      </a:r>
                      <a:r>
                        <a:rPr lang="en-US" altLang="zh-CN" sz="2800" dirty="0"/>
                        <a:t>/</a:t>
                      </a:r>
                      <a:r>
                        <a:rPr lang="zh-CN" altLang="en-US" sz="2800" dirty="0"/>
                        <a:t>讨论）</a:t>
                      </a:r>
                      <a:endParaRPr lang="en-US" altLang="zh-CN" sz="28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altLang="zh-CN" sz="28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800" dirty="0"/>
                        <a:t>不要自己说你的工作重要，让文献</a:t>
                      </a:r>
                      <a:r>
                        <a:rPr lang="en-US" altLang="zh-CN" sz="2800" dirty="0"/>
                        <a:t>(body of the literature)</a:t>
                      </a:r>
                      <a:r>
                        <a:rPr lang="zh-CN" altLang="en-US" sz="2800" dirty="0"/>
                        <a:t>说你的工作重要</a:t>
                      </a:r>
                      <a:endParaRPr lang="en-US" altLang="zh-CN" sz="28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altLang="zh-CN" sz="28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800" dirty="0"/>
                        <a:t>最高效的方式 </a:t>
                      </a:r>
                      <a:r>
                        <a:rPr lang="en-US" altLang="zh-CN" sz="2800" dirty="0"/>
                        <a:t>– </a:t>
                      </a:r>
                      <a:r>
                        <a:rPr lang="zh-CN" altLang="en-US" sz="2800" dirty="0"/>
                        <a:t>找</a:t>
                      </a:r>
                      <a:r>
                        <a:rPr lang="en-US" altLang="zh-CN" sz="2800" dirty="0"/>
                        <a:t>2-3</a:t>
                      </a:r>
                      <a:r>
                        <a:rPr lang="zh-CN" altLang="en-US" sz="2800" dirty="0"/>
                        <a:t>篇相关的综述（</a:t>
                      </a:r>
                      <a:r>
                        <a:rPr lang="en-US" altLang="zh-CN" sz="2800" dirty="0"/>
                        <a:t>Systematic review</a:t>
                      </a:r>
                      <a:r>
                        <a:rPr lang="zh-CN" altLang="en-US" sz="2800" dirty="0"/>
                        <a:t>）去发掘可以帮助你立题的内容 </a:t>
                      </a:r>
                      <a:r>
                        <a:rPr lang="en-US" altLang="zh-CN" sz="2800" dirty="0"/>
                        <a:t>(challenges, limitations)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48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437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3B4C9C-05A0-6C74-C47E-E1A2232DA461}"/>
              </a:ext>
            </a:extLst>
          </p:cNvPr>
          <p:cNvSpPr txBox="1"/>
          <p:nvPr/>
        </p:nvSpPr>
        <p:spPr>
          <a:xfrm>
            <a:off x="930442" y="585537"/>
            <a:ext cx="836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More tips on overall manuscript preparation ….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3D945D-DD6C-1978-394A-E87B7F368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985234"/>
              </p:ext>
            </p:extLst>
          </p:nvPr>
        </p:nvGraphicFramePr>
        <p:xfrm>
          <a:off x="1049420" y="1398905"/>
          <a:ext cx="1025865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8659">
                  <a:extLst>
                    <a:ext uri="{9D8B030D-6E8A-4147-A177-3AD203B41FA5}">
                      <a16:colId xmlns:a16="http://schemas.microsoft.com/office/drawing/2014/main" val="24880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2800" dirty="0"/>
                        <a:t>C. </a:t>
                      </a:r>
                      <a:r>
                        <a:rPr lang="zh-CN" altLang="en-US" sz="2800" dirty="0"/>
                        <a:t>关于英文写作</a:t>
                      </a:r>
                      <a:endParaRPr lang="en-US" altLang="zh-CN" sz="2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28195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2800" dirty="0"/>
                        <a:t>写作水平需要经验积累，切勿硬着头皮自己憋， </a:t>
                      </a:r>
                      <a:r>
                        <a:rPr lang="en-US" altLang="zh-CN" sz="2800" dirty="0"/>
                        <a:t>(</a:t>
                      </a:r>
                      <a:r>
                        <a:rPr lang="zh-CN" altLang="en-US" sz="2800" dirty="0"/>
                        <a:t>下面的</a:t>
                      </a:r>
                      <a:r>
                        <a:rPr lang="en-US" altLang="zh-CN" sz="2800" dirty="0"/>
                        <a:t>Tips</a:t>
                      </a:r>
                      <a:r>
                        <a:rPr lang="zh-CN" altLang="en-US" sz="2800" dirty="0"/>
                        <a:t>可以加速经验积累的过程）</a:t>
                      </a:r>
                      <a:endParaRPr lang="en-US" altLang="zh-CN" sz="2800" dirty="0"/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zh-CN" sz="2800" dirty="0"/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2800" dirty="0"/>
                        <a:t>”</a:t>
                      </a:r>
                      <a:r>
                        <a:rPr lang="zh-CN" altLang="en-US" sz="2800" dirty="0"/>
                        <a:t>借鉴</a:t>
                      </a:r>
                      <a:r>
                        <a:rPr lang="en-US" altLang="zh-CN" sz="2800" dirty="0"/>
                        <a:t>”</a:t>
                      </a:r>
                      <a:r>
                        <a:rPr lang="zh-CN" altLang="en-US" sz="2800" dirty="0"/>
                        <a:t>优秀杂志已发表文章的语言。</a:t>
                      </a:r>
                      <a:r>
                        <a:rPr lang="en-US" altLang="zh-CN" sz="2800" dirty="0"/>
                        <a:t>2-3</a:t>
                      </a:r>
                      <a:r>
                        <a:rPr lang="zh-CN" altLang="en-US" sz="2800" dirty="0"/>
                        <a:t>篇背景范文（前言临床问题为什么重要，可以找综述），找 </a:t>
                      </a:r>
                      <a:r>
                        <a:rPr lang="en-US" altLang="zh-CN" sz="2800" dirty="0"/>
                        <a:t>2-3</a:t>
                      </a:r>
                      <a:r>
                        <a:rPr lang="zh-CN" altLang="en-US" sz="2800" dirty="0"/>
                        <a:t>篇方法范文</a:t>
                      </a:r>
                      <a:r>
                        <a:rPr lang="en-US" altLang="zh-CN" sz="2800" dirty="0"/>
                        <a:t>(e.g., CNN</a:t>
                      </a:r>
                      <a:r>
                        <a:rPr lang="zh-CN" altLang="en-US" sz="2800" dirty="0"/>
                        <a:t>网络怎么搭</a:t>
                      </a:r>
                      <a:r>
                        <a:rPr lang="en-US" altLang="zh-CN" sz="2800" dirty="0"/>
                        <a:t>)</a:t>
                      </a:r>
                      <a:r>
                        <a:rPr lang="zh-CN" altLang="en-US" sz="2800" dirty="0"/>
                        <a:t>，</a:t>
                      </a:r>
                      <a:r>
                        <a:rPr lang="en-US" altLang="zh-CN" sz="2800" dirty="0"/>
                        <a:t>2-3</a:t>
                      </a:r>
                      <a:r>
                        <a:rPr lang="zh-CN" altLang="en-US" sz="2800" dirty="0"/>
                        <a:t>篇结果表达范文 </a:t>
                      </a:r>
                      <a:r>
                        <a:rPr lang="en-US" altLang="zh-CN" sz="2800" dirty="0"/>
                        <a:t>(</a:t>
                      </a:r>
                      <a:r>
                        <a:rPr lang="zh-CN" altLang="en-US" sz="2800" dirty="0"/>
                        <a:t>如何明了高效地表达结果</a:t>
                      </a:r>
                      <a:r>
                        <a:rPr lang="en-US" altLang="zh-CN" sz="2800" dirty="0"/>
                        <a:t>)</a:t>
                      </a:r>
                      <a:r>
                        <a:rPr lang="zh-CN" altLang="en-US" sz="2800" dirty="0"/>
                        <a:t>，</a:t>
                      </a:r>
                      <a:r>
                        <a:rPr lang="en-US" altLang="zh-CN" sz="2800" dirty="0"/>
                        <a:t>2-3</a:t>
                      </a:r>
                      <a:r>
                        <a:rPr lang="zh-CN" altLang="en-US" sz="2800" dirty="0"/>
                        <a:t>篇讨论的范文（一些类似的讨论）</a:t>
                      </a:r>
                      <a:endParaRPr lang="en-US" altLang="zh-CN" sz="2800" dirty="0"/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zh-C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48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23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3B4C9C-05A0-6C74-C47E-E1A2232DA461}"/>
              </a:ext>
            </a:extLst>
          </p:cNvPr>
          <p:cNvSpPr txBox="1"/>
          <p:nvPr/>
        </p:nvSpPr>
        <p:spPr>
          <a:xfrm>
            <a:off x="930442" y="585537"/>
            <a:ext cx="836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More tips on overall manuscript preparation ….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3D945D-DD6C-1978-394A-E87B7F368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548117"/>
              </p:ext>
            </p:extLst>
          </p:nvPr>
        </p:nvGraphicFramePr>
        <p:xfrm>
          <a:off x="1049420" y="1398905"/>
          <a:ext cx="1025865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8659">
                  <a:extLst>
                    <a:ext uri="{9D8B030D-6E8A-4147-A177-3AD203B41FA5}">
                      <a16:colId xmlns:a16="http://schemas.microsoft.com/office/drawing/2014/main" val="24880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2800" dirty="0"/>
                        <a:t>D. </a:t>
                      </a:r>
                      <a:r>
                        <a:rPr lang="zh-CN" altLang="en-US" sz="2800" dirty="0"/>
                        <a:t>关于审稿人</a:t>
                      </a:r>
                      <a:endParaRPr lang="en-US" altLang="zh-CN" sz="2800" dirty="0"/>
                    </a:p>
                    <a:p>
                      <a:pPr marL="0" indent="0">
                        <a:buFontTx/>
                        <a:buNone/>
                      </a:pPr>
                      <a:endParaRPr lang="en-US" sz="2800" b="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28195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2800" dirty="0"/>
                        <a:t>审稿人不是你的敌人也不是你的老板，而是你的朋友</a:t>
                      </a:r>
                      <a:r>
                        <a:rPr lang="en-US" altLang="zh-CN" sz="2800" dirty="0"/>
                        <a:t>, at least most of the time…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zh-CN" sz="2800" dirty="0"/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2800" dirty="0"/>
                        <a:t>大部分情况，审稿人对你的领域是不懂的，但是他们具备足够的知识背景来评判你的文章是否有价值</a:t>
                      </a:r>
                      <a:endParaRPr lang="en-US" altLang="zh-CN" sz="2800" dirty="0"/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zh-CN" sz="2800" dirty="0"/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2800" dirty="0"/>
                        <a:t>审稿人是法官，作者是律师，律师呈现证据证词，让法官相信你的</a:t>
                      </a:r>
                      <a:r>
                        <a:rPr lang="en-US" altLang="zh-CN" sz="2800" dirty="0"/>
                        <a:t>case</a:t>
                      </a:r>
                      <a:r>
                        <a:rPr lang="zh-CN" altLang="en-US" sz="2800" dirty="0"/>
                        <a:t>合理</a:t>
                      </a:r>
                      <a:endParaRPr lang="en-US" altLang="zh-C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48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137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3B4C9C-05A0-6C74-C47E-E1A2232DA461}"/>
              </a:ext>
            </a:extLst>
          </p:cNvPr>
          <p:cNvSpPr txBox="1"/>
          <p:nvPr/>
        </p:nvSpPr>
        <p:spPr>
          <a:xfrm>
            <a:off x="930442" y="585537"/>
            <a:ext cx="836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More tips on overall manuscript preparation ….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3D945D-DD6C-1978-394A-E87B7F368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765355"/>
              </p:ext>
            </p:extLst>
          </p:nvPr>
        </p:nvGraphicFramePr>
        <p:xfrm>
          <a:off x="1049420" y="1398905"/>
          <a:ext cx="1025865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8659">
                  <a:extLst>
                    <a:ext uri="{9D8B030D-6E8A-4147-A177-3AD203B41FA5}">
                      <a16:colId xmlns:a16="http://schemas.microsoft.com/office/drawing/2014/main" val="24880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2800" dirty="0"/>
                        <a:t>E. </a:t>
                      </a:r>
                      <a:r>
                        <a:rPr lang="zh-CN" altLang="en-US" sz="2800" dirty="0"/>
                        <a:t>关于选杂志</a:t>
                      </a:r>
                      <a:r>
                        <a:rPr lang="en-US" altLang="zh-CN" sz="2800" dirty="0"/>
                        <a:t>…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2800" b="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28195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2800" dirty="0"/>
                        <a:t>注意审稿人背景的区别，医学杂志</a:t>
                      </a:r>
                      <a:r>
                        <a:rPr lang="en-US" altLang="zh-CN" sz="2800" dirty="0"/>
                        <a:t>MD</a:t>
                      </a:r>
                      <a:r>
                        <a:rPr lang="zh-CN" altLang="en-US" sz="2800" dirty="0"/>
                        <a:t>审稿人居多，工程学</a:t>
                      </a:r>
                      <a:r>
                        <a:rPr lang="en-US" altLang="zh-CN" sz="2800" dirty="0"/>
                        <a:t>PhD</a:t>
                      </a:r>
                      <a:r>
                        <a:rPr lang="zh-CN" altLang="en-US" sz="2800" dirty="0"/>
                        <a:t>居多，关注点和知识盲点不同，写作需要有所不同</a:t>
                      </a:r>
                      <a:endParaRPr lang="en-US" altLang="zh-CN" sz="2800" dirty="0"/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zh-CN" sz="2800" dirty="0"/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2800" dirty="0"/>
                        <a:t>传统杂志讲究</a:t>
                      </a:r>
                      <a:r>
                        <a:rPr lang="en-US" altLang="zh-CN" sz="2800" dirty="0"/>
                        <a:t>Novelty</a:t>
                      </a:r>
                      <a:r>
                        <a:rPr lang="zh-CN" altLang="en-US" sz="2800" dirty="0"/>
                        <a:t>，一些开放杂志并无此要求，并且明文规定审稿人不可以因为缺乏新意而拒稿 </a:t>
                      </a:r>
                      <a:r>
                        <a:rPr lang="en-US" altLang="zh-CN" sz="2800" dirty="0"/>
                        <a:t>Frontiers / IEEE access / PLOS 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zh-C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48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942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3B4C9C-05A0-6C74-C47E-E1A2232DA461}"/>
              </a:ext>
            </a:extLst>
          </p:cNvPr>
          <p:cNvSpPr txBox="1"/>
          <p:nvPr/>
        </p:nvSpPr>
        <p:spPr>
          <a:xfrm>
            <a:off x="930442" y="585537"/>
            <a:ext cx="836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More tips on overall manuscript preparation ….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3D945D-DD6C-1978-394A-E87B7F368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70664"/>
              </p:ext>
            </p:extLst>
          </p:nvPr>
        </p:nvGraphicFramePr>
        <p:xfrm>
          <a:off x="1049420" y="1398905"/>
          <a:ext cx="1025865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8659">
                  <a:extLst>
                    <a:ext uri="{9D8B030D-6E8A-4147-A177-3AD203B41FA5}">
                      <a16:colId xmlns:a16="http://schemas.microsoft.com/office/drawing/2014/main" val="24880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2800" dirty="0"/>
                        <a:t>F. </a:t>
                      </a:r>
                      <a:r>
                        <a:rPr lang="zh-CN" altLang="en-US" sz="2800" dirty="0"/>
                        <a:t>端正态度，做好准备工作</a:t>
                      </a:r>
                      <a:endParaRPr lang="en-US" altLang="zh-CN" sz="2800" dirty="0"/>
                    </a:p>
                    <a:p>
                      <a:pPr marL="0" indent="0">
                        <a:buFontTx/>
                        <a:buNone/>
                      </a:pPr>
                      <a:endParaRPr lang="en-US" altLang="zh-C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28195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2800" dirty="0"/>
                        <a:t>好好准备一篇文章才是最快发表的可靠途径</a:t>
                      </a:r>
                      <a:r>
                        <a:rPr lang="en-US" altLang="zh-CN" sz="2800" dirty="0"/>
                        <a:t>…. 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zh-CN" sz="2800" dirty="0"/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2800" dirty="0"/>
                        <a:t>做好足够的阅读准备工作，找出</a:t>
                      </a:r>
                      <a:r>
                        <a:rPr lang="en-US" altLang="zh-CN" sz="2800" dirty="0"/>
                        <a:t>10-20</a:t>
                      </a:r>
                      <a:r>
                        <a:rPr lang="zh-CN" altLang="en-US" sz="2800" dirty="0"/>
                        <a:t>篇不同方面相关的文章，标记出</a:t>
                      </a:r>
                      <a:endParaRPr lang="en-US" altLang="zh-CN" sz="2800" dirty="0"/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zh-CN" sz="2800" dirty="0"/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2800" dirty="0"/>
                        <a:t>Should I make everything perfect before submitting? 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zh-CN" sz="2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zh-C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48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709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3B4C9C-05A0-6C74-C47E-E1A2232DA461}"/>
              </a:ext>
            </a:extLst>
          </p:cNvPr>
          <p:cNvSpPr txBox="1"/>
          <p:nvPr/>
        </p:nvSpPr>
        <p:spPr>
          <a:xfrm>
            <a:off x="930442" y="585537"/>
            <a:ext cx="836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Revision – </a:t>
            </a:r>
            <a:r>
              <a:rPr lang="zh-CN" altLang="en-US" sz="3200" dirty="0"/>
              <a:t>返修</a:t>
            </a:r>
            <a:endParaRPr lang="en-US" altLang="zh-CN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3D945D-DD6C-1978-394A-E87B7F368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116161"/>
              </p:ext>
            </p:extLst>
          </p:nvPr>
        </p:nvGraphicFramePr>
        <p:xfrm>
          <a:off x="1049420" y="1398905"/>
          <a:ext cx="10258659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8659">
                  <a:extLst>
                    <a:ext uri="{9D8B030D-6E8A-4147-A177-3AD203B41FA5}">
                      <a16:colId xmlns:a16="http://schemas.microsoft.com/office/drawing/2014/main" val="24880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28195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800" dirty="0"/>
                        <a:t>Minor / Major Revision = Acceptance</a:t>
                      </a:r>
                      <a:r>
                        <a:rPr lang="zh-CN" altLang="en-US" sz="2800" dirty="0"/>
                        <a:t>只要不被拒，就离胜利不远了</a:t>
                      </a:r>
                      <a:endParaRPr lang="en-US" altLang="zh-CN" sz="28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altLang="zh-CN" sz="28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800" dirty="0"/>
                        <a:t>Make a template</a:t>
                      </a:r>
                      <a:r>
                        <a:rPr lang="zh-CN" altLang="en-US" sz="2800" dirty="0"/>
                        <a:t> </a:t>
                      </a:r>
                      <a:r>
                        <a:rPr lang="en-US" altLang="zh-CN" sz="2800" dirty="0"/>
                        <a:t>/ </a:t>
                      </a:r>
                      <a:r>
                        <a:rPr lang="zh-CN" altLang="en-US" sz="2800" dirty="0"/>
                        <a:t>快速并且高质量完成返修 </a:t>
                      </a:r>
                      <a:r>
                        <a:rPr lang="en-US" altLang="zh-CN" sz="2800" dirty="0"/>
                        <a:t>(</a:t>
                      </a:r>
                      <a:r>
                        <a:rPr lang="zh-CN" altLang="en-US" sz="2800" dirty="0"/>
                        <a:t>一周之内</a:t>
                      </a:r>
                      <a:r>
                        <a:rPr lang="en-US" altLang="zh-CN" sz="2800" dirty="0"/>
                        <a:t>)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altLang="zh-CN" sz="28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800" dirty="0"/>
                        <a:t>审稿人不是你的老板也不是你的敌人，通过合适的修改让审稿人</a:t>
                      </a:r>
                      <a:r>
                        <a:rPr lang="en-US" altLang="zh-CN" sz="2800" dirty="0"/>
                        <a:t>”</a:t>
                      </a:r>
                      <a:r>
                        <a:rPr lang="zh-CN" altLang="en-US" sz="2800" dirty="0"/>
                        <a:t>不得不</a:t>
                      </a:r>
                      <a:r>
                        <a:rPr lang="en-US" altLang="zh-CN" sz="2800" dirty="0"/>
                        <a:t>”</a:t>
                      </a:r>
                      <a:r>
                        <a:rPr lang="zh-CN" altLang="en-US" sz="2800" dirty="0"/>
                        <a:t>接受</a:t>
                      </a:r>
                      <a:endParaRPr lang="en-US" altLang="zh-CN" sz="2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2800" dirty="0"/>
                        <a:t>- If you can fix it, 200% over do it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2800" dirty="0"/>
                        <a:t>- If you can’t fix it, be upfront, provide reasoning, and include in 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48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448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3B4C9C-05A0-6C74-C47E-E1A2232DA461}"/>
              </a:ext>
            </a:extLst>
          </p:cNvPr>
          <p:cNvSpPr txBox="1"/>
          <p:nvPr/>
        </p:nvSpPr>
        <p:spPr>
          <a:xfrm>
            <a:off x="930442" y="585537"/>
            <a:ext cx="836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Revision – </a:t>
            </a:r>
            <a:r>
              <a:rPr lang="zh-CN" altLang="en-US" sz="3200" dirty="0"/>
              <a:t>返修</a:t>
            </a:r>
            <a:endParaRPr lang="en-US" altLang="zh-CN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3D945D-DD6C-1978-394A-E87B7F368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433345"/>
              </p:ext>
            </p:extLst>
          </p:nvPr>
        </p:nvGraphicFramePr>
        <p:xfrm>
          <a:off x="1049420" y="1398905"/>
          <a:ext cx="10258659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8659">
                  <a:extLst>
                    <a:ext uri="{9D8B030D-6E8A-4147-A177-3AD203B41FA5}">
                      <a16:colId xmlns:a16="http://schemas.microsoft.com/office/drawing/2014/main" val="24880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28195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2800" dirty="0"/>
                        <a:t>You want the reviewer to flip through your response in  5 minutes and click “accept”.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zh-CN" sz="2800" dirty="0"/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zh-CN" altLang="en-US" sz="2800" dirty="0"/>
                        <a:t>小标题每一个修改点</a:t>
                      </a:r>
                      <a:endParaRPr lang="en-US" altLang="zh-CN" sz="2800" dirty="0"/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zh-CN" altLang="en-US" sz="2800" dirty="0"/>
                        <a:t>简练回复作者的态度</a:t>
                      </a:r>
                      <a:endParaRPr lang="en-US" altLang="zh-CN" sz="2800" dirty="0"/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zh-CN" altLang="en-US" sz="2800" dirty="0"/>
                        <a:t>附上修改稿文字</a:t>
                      </a:r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(red)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altLang="zh-CN" sz="2800" dirty="0"/>
                        <a:t>Use images if needed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zh-CN" sz="2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zh-CN" sz="2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zh-CN" sz="2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zh-C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48240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3B7DE56-3D13-B629-39F4-2B3404561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62887"/>
            <a:ext cx="6082478" cy="429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00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3B4C9C-05A0-6C74-C47E-E1A2232DA461}"/>
              </a:ext>
            </a:extLst>
          </p:cNvPr>
          <p:cNvSpPr txBox="1"/>
          <p:nvPr/>
        </p:nvSpPr>
        <p:spPr>
          <a:xfrm>
            <a:off x="930442" y="585537"/>
            <a:ext cx="836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Revision – </a:t>
            </a:r>
            <a:r>
              <a:rPr lang="zh-CN" altLang="en-US" sz="3200" dirty="0"/>
              <a:t>返修</a:t>
            </a:r>
            <a:endParaRPr lang="en-US" altLang="zh-CN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3D945D-DD6C-1978-394A-E87B7F368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22447"/>
              </p:ext>
            </p:extLst>
          </p:nvPr>
        </p:nvGraphicFramePr>
        <p:xfrm>
          <a:off x="1161180" y="1127760"/>
          <a:ext cx="10258659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8659">
                  <a:extLst>
                    <a:ext uri="{9D8B030D-6E8A-4147-A177-3AD203B41FA5}">
                      <a16:colId xmlns:a16="http://schemas.microsoft.com/office/drawing/2014/main" val="24880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28195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800" dirty="0"/>
                        <a:t>返修的语言不要过于谄媚或者唯唯诺诺</a:t>
                      </a:r>
                      <a:endParaRPr lang="en-US" altLang="zh-CN" sz="28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altLang="zh-CN" sz="28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800" dirty="0"/>
                        <a:t>如果是作者实质性的错误，诚恳的道歉，</a:t>
                      </a:r>
                      <a:r>
                        <a:rPr lang="en-US" altLang="zh-CN" sz="2800" dirty="0"/>
                        <a:t>e.g., </a:t>
                      </a:r>
                      <a:r>
                        <a:rPr lang="zh-CN" altLang="en-US" sz="2800" dirty="0"/>
                        <a:t>没有描述最新领域进展，方法和结果的客观错误</a:t>
                      </a:r>
                      <a:endParaRPr lang="en-US" altLang="zh-CN" sz="2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2800" dirty="0"/>
                        <a:t>     </a:t>
                      </a:r>
                      <a:r>
                        <a:rPr lang="zh-CN" altLang="en-US" sz="2800" dirty="0"/>
                        <a:t>“</a:t>
                      </a:r>
                      <a:r>
                        <a:rPr lang="en-US" altLang="zh-CN" sz="2800" dirty="0"/>
                        <a:t>We apologize for the lack of inclusion of latest studies / for the mistake in the description of Method XXXX</a:t>
                      </a:r>
                      <a:r>
                        <a:rPr lang="zh-CN" altLang="en-US" sz="2800" dirty="0"/>
                        <a:t>”</a:t>
                      </a:r>
                      <a:endParaRPr lang="en-US" altLang="zh-CN" sz="2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zh-CN" sz="28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800" dirty="0"/>
                        <a:t>如果是一些意见建议和不同的观点，</a:t>
                      </a:r>
                      <a:r>
                        <a:rPr lang="en-US" altLang="zh-CN" sz="2800" dirty="0"/>
                        <a:t>be firm but be respectful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2800" dirty="0"/>
                        <a:t>     e.g. “We agree with the reviewer that XXX, and have made the following changes.”  “We greatly appreciate the suggestion; however, because of XXX , we are not able to include such data. Instead, we discussed this possibility in the limitation for future study to consider.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48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04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3B4C9C-05A0-6C74-C47E-E1A2232DA461}"/>
              </a:ext>
            </a:extLst>
          </p:cNvPr>
          <p:cNvSpPr txBox="1"/>
          <p:nvPr/>
        </p:nvSpPr>
        <p:spPr>
          <a:xfrm>
            <a:off x="930442" y="585537"/>
            <a:ext cx="836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Introduction – </a:t>
            </a:r>
            <a:r>
              <a:rPr lang="zh-CN" altLang="en-US" sz="3200" dirty="0"/>
              <a:t>引言</a:t>
            </a:r>
            <a:endParaRPr lang="en-US" altLang="zh-CN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3D945D-DD6C-1978-394A-E87B7F368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08105"/>
              </p:ext>
            </p:extLst>
          </p:nvPr>
        </p:nvGraphicFramePr>
        <p:xfrm>
          <a:off x="1049420" y="1398905"/>
          <a:ext cx="10258659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8659">
                  <a:extLst>
                    <a:ext uri="{9D8B030D-6E8A-4147-A177-3AD203B41FA5}">
                      <a16:colId xmlns:a16="http://schemas.microsoft.com/office/drawing/2014/main" val="24880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审稿人关注点</a:t>
                      </a:r>
                      <a:endParaRPr lang="en-US" sz="2800" dirty="0"/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800" dirty="0"/>
                        <a:t>What’s the </a:t>
                      </a:r>
                      <a:r>
                        <a:rPr lang="en-US" altLang="zh-CN" sz="2800" dirty="0"/>
                        <a:t>clinical</a:t>
                      </a:r>
                      <a:r>
                        <a:rPr lang="en-US" sz="2800" dirty="0"/>
                        <a:t> problem here?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2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Purpose - to get a general idea of the area</a:t>
                      </a:r>
                    </a:p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(Remember! reviewers are very often not the expert of your specific field!)</a:t>
                      </a:r>
                    </a:p>
                    <a:p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4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/>
                        <a:t>What the authors should do?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2800" dirty="0"/>
                        <a:t>Describe the general background of the problem being investigated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2800" dirty="0"/>
                        <a:t>Symptoms and consequences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20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63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3B4C9C-05A0-6C74-C47E-E1A2232DA461}"/>
              </a:ext>
            </a:extLst>
          </p:cNvPr>
          <p:cNvSpPr txBox="1"/>
          <p:nvPr/>
        </p:nvSpPr>
        <p:spPr>
          <a:xfrm>
            <a:off x="930442" y="585537"/>
            <a:ext cx="836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Introduction – </a:t>
            </a:r>
            <a:r>
              <a:rPr lang="zh-CN" altLang="en-US" sz="3200" dirty="0"/>
              <a:t>引言</a:t>
            </a:r>
            <a:endParaRPr lang="en-US" altLang="zh-CN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3D945D-DD6C-1978-394A-E87B7F368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179575"/>
              </p:ext>
            </p:extLst>
          </p:nvPr>
        </p:nvGraphicFramePr>
        <p:xfrm>
          <a:off x="1049420" y="1398905"/>
          <a:ext cx="10258659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8659">
                  <a:extLst>
                    <a:ext uri="{9D8B030D-6E8A-4147-A177-3AD203B41FA5}">
                      <a16:colId xmlns:a16="http://schemas.microsoft.com/office/drawing/2014/main" val="24880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审稿人关注点</a:t>
                      </a:r>
                      <a:endParaRPr lang="en-US" sz="2800" dirty="0"/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FFFF00"/>
                          </a:solidFill>
                        </a:rPr>
                        <a:t>What’s the state of art?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FFFF00"/>
                          </a:solidFill>
                        </a:rPr>
                        <a:t>What’s the knowledge gap?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2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Purpose - to learn what’s the current status of the research (latest findings ,</a:t>
                      </a:r>
                      <a:r>
                        <a:rPr lang="en-US" sz="2800" dirty="0" err="1"/>
                        <a:t>etc</a:t>
                      </a:r>
                      <a:r>
                        <a:rPr lang="en-US" sz="2800" dirty="0"/>
                        <a:t>), 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so they can judge the value of your work!</a:t>
                      </a:r>
                    </a:p>
                    <a:p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4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/>
                        <a:t>What the authors should do?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800" dirty="0"/>
                        <a:t>Describe, briefly, the state-of-art findings, and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VERY IMPORTANTLY, the limitations and challenges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20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2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3B4C9C-05A0-6C74-C47E-E1A2232DA461}"/>
              </a:ext>
            </a:extLst>
          </p:cNvPr>
          <p:cNvSpPr txBox="1"/>
          <p:nvPr/>
        </p:nvSpPr>
        <p:spPr>
          <a:xfrm>
            <a:off x="930442" y="585537"/>
            <a:ext cx="836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Introduction – </a:t>
            </a:r>
            <a:r>
              <a:rPr lang="zh-CN" altLang="en-US" sz="3200" dirty="0"/>
              <a:t>引言</a:t>
            </a:r>
            <a:endParaRPr lang="en-US" altLang="zh-CN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3D945D-DD6C-1978-394A-E87B7F368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71302"/>
              </p:ext>
            </p:extLst>
          </p:nvPr>
        </p:nvGraphicFramePr>
        <p:xfrm>
          <a:off x="1049420" y="1398905"/>
          <a:ext cx="10258659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8659">
                  <a:extLst>
                    <a:ext uri="{9D8B030D-6E8A-4147-A177-3AD203B41FA5}">
                      <a16:colId xmlns:a16="http://schemas.microsoft.com/office/drawing/2014/main" val="248807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审稿人关注点</a:t>
                      </a:r>
                      <a:endParaRPr lang="en-US" sz="2800" dirty="0"/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How do you bridge this gap?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2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Purpose - to get a high-level view of you</a:t>
                      </a:r>
                      <a:r>
                        <a:rPr lang="en-US" altLang="zh-CN" sz="2800" dirty="0"/>
                        <a:t>r</a:t>
                      </a:r>
                      <a:r>
                        <a:rPr lang="en-US" sz="2800" dirty="0"/>
                        <a:t> study plan</a:t>
                      </a:r>
                    </a:p>
                    <a:p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4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/>
                        <a:t>What the authors should do?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800" dirty="0"/>
                        <a:t>Describe and justify the tool/method to be used.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20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00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6A66E5-E49A-1566-1298-E3246B26F631}"/>
              </a:ext>
            </a:extLst>
          </p:cNvPr>
          <p:cNvSpPr txBox="1"/>
          <p:nvPr/>
        </p:nvSpPr>
        <p:spPr>
          <a:xfrm>
            <a:off x="930442" y="585537"/>
            <a:ext cx="836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Introduction – </a:t>
            </a:r>
            <a:r>
              <a:rPr lang="zh-CN" altLang="en-US" sz="3200" dirty="0"/>
              <a:t>引言</a:t>
            </a:r>
            <a:endParaRPr lang="en-US" altLang="zh-CN" sz="32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FE1D2B7-1DC7-C9AA-6A59-25E7CD81B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80930"/>
              </p:ext>
            </p:extLst>
          </p:nvPr>
        </p:nvGraphicFramePr>
        <p:xfrm>
          <a:off x="1049420" y="1398905"/>
          <a:ext cx="10258659" cy="3803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8659">
                  <a:extLst>
                    <a:ext uri="{9D8B030D-6E8A-4147-A177-3AD203B41FA5}">
                      <a16:colId xmlns:a16="http://schemas.microsoft.com/office/drawing/2014/main" val="2488073196"/>
                    </a:ext>
                  </a:extLst>
                </a:gridCol>
              </a:tblGrid>
              <a:tr h="6734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审稿人关注点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28195"/>
                  </a:ext>
                </a:extLst>
              </a:tr>
              <a:tr h="1782664">
                <a:tc>
                  <a:txBody>
                    <a:bodyPr/>
                    <a:lstStyle/>
                    <a:p>
                      <a:pPr marL="514350" marR="0" lvl="0" indent="-514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800" dirty="0"/>
                        <a:t>What’s the </a:t>
                      </a:r>
                      <a:r>
                        <a:rPr lang="en-US" altLang="zh-CN" sz="2800" dirty="0"/>
                        <a:t>clinical</a:t>
                      </a:r>
                      <a:r>
                        <a:rPr lang="en-US" sz="2800" dirty="0"/>
                        <a:t> problem here?</a:t>
                      </a:r>
                    </a:p>
                    <a:p>
                      <a:pPr marL="514350" marR="0" lvl="0" indent="-514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What’s the state of art? / What’s the knowledge gap?</a:t>
                      </a:r>
                    </a:p>
                    <a:p>
                      <a:pPr marL="514350" marR="0" lvl="0" indent="-514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How do you bridge this gap?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654744"/>
                  </a:ext>
                </a:extLst>
              </a:tr>
              <a:tr h="13469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Without #2, it’s hard for reviewers/editor to judge the scientific value of your work!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804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78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6A66E5-E49A-1566-1298-E3246B26F631}"/>
              </a:ext>
            </a:extLst>
          </p:cNvPr>
          <p:cNvSpPr txBox="1"/>
          <p:nvPr/>
        </p:nvSpPr>
        <p:spPr>
          <a:xfrm>
            <a:off x="930442" y="585537"/>
            <a:ext cx="806366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科研场景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大部分早期肺癌以</a:t>
            </a:r>
            <a:r>
              <a:rPr lang="zh-CN" altLang="en-US" sz="2800" u="sng" dirty="0"/>
              <a:t>肺结节</a:t>
            </a:r>
            <a:r>
              <a:rPr lang="zh-CN" altLang="en-US" sz="2800" dirty="0"/>
              <a:t>的形式体现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开发了</a:t>
            </a:r>
            <a:r>
              <a:rPr lang="en-US" altLang="zh-CN" sz="2800" dirty="0"/>
              <a:t>AI</a:t>
            </a:r>
            <a:r>
              <a:rPr lang="zh-CN" altLang="en-US" sz="2800" dirty="0"/>
              <a:t>算法从胸</a:t>
            </a:r>
            <a:r>
              <a:rPr lang="en-US" altLang="zh-CN" sz="2800" dirty="0"/>
              <a:t>X</a:t>
            </a:r>
            <a:r>
              <a:rPr lang="zh-CN" altLang="en-US" sz="2800" dirty="0"/>
              <a:t>光片识别肺结节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10</a:t>
            </a:r>
            <a:r>
              <a:rPr lang="zh-CN" altLang="en-US" sz="2800" dirty="0"/>
              <a:t>万</a:t>
            </a:r>
            <a:r>
              <a:rPr lang="en-US" altLang="zh-CN" sz="2800" dirty="0"/>
              <a:t>+</a:t>
            </a:r>
            <a:r>
              <a:rPr lang="zh-CN" altLang="en-US" sz="2800" dirty="0"/>
              <a:t>病人数据做</a:t>
            </a:r>
            <a:r>
              <a:rPr lang="en-US" altLang="zh-CN" sz="2800" dirty="0"/>
              <a:t>AI</a:t>
            </a:r>
            <a:r>
              <a:rPr lang="zh-CN" altLang="en-US" sz="2800" dirty="0"/>
              <a:t>训练</a:t>
            </a:r>
            <a:r>
              <a:rPr lang="en-US" altLang="zh-CN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100</a:t>
            </a:r>
            <a:r>
              <a:rPr lang="zh-CN" altLang="en-US" sz="2800" dirty="0"/>
              <a:t>个病人数据做测试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AI</a:t>
            </a:r>
            <a:r>
              <a:rPr lang="zh-CN" altLang="en-US" sz="2800" dirty="0"/>
              <a:t> </a:t>
            </a:r>
            <a:r>
              <a:rPr lang="en-US" altLang="zh-CN" sz="2800" dirty="0"/>
              <a:t>vs </a:t>
            </a:r>
            <a:r>
              <a:rPr lang="zh-CN" altLang="en-US" sz="2800" dirty="0"/>
              <a:t> </a:t>
            </a:r>
            <a:r>
              <a:rPr lang="en-US" altLang="zh-CN" sz="2800" dirty="0"/>
              <a:t>9</a:t>
            </a:r>
            <a:r>
              <a:rPr lang="zh-CN" altLang="en-US" sz="2800" dirty="0"/>
              <a:t>个 </a:t>
            </a:r>
            <a:r>
              <a:rPr lang="en-US" altLang="zh-CN" sz="2800" dirty="0"/>
              <a:t>US/Germany</a:t>
            </a:r>
            <a:r>
              <a:rPr lang="zh-CN" altLang="en-US" sz="2800" dirty="0"/>
              <a:t>医生判断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AI</a:t>
            </a:r>
            <a:r>
              <a:rPr lang="zh-CN" altLang="en-US" sz="2800" dirty="0"/>
              <a:t>准确率相对提高</a:t>
            </a:r>
            <a:r>
              <a:rPr lang="en-US" altLang="zh-CN" sz="2800" dirty="0"/>
              <a:t>6.4%</a:t>
            </a:r>
            <a:r>
              <a:rPr lang="zh-CN" altLang="en-US" sz="2800" dirty="0"/>
              <a:t>（</a:t>
            </a:r>
            <a:r>
              <a:rPr lang="en-US" altLang="zh-CN" sz="2800" dirty="0"/>
              <a:t>95%</a:t>
            </a:r>
            <a:r>
              <a:rPr lang="zh-CN" altLang="en-US" sz="2800" dirty="0"/>
              <a:t>）</a:t>
            </a:r>
            <a:endParaRPr lang="en-US" altLang="zh-C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4ADA7-B948-8DB4-33C4-04A63D8FD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93812"/>
            <a:ext cx="8271781" cy="25168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FB5474-B0DB-B90C-DE54-C00A4FF29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793" y="3102368"/>
            <a:ext cx="3527188" cy="299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5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145484-0524-FABD-0B06-4265DB210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8" y="911542"/>
            <a:ext cx="11873883" cy="480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3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145484-0524-FABD-0B06-4265DB210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8" y="911542"/>
            <a:ext cx="11873883" cy="48085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E08E7FC-9207-B6F6-C04D-077D4EBDAF8D}"/>
              </a:ext>
            </a:extLst>
          </p:cNvPr>
          <p:cNvSpPr/>
          <p:nvPr/>
        </p:nvSpPr>
        <p:spPr>
          <a:xfrm>
            <a:off x="240338" y="1524000"/>
            <a:ext cx="11636702" cy="142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F663F1-B6E3-6CDF-F5A5-51A4A10D3E9B}"/>
              </a:ext>
            </a:extLst>
          </p:cNvPr>
          <p:cNvSpPr txBox="1"/>
          <p:nvPr/>
        </p:nvSpPr>
        <p:spPr>
          <a:xfrm>
            <a:off x="162560" y="1229162"/>
            <a:ext cx="224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临床问题是什么？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DCAF65-8BCD-C7E2-852F-9F3A5CC89A3C}"/>
              </a:ext>
            </a:extLst>
          </p:cNvPr>
          <p:cNvSpPr/>
          <p:nvPr/>
        </p:nvSpPr>
        <p:spPr>
          <a:xfrm>
            <a:off x="277649" y="3271519"/>
            <a:ext cx="11636702" cy="1336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7D566-EDCA-1876-1888-BD0E215B5219}"/>
              </a:ext>
            </a:extLst>
          </p:cNvPr>
          <p:cNvSpPr txBox="1"/>
          <p:nvPr/>
        </p:nvSpPr>
        <p:spPr>
          <a:xfrm>
            <a:off x="240338" y="2963148"/>
            <a:ext cx="282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当前技术瓶颈是什么？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F688F-60AD-631E-A3F7-128AF0BD578B}"/>
              </a:ext>
            </a:extLst>
          </p:cNvPr>
          <p:cNvSpPr/>
          <p:nvPr/>
        </p:nvSpPr>
        <p:spPr>
          <a:xfrm>
            <a:off x="277649" y="4678877"/>
            <a:ext cx="11674013" cy="1057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73CA6-D67F-BF6B-3FA0-CC0D43F81D2D}"/>
              </a:ext>
            </a:extLst>
          </p:cNvPr>
          <p:cNvSpPr txBox="1"/>
          <p:nvPr/>
        </p:nvSpPr>
        <p:spPr>
          <a:xfrm>
            <a:off x="9740111" y="5720080"/>
            <a:ext cx="2248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我们的工作是什么？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294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1629</Words>
  <Application>Microsoft Office PowerPoint</Application>
  <PresentationFormat>Widescreen</PresentationFormat>
  <Paragraphs>190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科研方向介绍</dc:title>
  <dc:creator>Yun Peng</dc:creator>
  <cp:lastModifiedBy>Yun Peng</cp:lastModifiedBy>
  <cp:revision>111</cp:revision>
  <dcterms:created xsi:type="dcterms:W3CDTF">2022-06-22T01:31:24Z</dcterms:created>
  <dcterms:modified xsi:type="dcterms:W3CDTF">2022-10-09T22:43:36Z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7a89cec-a4e1-4272-b7ca-b781a6385199_Enabled">
    <vt:lpwstr>true</vt:lpwstr>
  </property>
  <property fmtid="{D5CDD505-2E9C-101B-9397-08002B2CF9AE}" pid="3" name="MSIP_Label_57a89cec-a4e1-4272-b7ca-b781a6385199_SetDate">
    <vt:lpwstr>2022-06-22T01:31:24Z</vt:lpwstr>
  </property>
  <property fmtid="{D5CDD505-2E9C-101B-9397-08002B2CF9AE}" pid="4" name="MSIP_Label_57a89cec-a4e1-4272-b7ca-b781a6385199_Method">
    <vt:lpwstr>Standard</vt:lpwstr>
  </property>
  <property fmtid="{D5CDD505-2E9C-101B-9397-08002B2CF9AE}" pid="5" name="MSIP_Label_57a89cec-a4e1-4272-b7ca-b781a6385199_Name">
    <vt:lpwstr>General</vt:lpwstr>
  </property>
  <property fmtid="{D5CDD505-2E9C-101B-9397-08002B2CF9AE}" pid="6" name="MSIP_Label_57a89cec-a4e1-4272-b7ca-b781a6385199_SiteId">
    <vt:lpwstr>e37ef327-dda9-4efc-9fcc-9c81a3c33acb</vt:lpwstr>
  </property>
  <property fmtid="{D5CDD505-2E9C-101B-9397-08002B2CF9AE}" pid="7" name="MSIP_Label_57a89cec-a4e1-4272-b7ca-b781a6385199_ActionId">
    <vt:lpwstr>b44c54a2-6e96-447d-b788-f1473a423e86</vt:lpwstr>
  </property>
  <property fmtid="{D5CDD505-2E9C-101B-9397-08002B2CF9AE}" pid="8" name="MSIP_Label_57a89cec-a4e1-4272-b7ca-b781a6385199_ContentBits">
    <vt:lpwstr>0</vt:lpwstr>
  </property>
</Properties>
</file>