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8F2931A-0EAB-4322-8004-EF0D9882E2B8}">
  <a:tblStyle styleId="{78F2931A-0EAB-4322-8004-EF0D9882E2B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5.xml"/><Relationship Id="rId22" Type="http://schemas.openxmlformats.org/officeDocument/2006/relationships/font" Target="fonts/Nunito-boldItalic.fntdata"/><Relationship Id="rId10" Type="http://schemas.openxmlformats.org/officeDocument/2006/relationships/slide" Target="slides/slide4.xml"/><Relationship Id="rId21" Type="http://schemas.openxmlformats.org/officeDocument/2006/relationships/font" Target="fonts/Nunito-italic.fntdata"/><Relationship Id="rId13" Type="http://schemas.openxmlformats.org/officeDocument/2006/relationships/slide" Target="slides/slide7.xml"/><Relationship Id="rId24" Type="http://schemas.openxmlformats.org/officeDocument/2006/relationships/font" Target="fonts/MavenPro-bold.fntdata"/><Relationship Id="rId12" Type="http://schemas.openxmlformats.org/officeDocument/2006/relationships/slide" Target="slides/slide6.xml"/><Relationship Id="rId23" Type="http://schemas.openxmlformats.org/officeDocument/2006/relationships/font" Target="fonts/Maven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Nunito-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3eca7042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3eca7042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4037f2539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4037f2539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highlight>
                  <a:srgbClr val="FFFFFF"/>
                </a:highlight>
              </a:rPr>
              <a:t>Prioritizing our Stakeholders rightly is one of the key task for our project as it has a huge impact on our overall project success. We have </a:t>
            </a:r>
            <a:r>
              <a:rPr lang="en" sz="1200">
                <a:highlight>
                  <a:srgbClr val="FFFFFF"/>
                </a:highlight>
              </a:rPr>
              <a:t>prioritized the</a:t>
            </a:r>
            <a:r>
              <a:rPr lang="en" sz="1200">
                <a:highlight>
                  <a:srgbClr val="FFFFFF"/>
                </a:highlight>
              </a:rPr>
              <a:t> casual exercisers than any other stakeholder as they are the main target market for Coach Potato. The course staff have an average priority as they are our clients and have set the requirements </a:t>
            </a:r>
            <a:r>
              <a:rPr lang="en" sz="1200">
                <a:highlight>
                  <a:srgbClr val="FFFFFF"/>
                </a:highlight>
              </a:rPr>
              <a:t>for this product. Experienced Athletes and Developers have Low priority as athletes are not our main target but still we do not want to stop them from using our app. Then are the developers who are the ones producing the software but their design choices are determined by other stakeholders.</a:t>
            </a:r>
            <a:endParaRPr sz="1200">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404a10248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404a10248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1200"/>
              <a:t>Application might not be user friendly and the user might not have a clear understanding of how to use the app. Clients might change the requirements anytime during the project or there is miscommunication or misunderstanding regarding the initial requirements (</a:t>
            </a:r>
            <a:r>
              <a:rPr b="1" lang="en" sz="1200"/>
              <a:t>Very likely</a:t>
            </a:r>
            <a:r>
              <a:rPr lang="en" sz="1200"/>
              <a:t>). Developers could have conflicts due to different ideas, choices, style of work, cultures, etc.</a:t>
            </a: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3fa487c1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fa487c1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highlight>
                  <a:srgbClr val="FFFFFF"/>
                </a:highlight>
              </a:rPr>
              <a:t>Coach Potato is a fitness tracking device that</a:t>
            </a:r>
            <a:r>
              <a:rPr lang="en" sz="1200">
                <a:highlight>
                  <a:srgbClr val="FFFFFF"/>
                </a:highlight>
              </a:rPr>
              <a:t> prioritizes the analysis of walking, running and cycling. The application allows users to set goals and constantly receive feedback on their progress towards meeting these. </a:t>
            </a:r>
            <a:r>
              <a:rPr lang="en" sz="1200">
                <a:highlight>
                  <a:srgbClr val="FFFFFF"/>
                </a:highlight>
              </a:rPr>
              <a:t>Our app is targeted towards young to middle aged casual exercisers who wish for a simple and user-friendly way of measuring progress towards their fitness goals. However experienced athletes may also choose to use the application. Coach Potato is a feedback driven application that. The main unique selling point of Coach Potato over existing products is its simplicity and focus on satisfying the needs of the fitness-casual users. Our application "dumbs down" complex fitness lingo and technical terms that are often designed for fitness enthusiasts. For this reason, we believe that Coach Potato can become a preferred application for the non-elite, casual athlete type.</a:t>
            </a:r>
            <a:endParaRPr sz="1200">
              <a:highlight>
                <a:srgbClr val="FFFFFF"/>
              </a:highlight>
            </a:endParaRPr>
          </a:p>
          <a:p>
            <a:pPr indent="0" lvl="0" marL="0" rtl="0">
              <a:spcBef>
                <a:spcPts val="0"/>
              </a:spcBef>
              <a:spcAft>
                <a:spcPts val="0"/>
              </a:spcAft>
              <a:buNone/>
            </a:pPr>
            <a:r>
              <a:t/>
            </a:r>
            <a:endParaRPr sz="1200">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3fa487c11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fa487c11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highlight>
                  <a:srgbClr val="FFFFFF"/>
                </a:highlight>
              </a:rPr>
              <a:t>Coach Potato is an application that allows users to create profiles and have goals that they wish to track their work towards. The user can import activity data from an external fitness tracking device, which the app then analyzes. This analysis determines how the user is progressing towards reaching their goals. Goals to choose from include weight-loss, distance, speed, activity frequency and more. The analysis offered to the user includes BMI, graphical representations of distance over time, heart rate over time, calories burned, stress level over time and maps of routes based on activities. Furthermore, the app offers health warnings based from the data analysis and integrates a web search feature to search for health-related information. A calendar is also available for the user to plan and review their fitness activities. Daily motivational messages shall be available to the user at any time from the user’s profile page.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4037f253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4037f253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228600" rtl="0">
              <a:lnSpc>
                <a:spcPct val="100000"/>
              </a:lnSpc>
              <a:spcBef>
                <a:spcPts val="0"/>
              </a:spcBef>
              <a:spcAft>
                <a:spcPts val="0"/>
              </a:spcAft>
              <a:buNone/>
            </a:pPr>
            <a:r>
              <a:rPr lang="en" sz="1200"/>
              <a:t>As a team, our goal is for our application to make a positive impact on obesity in New Zealand. We are determined to inspire more kiwis not to only be more active but enjoy doing so. A 2017 survey conducted by the NZ Ministry of Health found that 34% of adults (15 years or older) are overweight and 1.2 million kiwis (a further 32%) were deemed to be obese </a:t>
            </a:r>
            <a:r>
              <a:rPr baseline="30000" lang="en" sz="1600"/>
              <a:t>[1][2]</a:t>
            </a:r>
            <a:r>
              <a:rPr lang="en" sz="1200"/>
              <a:t>. Overweight was defined as having a BMI between 25.0 and 29.9 and obese as having a BMI of 30.0 or greater. </a:t>
            </a:r>
            <a:endParaRPr sz="1200"/>
          </a:p>
          <a:p>
            <a:pPr indent="0" lvl="0" marL="228600" rtl="0">
              <a:lnSpc>
                <a:spcPct val="100000"/>
              </a:lnSpc>
              <a:spcBef>
                <a:spcPts val="0"/>
              </a:spcBef>
              <a:spcAft>
                <a:spcPts val="0"/>
              </a:spcAft>
              <a:buNone/>
            </a:pPr>
            <a:r>
              <a:rPr lang="en" sz="1200"/>
              <a:t>We are strong believers that the increasing rate of in obesity across NZ is becoming more and more concerning every day, and we hope that Coach Potato can contribute towards changing this. </a:t>
            </a:r>
            <a:endParaRPr sz="1200"/>
          </a:p>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4037f2539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4037f2539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main use cases are upload from file, view raw data, view data analysis and view activity data. These use cases make up the core of the application. One actor was decided upon because every function of the application was planned to be accessible by every type of user. The use cases are dependent on one another in some cases, and this is further explained in the textual descriptions. For example, most use cases are dependent on the user having a profile. There are extra use cases we designed, including the profile use cases and the view goals use case.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404d74699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404d74699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profile is where the calendar and goals can be accessed from. These will open up in seperate windows when the buttons are clicked.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404d746990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404d746990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data analysis, </a:t>
            </a:r>
            <a:r>
              <a:rPr lang="en"/>
              <a:t>activities</a:t>
            </a:r>
            <a:r>
              <a:rPr lang="en"/>
              <a:t> can be selected from the side bar. A graph will be shown and analysis will be shown for the selected activity. View more leads to a screen which shows a map and more detailed analysis of the activity.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404d74699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404d74699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404d746990_2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404d746990_2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2444250" y="1175800"/>
            <a:ext cx="4255500" cy="2079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Coach Potato</a:t>
            </a:r>
            <a:endParaRPr/>
          </a:p>
          <a:p>
            <a:pPr indent="0" lvl="0" marL="0">
              <a:spcBef>
                <a:spcPts val="0"/>
              </a:spcBef>
              <a:spcAft>
                <a:spcPts val="0"/>
              </a:spcAft>
              <a:buNone/>
            </a:pPr>
            <a:r>
              <a:t/>
            </a:r>
            <a:endParaRPr/>
          </a:p>
        </p:txBody>
      </p:sp>
      <p:sp>
        <p:nvSpPr>
          <p:cNvPr id="278" name="Google Shape;278;p13"/>
          <p:cNvSpPr txBox="1"/>
          <p:nvPr>
            <p:ph idx="1" type="subTitle"/>
          </p:nvPr>
        </p:nvSpPr>
        <p:spPr>
          <a:xfrm>
            <a:off x="824000" y="3596300"/>
            <a:ext cx="7412400" cy="695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i="1" lang="en" sz="2900">
                <a:solidFill>
                  <a:srgbClr val="FFFFFF"/>
                </a:solidFill>
              </a:rPr>
              <a:t>A Health Tracking and Analysis Application</a:t>
            </a:r>
            <a:endParaRPr i="1" sz="600">
              <a:solidFill>
                <a:srgbClr val="FFFFFF"/>
              </a:solidFill>
            </a:endParaRPr>
          </a:p>
        </p:txBody>
      </p:sp>
      <p:pic>
        <p:nvPicPr>
          <p:cNvPr id="279" name="Google Shape;279;p13"/>
          <p:cNvPicPr preferRelativeResize="0"/>
          <p:nvPr/>
        </p:nvPicPr>
        <p:blipFill>
          <a:blip r:embed="rId3">
            <a:alphaModFix/>
          </a:blip>
          <a:stretch>
            <a:fillRect/>
          </a:stretch>
        </p:blipFill>
        <p:spPr>
          <a:xfrm>
            <a:off x="948900" y="1228725"/>
            <a:ext cx="1402775" cy="1402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35" name="Shape 335"/>
        <p:cNvGrpSpPr/>
        <p:nvPr/>
      </p:nvGrpSpPr>
      <p:grpSpPr>
        <a:xfrm>
          <a:off x="0" y="0"/>
          <a:ext cx="0" cy="0"/>
          <a:chOff x="0" y="0"/>
          <a:chExt cx="0" cy="0"/>
        </a:xfrm>
      </p:grpSpPr>
      <p:sp>
        <p:nvSpPr>
          <p:cNvPr id="336" name="Google Shape;336;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Project Plan</a:t>
            </a:r>
            <a:endParaRPr>
              <a:solidFill>
                <a:srgbClr val="FFFFFF"/>
              </a:solidFill>
            </a:endParaRPr>
          </a:p>
        </p:txBody>
      </p:sp>
      <p:sp>
        <p:nvSpPr>
          <p:cNvPr id="337" name="Google Shape;337;p22"/>
          <p:cNvSpPr txBox="1"/>
          <p:nvPr>
            <p:ph idx="1" type="body"/>
          </p:nvPr>
        </p:nvSpPr>
        <p:spPr>
          <a:xfrm>
            <a:off x="1303800" y="1274550"/>
            <a:ext cx="7030500" cy="3358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500">
                <a:solidFill>
                  <a:srgbClr val="F3F3F3"/>
                </a:solidFill>
              </a:rPr>
              <a:t>Today:</a:t>
            </a:r>
            <a:endParaRPr sz="1500">
              <a:solidFill>
                <a:srgbClr val="F3F3F3"/>
              </a:solidFill>
            </a:endParaRPr>
          </a:p>
          <a:p>
            <a:pPr indent="0" lvl="0" marL="0" rtl="0">
              <a:spcBef>
                <a:spcPts val="1600"/>
              </a:spcBef>
              <a:spcAft>
                <a:spcPts val="0"/>
              </a:spcAft>
              <a:buNone/>
            </a:pPr>
            <a:r>
              <a:rPr lang="en" sz="1100">
                <a:solidFill>
                  <a:srgbClr val="F3F3F3"/>
                </a:solidFill>
                <a:latin typeface="Arial"/>
                <a:ea typeface="Arial"/>
                <a:cs typeface="Arial"/>
                <a:sym typeface="Arial"/>
              </a:rPr>
              <a:t>Begin coding the file storage system and file uploading.</a:t>
            </a:r>
            <a:endParaRPr sz="1100">
              <a:solidFill>
                <a:srgbClr val="F3F3F3"/>
              </a:solidFill>
              <a:latin typeface="Arial"/>
              <a:ea typeface="Arial"/>
              <a:cs typeface="Arial"/>
              <a:sym typeface="Arial"/>
            </a:endParaRPr>
          </a:p>
          <a:p>
            <a:pPr indent="0" lvl="0" marL="0" marR="0" rtl="0" algn="l">
              <a:lnSpc>
                <a:spcPct val="115000"/>
              </a:lnSpc>
              <a:spcBef>
                <a:spcPts val="1600"/>
              </a:spcBef>
              <a:spcAft>
                <a:spcPts val="0"/>
              </a:spcAft>
              <a:buNone/>
            </a:pPr>
            <a:r>
              <a:rPr lang="en" sz="1500">
                <a:solidFill>
                  <a:srgbClr val="F3F3F3"/>
                </a:solidFill>
              </a:rPr>
              <a:t>Next Week:</a:t>
            </a:r>
            <a:endParaRPr sz="1500">
              <a:solidFill>
                <a:srgbClr val="F3F3F3"/>
              </a:solidFill>
            </a:endParaRPr>
          </a:p>
          <a:p>
            <a:pPr indent="0" lvl="0" marL="0" marR="0" rtl="0" algn="l">
              <a:lnSpc>
                <a:spcPct val="115000"/>
              </a:lnSpc>
              <a:spcBef>
                <a:spcPts val="1600"/>
              </a:spcBef>
              <a:spcAft>
                <a:spcPts val="0"/>
              </a:spcAft>
              <a:buNone/>
            </a:pPr>
            <a:r>
              <a:rPr lang="en" sz="1100">
                <a:solidFill>
                  <a:srgbClr val="F3F3F3"/>
                </a:solidFill>
                <a:latin typeface="Arial"/>
                <a:ea typeface="Arial"/>
                <a:cs typeface="Arial"/>
                <a:sym typeface="Arial"/>
              </a:rPr>
              <a:t>Discuss the second deliverable further and re-assign tasks for the week. Continue working on the file storage system and file uploading. Begin implementing a raw data viewer and some analysis.</a:t>
            </a:r>
            <a:endParaRPr sz="1100">
              <a:solidFill>
                <a:srgbClr val="F3F3F3"/>
              </a:solidFill>
              <a:highlight>
                <a:srgbClr val="FFFFFF"/>
              </a:highlight>
              <a:latin typeface="Arial"/>
              <a:ea typeface="Arial"/>
              <a:cs typeface="Arial"/>
              <a:sym typeface="Arial"/>
            </a:endParaRPr>
          </a:p>
          <a:p>
            <a:pPr indent="0" lvl="0" marL="0" marR="0" rtl="0" algn="l">
              <a:lnSpc>
                <a:spcPct val="115000"/>
              </a:lnSpc>
              <a:spcBef>
                <a:spcPts val="1600"/>
              </a:spcBef>
              <a:spcAft>
                <a:spcPts val="0"/>
              </a:spcAft>
              <a:buNone/>
            </a:pPr>
            <a:r>
              <a:rPr lang="en" sz="1500">
                <a:solidFill>
                  <a:srgbClr val="F3F3F3"/>
                </a:solidFill>
              </a:rPr>
              <a:t>Holidays:</a:t>
            </a:r>
            <a:endParaRPr sz="1100">
              <a:solidFill>
                <a:srgbClr val="F3F3F3"/>
              </a:solidFill>
              <a:highlight>
                <a:srgbClr val="FFFFFF"/>
              </a:highlight>
              <a:latin typeface="Arial"/>
              <a:ea typeface="Arial"/>
              <a:cs typeface="Arial"/>
              <a:sym typeface="Arial"/>
            </a:endParaRPr>
          </a:p>
          <a:p>
            <a:pPr indent="0" lvl="0" marL="0" marR="0" rtl="0" algn="l">
              <a:lnSpc>
                <a:spcPct val="115000"/>
              </a:lnSpc>
              <a:spcBef>
                <a:spcPts val="1600"/>
              </a:spcBef>
              <a:spcAft>
                <a:spcPts val="1600"/>
              </a:spcAft>
              <a:buNone/>
            </a:pPr>
            <a:r>
              <a:rPr lang="en" sz="1100">
                <a:solidFill>
                  <a:srgbClr val="F3F3F3"/>
                </a:solidFill>
                <a:latin typeface="Arial"/>
                <a:ea typeface="Arial"/>
                <a:cs typeface="Arial"/>
                <a:sym typeface="Arial"/>
              </a:rPr>
              <a:t>Re-assign tasks. Continue to work on raw data viewer and analysis. Begin working on profiles and graphical representations of data. Code freeze on the first weekend of the holidays. Second week of the holidays is free time.</a:t>
            </a:r>
            <a:endParaRPr sz="1100">
              <a:solidFill>
                <a:srgbClr val="000000"/>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41" name="Shape 341"/>
        <p:cNvGrpSpPr/>
        <p:nvPr/>
      </p:nvGrpSpPr>
      <p:grpSpPr>
        <a:xfrm>
          <a:off x="0" y="0"/>
          <a:ext cx="0" cy="0"/>
          <a:chOff x="0" y="0"/>
          <a:chExt cx="0" cy="0"/>
        </a:xfrm>
      </p:grpSpPr>
      <p:sp>
        <p:nvSpPr>
          <p:cNvPr id="342" name="Google Shape;342;p23"/>
          <p:cNvSpPr txBox="1"/>
          <p:nvPr>
            <p:ph type="title"/>
          </p:nvPr>
        </p:nvSpPr>
        <p:spPr>
          <a:xfrm>
            <a:off x="1303800" y="598575"/>
            <a:ext cx="7030500" cy="749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Stakeholders</a:t>
            </a:r>
            <a:endParaRPr>
              <a:solidFill>
                <a:srgbClr val="FFFFFF"/>
              </a:solidFill>
            </a:endParaRPr>
          </a:p>
        </p:txBody>
      </p:sp>
      <p:sp>
        <p:nvSpPr>
          <p:cNvPr id="343" name="Google Shape;343;p23"/>
          <p:cNvSpPr txBox="1"/>
          <p:nvPr>
            <p:ph idx="1" type="body"/>
          </p:nvPr>
        </p:nvSpPr>
        <p:spPr>
          <a:xfrm>
            <a:off x="1303800" y="1427275"/>
            <a:ext cx="7030500" cy="3104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solidFill>
                <a:srgbClr val="FFFFFF"/>
              </a:solidFill>
            </a:endParaRPr>
          </a:p>
        </p:txBody>
      </p:sp>
      <p:graphicFrame>
        <p:nvGraphicFramePr>
          <p:cNvPr id="344" name="Google Shape;344;p23"/>
          <p:cNvGraphicFramePr/>
          <p:nvPr/>
        </p:nvGraphicFramePr>
        <p:xfrm>
          <a:off x="1326963" y="1963000"/>
          <a:ext cx="3000000" cy="3000000"/>
        </p:xfrm>
        <a:graphic>
          <a:graphicData uri="http://schemas.openxmlformats.org/drawingml/2006/table">
            <a:tbl>
              <a:tblPr>
                <a:noFill/>
                <a:tableStyleId>{78F2931A-0EAB-4322-8004-EF0D9882E2B8}</a:tableStyleId>
              </a:tblPr>
              <a:tblGrid>
                <a:gridCol w="1096200"/>
                <a:gridCol w="3559925"/>
                <a:gridCol w="2328050"/>
              </a:tblGrid>
              <a:tr h="381000">
                <a:tc>
                  <a:txBody>
                    <a:bodyPr>
                      <a:noAutofit/>
                    </a:bodyPr>
                    <a:lstStyle/>
                    <a:p>
                      <a:pPr indent="0" lvl="0" marL="0">
                        <a:spcBef>
                          <a:spcPts val="0"/>
                        </a:spcBef>
                        <a:spcAft>
                          <a:spcPts val="0"/>
                        </a:spcAft>
                        <a:buNone/>
                      </a:pPr>
                      <a:r>
                        <a:rPr b="1" i="1" lang="en" sz="1800">
                          <a:solidFill>
                            <a:schemeClr val="lt1"/>
                          </a:solidFill>
                        </a:rPr>
                        <a:t>Number</a:t>
                      </a:r>
                      <a:endParaRPr b="1" i="1" sz="1800">
                        <a:solidFill>
                          <a:schemeClr val="lt1"/>
                        </a:solidFill>
                      </a:endParaRPr>
                    </a:p>
                  </a:txBody>
                  <a:tcPr marT="91425" marB="91425" marR="91425" marL="91425"/>
                </a:tc>
                <a:tc>
                  <a:txBody>
                    <a:bodyPr>
                      <a:noAutofit/>
                    </a:bodyPr>
                    <a:lstStyle/>
                    <a:p>
                      <a:pPr indent="0" lvl="0" marL="0">
                        <a:spcBef>
                          <a:spcPts val="0"/>
                        </a:spcBef>
                        <a:spcAft>
                          <a:spcPts val="0"/>
                        </a:spcAft>
                        <a:buNone/>
                      </a:pPr>
                      <a:r>
                        <a:rPr b="1" i="1" lang="en" sz="1800">
                          <a:solidFill>
                            <a:schemeClr val="lt1"/>
                          </a:solidFill>
                        </a:rPr>
                        <a:t>Stakeholders</a:t>
                      </a:r>
                      <a:endParaRPr b="1" i="1" sz="1800">
                        <a:solidFill>
                          <a:schemeClr val="lt1"/>
                        </a:solidFill>
                      </a:endParaRPr>
                    </a:p>
                  </a:txBody>
                  <a:tcPr marT="91425" marB="91425" marR="91425" marL="91425"/>
                </a:tc>
                <a:tc>
                  <a:txBody>
                    <a:bodyPr>
                      <a:noAutofit/>
                    </a:bodyPr>
                    <a:lstStyle/>
                    <a:p>
                      <a:pPr indent="0" lvl="0" marL="0">
                        <a:spcBef>
                          <a:spcPts val="0"/>
                        </a:spcBef>
                        <a:spcAft>
                          <a:spcPts val="0"/>
                        </a:spcAft>
                        <a:buNone/>
                      </a:pPr>
                      <a:r>
                        <a:rPr b="1" i="1" lang="en" sz="1800">
                          <a:solidFill>
                            <a:schemeClr val="lt1"/>
                          </a:solidFill>
                        </a:rPr>
                        <a:t>Priority</a:t>
                      </a:r>
                      <a:endParaRPr b="1" i="1" sz="1800">
                        <a:solidFill>
                          <a:schemeClr val="lt1"/>
                        </a:solidFill>
                      </a:endParaRPr>
                    </a:p>
                  </a:txBody>
                  <a:tcPr marT="91425" marB="91425" marR="91425" marL="91425"/>
                </a:tc>
              </a:tr>
              <a:tr h="396200">
                <a:tc>
                  <a:txBody>
                    <a:bodyPr>
                      <a:noAutofit/>
                    </a:bodyPr>
                    <a:lstStyle/>
                    <a:p>
                      <a:pPr indent="0" lvl="0" marL="0">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a:spcBef>
                          <a:spcPts val="0"/>
                        </a:spcBef>
                        <a:spcAft>
                          <a:spcPts val="0"/>
                        </a:spcAft>
                        <a:buNone/>
                      </a:pPr>
                      <a:r>
                        <a:rPr lang="en">
                          <a:solidFill>
                            <a:srgbClr val="FFFFFF"/>
                          </a:solidFill>
                        </a:rPr>
                        <a:t>Casual Exercisers (Users)</a:t>
                      </a:r>
                      <a:endParaRPr>
                        <a:solidFill>
                          <a:srgbClr val="FFFFFF"/>
                        </a:solidFill>
                      </a:endParaRPr>
                    </a:p>
                  </a:txBody>
                  <a:tcPr marT="91425" marB="91425" marR="91425" marL="91425"/>
                </a:tc>
                <a:tc>
                  <a:txBody>
                    <a:bodyPr>
                      <a:noAutofit/>
                    </a:bodyPr>
                    <a:lstStyle/>
                    <a:p>
                      <a:pPr indent="0" lvl="0" marL="0">
                        <a:spcBef>
                          <a:spcPts val="0"/>
                        </a:spcBef>
                        <a:spcAft>
                          <a:spcPts val="0"/>
                        </a:spcAft>
                        <a:buNone/>
                      </a:pPr>
                      <a:r>
                        <a:rPr lang="en">
                          <a:solidFill>
                            <a:srgbClr val="FFFFFF"/>
                          </a:solidFill>
                        </a:rPr>
                        <a:t>High</a:t>
                      </a:r>
                      <a:endParaRPr>
                        <a:solidFill>
                          <a:srgbClr val="FFFFFF"/>
                        </a:solidFill>
                      </a:endParaRPr>
                    </a:p>
                  </a:txBody>
                  <a:tcPr marT="91425" marB="91425" marR="91425" marL="91425"/>
                </a:tc>
              </a:tr>
              <a:tr h="396200">
                <a:tc>
                  <a:txBody>
                    <a:bodyPr>
                      <a:noAutofit/>
                    </a:bodyPr>
                    <a:lstStyle/>
                    <a:p>
                      <a:pPr indent="0" lvl="0" marL="0">
                        <a:spcBef>
                          <a:spcPts val="0"/>
                        </a:spcBef>
                        <a:spcAft>
                          <a:spcPts val="0"/>
                        </a:spcAft>
                        <a:buNone/>
                      </a:pPr>
                      <a:r>
                        <a:rPr lang="en">
                          <a:solidFill>
                            <a:srgbClr val="FFFFFF"/>
                          </a:solidFill>
                        </a:rPr>
                        <a:t>2</a:t>
                      </a:r>
                      <a:endParaRPr>
                        <a:solidFill>
                          <a:srgbClr val="FFFFFF"/>
                        </a:solidFill>
                      </a:endParaRPr>
                    </a:p>
                  </a:txBody>
                  <a:tcPr marT="91425" marB="91425" marR="91425" marL="91425"/>
                </a:tc>
                <a:tc>
                  <a:txBody>
                    <a:bodyPr>
                      <a:noAutofit/>
                    </a:bodyPr>
                    <a:lstStyle/>
                    <a:p>
                      <a:pPr indent="0" lvl="0" marL="0">
                        <a:spcBef>
                          <a:spcPts val="0"/>
                        </a:spcBef>
                        <a:spcAft>
                          <a:spcPts val="0"/>
                        </a:spcAft>
                        <a:buNone/>
                      </a:pPr>
                      <a:r>
                        <a:rPr lang="en">
                          <a:solidFill>
                            <a:srgbClr val="FFFFFF"/>
                          </a:solidFill>
                        </a:rPr>
                        <a:t>SENG202 staff</a:t>
                      </a:r>
                      <a:endParaRPr>
                        <a:solidFill>
                          <a:srgbClr val="FFFFFF"/>
                        </a:solidFill>
                      </a:endParaRPr>
                    </a:p>
                  </a:txBody>
                  <a:tcPr marT="91425" marB="91425" marR="91425" marL="91425"/>
                </a:tc>
                <a:tc>
                  <a:txBody>
                    <a:bodyPr>
                      <a:noAutofit/>
                    </a:bodyPr>
                    <a:lstStyle/>
                    <a:p>
                      <a:pPr indent="0" lvl="0" marL="0">
                        <a:spcBef>
                          <a:spcPts val="0"/>
                        </a:spcBef>
                        <a:spcAft>
                          <a:spcPts val="0"/>
                        </a:spcAft>
                        <a:buNone/>
                      </a:pPr>
                      <a:r>
                        <a:rPr lang="en">
                          <a:solidFill>
                            <a:srgbClr val="FFFFFF"/>
                          </a:solidFill>
                        </a:rPr>
                        <a:t>Average</a:t>
                      </a:r>
                      <a:endParaRPr>
                        <a:solidFill>
                          <a:srgbClr val="FFFFFF"/>
                        </a:solidFill>
                      </a:endParaRPr>
                    </a:p>
                  </a:txBody>
                  <a:tcPr marT="91425" marB="91425" marR="91425" marL="91425"/>
                </a:tc>
              </a:tr>
              <a:tr h="381000">
                <a:tc>
                  <a:txBody>
                    <a:bodyPr>
                      <a:noAutofit/>
                    </a:bodyPr>
                    <a:lstStyle/>
                    <a:p>
                      <a:pPr indent="0" lvl="0" marL="0">
                        <a:spcBef>
                          <a:spcPts val="0"/>
                        </a:spcBef>
                        <a:spcAft>
                          <a:spcPts val="0"/>
                        </a:spcAft>
                        <a:buNone/>
                      </a:pPr>
                      <a:r>
                        <a:rPr lang="en">
                          <a:solidFill>
                            <a:srgbClr val="FFFFFF"/>
                          </a:solidFill>
                        </a:rPr>
                        <a:t>3</a:t>
                      </a:r>
                      <a:endParaRPr>
                        <a:solidFill>
                          <a:srgbClr val="FFFFFF"/>
                        </a:solidFill>
                      </a:endParaRPr>
                    </a:p>
                  </a:txBody>
                  <a:tcPr marT="91425" marB="91425" marR="91425" marL="91425"/>
                </a:tc>
                <a:tc>
                  <a:txBody>
                    <a:bodyPr>
                      <a:noAutofit/>
                    </a:bodyPr>
                    <a:lstStyle/>
                    <a:p>
                      <a:pPr indent="0" lvl="0" marL="0">
                        <a:spcBef>
                          <a:spcPts val="0"/>
                        </a:spcBef>
                        <a:spcAft>
                          <a:spcPts val="0"/>
                        </a:spcAft>
                        <a:buNone/>
                      </a:pPr>
                      <a:r>
                        <a:rPr lang="en">
                          <a:solidFill>
                            <a:srgbClr val="FFFFFF"/>
                          </a:solidFill>
                        </a:rPr>
                        <a:t>Experienced Athletes (Users)</a:t>
                      </a:r>
                      <a:endParaRPr>
                        <a:solidFill>
                          <a:srgbClr val="FFFFFF"/>
                        </a:solidFill>
                      </a:endParaRPr>
                    </a:p>
                  </a:txBody>
                  <a:tcPr marT="91425" marB="91425" marR="91425" marL="91425"/>
                </a:tc>
                <a:tc>
                  <a:txBody>
                    <a:bodyPr>
                      <a:noAutofit/>
                    </a:bodyPr>
                    <a:lstStyle/>
                    <a:p>
                      <a:pPr indent="0" lvl="0" marL="0">
                        <a:spcBef>
                          <a:spcPts val="0"/>
                        </a:spcBef>
                        <a:spcAft>
                          <a:spcPts val="0"/>
                        </a:spcAft>
                        <a:buNone/>
                      </a:pPr>
                      <a:r>
                        <a:rPr lang="en">
                          <a:solidFill>
                            <a:srgbClr val="FFFFFF"/>
                          </a:solidFill>
                        </a:rPr>
                        <a:t>Low</a:t>
                      </a:r>
                      <a:endParaRPr>
                        <a:solidFill>
                          <a:srgbClr val="FFFFFF"/>
                        </a:solidFill>
                      </a:endParaRPr>
                    </a:p>
                  </a:txBody>
                  <a:tcPr marT="91425" marB="91425" marR="91425" marL="91425"/>
                </a:tc>
              </a:tr>
              <a:tr h="381000">
                <a:tc>
                  <a:txBody>
                    <a:bodyPr>
                      <a:noAutofit/>
                    </a:bodyPr>
                    <a:lstStyle/>
                    <a:p>
                      <a:pPr indent="0" lvl="0" marL="0">
                        <a:spcBef>
                          <a:spcPts val="0"/>
                        </a:spcBef>
                        <a:spcAft>
                          <a:spcPts val="0"/>
                        </a:spcAft>
                        <a:buNone/>
                      </a:pPr>
                      <a:r>
                        <a:rPr lang="en">
                          <a:solidFill>
                            <a:srgbClr val="FFFFFF"/>
                          </a:solidFill>
                        </a:rPr>
                        <a:t>4</a:t>
                      </a:r>
                      <a:endParaRPr>
                        <a:solidFill>
                          <a:srgbClr val="FFFFFF"/>
                        </a:solidFill>
                      </a:endParaRPr>
                    </a:p>
                  </a:txBody>
                  <a:tcPr marT="91425" marB="91425" marR="91425" marL="91425"/>
                </a:tc>
                <a:tc>
                  <a:txBody>
                    <a:bodyPr>
                      <a:noAutofit/>
                    </a:bodyPr>
                    <a:lstStyle/>
                    <a:p>
                      <a:pPr indent="0" lvl="0" marL="0">
                        <a:spcBef>
                          <a:spcPts val="0"/>
                        </a:spcBef>
                        <a:spcAft>
                          <a:spcPts val="0"/>
                        </a:spcAft>
                        <a:buNone/>
                      </a:pPr>
                      <a:r>
                        <a:rPr lang="en">
                          <a:solidFill>
                            <a:srgbClr val="FFFFFF"/>
                          </a:solidFill>
                        </a:rPr>
                        <a:t>Developers</a:t>
                      </a:r>
                      <a:endParaRPr>
                        <a:solidFill>
                          <a:srgbClr val="FFFFFF"/>
                        </a:solidFill>
                      </a:endParaRPr>
                    </a:p>
                  </a:txBody>
                  <a:tcPr marT="91425" marB="91425" marR="91425" marL="91425"/>
                </a:tc>
                <a:tc>
                  <a:txBody>
                    <a:bodyPr>
                      <a:noAutofit/>
                    </a:bodyPr>
                    <a:lstStyle/>
                    <a:p>
                      <a:pPr indent="0" lvl="0" marL="0">
                        <a:spcBef>
                          <a:spcPts val="0"/>
                        </a:spcBef>
                        <a:spcAft>
                          <a:spcPts val="0"/>
                        </a:spcAft>
                        <a:buNone/>
                      </a:pPr>
                      <a:r>
                        <a:rPr lang="en">
                          <a:solidFill>
                            <a:srgbClr val="FFFFFF"/>
                          </a:solidFill>
                        </a:rPr>
                        <a:t>Low</a:t>
                      </a:r>
                      <a:endParaRPr>
                        <a:solidFill>
                          <a:srgbClr val="FFFFFF"/>
                        </a:solidFill>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48" name="Shape 348"/>
        <p:cNvGrpSpPr/>
        <p:nvPr/>
      </p:nvGrpSpPr>
      <p:grpSpPr>
        <a:xfrm>
          <a:off x="0" y="0"/>
          <a:ext cx="0" cy="0"/>
          <a:chOff x="0" y="0"/>
          <a:chExt cx="0" cy="0"/>
        </a:xfrm>
      </p:grpSpPr>
      <p:sp>
        <p:nvSpPr>
          <p:cNvPr id="349" name="Google Shape;349;p24"/>
          <p:cNvSpPr txBox="1"/>
          <p:nvPr>
            <p:ph type="title"/>
          </p:nvPr>
        </p:nvSpPr>
        <p:spPr>
          <a:xfrm>
            <a:off x="1303800" y="598575"/>
            <a:ext cx="7030500" cy="749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Possible Concerns</a:t>
            </a:r>
            <a:endParaRPr>
              <a:solidFill>
                <a:srgbClr val="FFFFFF"/>
              </a:solidFill>
            </a:endParaRPr>
          </a:p>
        </p:txBody>
      </p:sp>
      <p:sp>
        <p:nvSpPr>
          <p:cNvPr id="350" name="Google Shape;350;p24"/>
          <p:cNvSpPr txBox="1"/>
          <p:nvPr>
            <p:ph idx="1" type="body"/>
          </p:nvPr>
        </p:nvSpPr>
        <p:spPr>
          <a:xfrm>
            <a:off x="1303800" y="1503475"/>
            <a:ext cx="7030500" cy="31044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Unfriendly User Application.</a:t>
            </a:r>
            <a:endParaRPr sz="1600">
              <a:solidFill>
                <a:srgbClr val="FFFFFF"/>
              </a:solidFill>
              <a:latin typeface="Arial"/>
              <a:ea typeface="Arial"/>
              <a:cs typeface="Arial"/>
              <a:sym typeface="Arial"/>
            </a:endParaRPr>
          </a:p>
          <a:p>
            <a:pPr indent="0" lvl="0" marL="457200" rtl="0">
              <a:spcBef>
                <a:spcPts val="1600"/>
              </a:spcBef>
              <a:spcAft>
                <a:spcPts val="0"/>
              </a:spcAft>
              <a:buNone/>
            </a:pPr>
            <a:r>
              <a:t/>
            </a:r>
            <a:endParaRPr sz="600">
              <a:solidFill>
                <a:srgbClr val="FFFFFF"/>
              </a:solidFill>
              <a:latin typeface="Arial"/>
              <a:ea typeface="Arial"/>
              <a:cs typeface="Arial"/>
              <a:sym typeface="Arial"/>
            </a:endParaRPr>
          </a:p>
          <a:p>
            <a:pPr indent="-330200" lvl="0" marL="457200" rtl="0">
              <a:spcBef>
                <a:spcPts val="1600"/>
              </a:spcBef>
              <a:spcAft>
                <a:spcPts val="0"/>
              </a:spcAft>
              <a:buClr>
                <a:srgbClr val="FFFFFF"/>
              </a:buClr>
              <a:buSzPts val="1600"/>
              <a:buFont typeface="Arial"/>
              <a:buChar char="●"/>
            </a:pPr>
            <a:r>
              <a:rPr lang="en" sz="1600">
                <a:solidFill>
                  <a:srgbClr val="FFFFFF"/>
                </a:solidFill>
                <a:latin typeface="Arial"/>
                <a:ea typeface="Arial"/>
                <a:cs typeface="Arial"/>
                <a:sym typeface="Arial"/>
              </a:rPr>
              <a:t>Change or Miscommunication of Requirements.</a:t>
            </a:r>
            <a:endParaRPr sz="1600">
              <a:solidFill>
                <a:srgbClr val="FFFFFF"/>
              </a:solidFill>
              <a:latin typeface="Arial"/>
              <a:ea typeface="Arial"/>
              <a:cs typeface="Arial"/>
              <a:sym typeface="Arial"/>
            </a:endParaRPr>
          </a:p>
          <a:p>
            <a:pPr indent="0" lvl="0" marL="457200" rtl="0">
              <a:spcBef>
                <a:spcPts val="1600"/>
              </a:spcBef>
              <a:spcAft>
                <a:spcPts val="0"/>
              </a:spcAft>
              <a:buNone/>
            </a:pPr>
            <a:r>
              <a:t/>
            </a:r>
            <a:endParaRPr sz="600">
              <a:solidFill>
                <a:srgbClr val="FFFFFF"/>
              </a:solidFill>
              <a:latin typeface="Arial"/>
              <a:ea typeface="Arial"/>
              <a:cs typeface="Arial"/>
              <a:sym typeface="Arial"/>
            </a:endParaRPr>
          </a:p>
          <a:p>
            <a:pPr indent="-330200" lvl="0" marL="457200" rtl="0">
              <a:spcBef>
                <a:spcPts val="1600"/>
              </a:spcBef>
              <a:spcAft>
                <a:spcPts val="0"/>
              </a:spcAft>
              <a:buClr>
                <a:srgbClr val="FFFFFF"/>
              </a:buClr>
              <a:buSzPts val="1600"/>
              <a:buFont typeface="Arial"/>
              <a:buChar char="●"/>
            </a:pPr>
            <a:r>
              <a:rPr lang="en" sz="1600">
                <a:solidFill>
                  <a:srgbClr val="FFFFFF"/>
                </a:solidFill>
                <a:latin typeface="Arial"/>
                <a:ea typeface="Arial"/>
                <a:cs typeface="Arial"/>
                <a:sym typeface="Arial"/>
              </a:rPr>
              <a:t>Conflicts between Developers.</a:t>
            </a:r>
            <a:endParaRPr sz="1600">
              <a:solidFill>
                <a:srgbClr val="FFFFFF"/>
              </a:solidFill>
              <a:latin typeface="Arial"/>
              <a:ea typeface="Arial"/>
              <a:cs typeface="Arial"/>
              <a:sym typeface="Arial"/>
            </a:endParaRPr>
          </a:p>
        </p:txBody>
      </p:sp>
      <p:sp>
        <p:nvSpPr>
          <p:cNvPr id="351" name="Google Shape;351;p24"/>
          <p:cNvSpPr txBox="1"/>
          <p:nvPr/>
        </p:nvSpPr>
        <p:spPr>
          <a:xfrm>
            <a:off x="7256975" y="4707275"/>
            <a:ext cx="1887000" cy="417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A61C00"/>
                </a:solidFill>
              </a:rPr>
              <a:t>Coach Potato, 2018.</a:t>
            </a:r>
            <a:endParaRPr>
              <a:solidFill>
                <a:srgbClr val="A61C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306800" cy="1029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System Context and unique selling points</a:t>
            </a:r>
            <a:endParaRPr>
              <a:solidFill>
                <a:srgbClr val="FFFFFF"/>
              </a:solidFill>
            </a:endParaRPr>
          </a:p>
        </p:txBody>
      </p:sp>
      <p:sp>
        <p:nvSpPr>
          <p:cNvPr id="285" name="Google Shape;285;p14"/>
          <p:cNvSpPr txBox="1"/>
          <p:nvPr>
            <p:ph idx="1" type="body"/>
          </p:nvPr>
        </p:nvSpPr>
        <p:spPr>
          <a:xfrm>
            <a:off x="1303800" y="1990050"/>
            <a:ext cx="5899500" cy="2541600"/>
          </a:xfrm>
          <a:prstGeom prst="rect">
            <a:avLst/>
          </a:prstGeom>
        </p:spPr>
        <p:txBody>
          <a:bodyPr anchorCtr="0" anchor="t" bIns="91425" lIns="91425" spcFirstLastPara="1" rIns="91425" wrap="square" tIns="91425">
            <a:noAutofit/>
          </a:bodyPr>
          <a:lstStyle/>
          <a:p>
            <a:pPr indent="-311150" lvl="0" marL="457200" rtl="0">
              <a:lnSpc>
                <a:spcPct val="150000"/>
              </a:lnSpc>
              <a:spcBef>
                <a:spcPts val="0"/>
              </a:spcBef>
              <a:spcAft>
                <a:spcPts val="0"/>
              </a:spcAft>
              <a:buClr>
                <a:srgbClr val="FFFFFF"/>
              </a:buClr>
              <a:buSzPts val="1300"/>
              <a:buChar char="●"/>
            </a:pPr>
            <a:r>
              <a:rPr lang="en">
                <a:solidFill>
                  <a:srgbClr val="FFFFFF"/>
                </a:solidFill>
              </a:rPr>
              <a:t>Free desktop fitness tracking and analysis application</a:t>
            </a:r>
            <a:endParaRPr>
              <a:solidFill>
                <a:srgbClr val="FFFFFF"/>
              </a:solidFill>
            </a:endParaRPr>
          </a:p>
          <a:p>
            <a:pPr indent="-311150" lvl="0" marL="457200" rtl="0">
              <a:lnSpc>
                <a:spcPct val="150000"/>
              </a:lnSpc>
              <a:spcBef>
                <a:spcPts val="0"/>
              </a:spcBef>
              <a:spcAft>
                <a:spcPts val="0"/>
              </a:spcAft>
              <a:buClr>
                <a:srgbClr val="FFFFFF"/>
              </a:buClr>
              <a:buSzPts val="1300"/>
              <a:buChar char="●"/>
            </a:pPr>
            <a:r>
              <a:rPr lang="en">
                <a:solidFill>
                  <a:srgbClr val="FFFFFF"/>
                </a:solidFill>
              </a:rPr>
              <a:t>Walking, running, cycling</a:t>
            </a:r>
            <a:endParaRPr>
              <a:solidFill>
                <a:srgbClr val="FFFFFF"/>
              </a:solidFill>
            </a:endParaRPr>
          </a:p>
          <a:p>
            <a:pPr indent="-311150" lvl="0" marL="457200" rtl="0">
              <a:lnSpc>
                <a:spcPct val="150000"/>
              </a:lnSpc>
              <a:spcBef>
                <a:spcPts val="0"/>
              </a:spcBef>
              <a:spcAft>
                <a:spcPts val="0"/>
              </a:spcAft>
              <a:buClr>
                <a:srgbClr val="FFFFFF"/>
              </a:buClr>
              <a:buSzPts val="1300"/>
              <a:buChar char="●"/>
            </a:pPr>
            <a:r>
              <a:rPr lang="en">
                <a:solidFill>
                  <a:srgbClr val="FFFFFF"/>
                </a:solidFill>
              </a:rPr>
              <a:t>Tracks fitness progress of users with an emphasis on motivation</a:t>
            </a:r>
            <a:endParaRPr>
              <a:solidFill>
                <a:srgbClr val="FFFFFF"/>
              </a:solidFill>
            </a:endParaRPr>
          </a:p>
          <a:p>
            <a:pPr indent="-311150" lvl="0" marL="457200" rtl="0">
              <a:lnSpc>
                <a:spcPct val="150000"/>
              </a:lnSpc>
              <a:spcBef>
                <a:spcPts val="0"/>
              </a:spcBef>
              <a:spcAft>
                <a:spcPts val="0"/>
              </a:spcAft>
              <a:buClr>
                <a:srgbClr val="FFFFFF"/>
              </a:buClr>
              <a:buSzPts val="1300"/>
              <a:buChar char="●"/>
            </a:pPr>
            <a:r>
              <a:rPr lang="en">
                <a:solidFill>
                  <a:srgbClr val="FFFFFF"/>
                </a:solidFill>
              </a:rPr>
              <a:t>Goal based and feedback driven</a:t>
            </a:r>
            <a:endParaRPr>
              <a:solidFill>
                <a:srgbClr val="FFFFFF"/>
              </a:solidFill>
            </a:endParaRPr>
          </a:p>
          <a:p>
            <a:pPr indent="-311150" lvl="0" marL="457200" rtl="0">
              <a:lnSpc>
                <a:spcPct val="150000"/>
              </a:lnSpc>
              <a:spcBef>
                <a:spcPts val="0"/>
              </a:spcBef>
              <a:spcAft>
                <a:spcPts val="0"/>
              </a:spcAft>
              <a:buClr>
                <a:srgbClr val="FFFFFF"/>
              </a:buClr>
              <a:buSzPts val="1300"/>
              <a:buChar char="●"/>
            </a:pPr>
            <a:r>
              <a:rPr lang="en">
                <a:solidFill>
                  <a:srgbClr val="FFFFFF"/>
                </a:solidFill>
              </a:rPr>
              <a:t>Targeted towards young to middle aged casual exercisers</a:t>
            </a:r>
            <a:endParaRPr>
              <a:solidFill>
                <a:srgbClr val="FFFFFF"/>
              </a:solidFill>
            </a:endParaRPr>
          </a:p>
          <a:p>
            <a:pPr indent="-311150" lvl="0" marL="457200" rtl="0">
              <a:lnSpc>
                <a:spcPct val="150000"/>
              </a:lnSpc>
              <a:spcBef>
                <a:spcPts val="0"/>
              </a:spcBef>
              <a:spcAft>
                <a:spcPts val="0"/>
              </a:spcAft>
              <a:buClr>
                <a:srgbClr val="FFFFFF"/>
              </a:buClr>
              <a:buSzPts val="1300"/>
              <a:buChar char="●"/>
            </a:pPr>
            <a:r>
              <a:rPr lang="en">
                <a:solidFill>
                  <a:srgbClr val="FFFFFF"/>
                </a:solidFill>
              </a:rPr>
              <a:t>Simple and user-friendly focus</a:t>
            </a:r>
            <a:endParaRPr>
              <a:solidFill>
                <a:srgbClr val="FFFFFF"/>
              </a:solidFill>
            </a:endParaRPr>
          </a:p>
          <a:p>
            <a:pPr indent="-311150" lvl="0" marL="457200" rtl="0">
              <a:lnSpc>
                <a:spcPct val="150000"/>
              </a:lnSpc>
              <a:spcBef>
                <a:spcPts val="0"/>
              </a:spcBef>
              <a:spcAft>
                <a:spcPts val="0"/>
              </a:spcAft>
              <a:buClr>
                <a:srgbClr val="FFFFFF"/>
              </a:buClr>
              <a:buSzPts val="1300"/>
              <a:buChar char="●"/>
            </a:pPr>
            <a:r>
              <a:rPr lang="en">
                <a:solidFill>
                  <a:srgbClr val="FFFFFF"/>
                </a:solidFill>
              </a:rPr>
              <a:t>“Dumbs” down complex health/fitness lingo</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Summary of key features and services</a:t>
            </a:r>
            <a:endParaRPr>
              <a:solidFill>
                <a:srgbClr val="FFFFFF"/>
              </a:solidFill>
            </a:endParaRPr>
          </a:p>
        </p:txBody>
      </p:sp>
      <p:sp>
        <p:nvSpPr>
          <p:cNvPr id="291" name="Google Shape;291;p15"/>
          <p:cNvSpPr txBox="1"/>
          <p:nvPr>
            <p:ph idx="1" type="body"/>
          </p:nvPr>
        </p:nvSpPr>
        <p:spPr>
          <a:xfrm>
            <a:off x="1303800" y="1730800"/>
            <a:ext cx="7030500" cy="2800800"/>
          </a:xfrm>
          <a:prstGeom prst="rect">
            <a:avLst/>
          </a:prstGeom>
        </p:spPr>
        <p:txBody>
          <a:bodyPr anchorCtr="0" anchor="t" bIns="91425" lIns="91425" spcFirstLastPara="1" rIns="91425" wrap="square" tIns="91425">
            <a:noAutofit/>
          </a:bodyPr>
          <a:lstStyle/>
          <a:p>
            <a:pPr indent="0" lvl="0" marL="228600" rtl="0">
              <a:spcBef>
                <a:spcPts val="0"/>
              </a:spcBef>
              <a:spcAft>
                <a:spcPts val="0"/>
              </a:spcAft>
              <a:buNone/>
            </a:pPr>
            <a:r>
              <a:rPr lang="en" sz="1200">
                <a:solidFill>
                  <a:srgbClr val="FFFFFF"/>
                </a:solidFill>
                <a:latin typeface="Arial"/>
                <a:ea typeface="Arial"/>
                <a:cs typeface="Arial"/>
                <a:sym typeface="Arial"/>
              </a:rPr>
              <a:t>·</a:t>
            </a:r>
            <a:r>
              <a:rPr lang="en" sz="700">
                <a:solidFill>
                  <a:srgbClr val="FFFFFF"/>
                </a:solidFill>
                <a:latin typeface="Arial"/>
                <a:ea typeface="Arial"/>
                <a:cs typeface="Arial"/>
                <a:sym typeface="Arial"/>
              </a:rPr>
              <a:t>       </a:t>
            </a:r>
            <a:r>
              <a:rPr lang="en" sz="1200">
                <a:solidFill>
                  <a:srgbClr val="FFFFFF"/>
                </a:solidFill>
                <a:latin typeface="Arial"/>
                <a:ea typeface="Arial"/>
                <a:cs typeface="Arial"/>
                <a:sym typeface="Arial"/>
              </a:rPr>
              <a:t>Create profile </a:t>
            </a:r>
            <a:endParaRPr sz="1200">
              <a:solidFill>
                <a:srgbClr val="FFFFFF"/>
              </a:solidFill>
              <a:latin typeface="Arial"/>
              <a:ea typeface="Arial"/>
              <a:cs typeface="Arial"/>
              <a:sym typeface="Arial"/>
            </a:endParaRPr>
          </a:p>
          <a:p>
            <a:pPr indent="0" lvl="0" marL="228600" rtl="0">
              <a:spcBef>
                <a:spcPts val="0"/>
              </a:spcBef>
              <a:spcAft>
                <a:spcPts val="0"/>
              </a:spcAft>
              <a:buNone/>
            </a:pPr>
            <a:r>
              <a:rPr lang="en" sz="1200">
                <a:solidFill>
                  <a:srgbClr val="FFFFFF"/>
                </a:solidFill>
                <a:latin typeface="Arial"/>
                <a:ea typeface="Arial"/>
                <a:cs typeface="Arial"/>
                <a:sym typeface="Arial"/>
              </a:rPr>
              <a:t>·</a:t>
            </a:r>
            <a:r>
              <a:rPr lang="en" sz="700">
                <a:solidFill>
                  <a:srgbClr val="FFFFFF"/>
                </a:solidFill>
                <a:latin typeface="Arial"/>
                <a:ea typeface="Arial"/>
                <a:cs typeface="Arial"/>
                <a:sym typeface="Arial"/>
              </a:rPr>
              <a:t>       </a:t>
            </a:r>
            <a:r>
              <a:rPr lang="en" sz="1200">
                <a:solidFill>
                  <a:srgbClr val="FFFFFF"/>
                </a:solidFill>
                <a:latin typeface="Arial"/>
                <a:ea typeface="Arial"/>
                <a:cs typeface="Arial"/>
                <a:sym typeface="Arial"/>
              </a:rPr>
              <a:t>Choose fitness goals to work towards</a:t>
            </a:r>
            <a:endParaRPr sz="1200">
              <a:solidFill>
                <a:srgbClr val="FFFFFF"/>
              </a:solidFill>
              <a:latin typeface="Arial"/>
              <a:ea typeface="Arial"/>
              <a:cs typeface="Arial"/>
              <a:sym typeface="Arial"/>
            </a:endParaRPr>
          </a:p>
          <a:p>
            <a:pPr indent="0" lvl="0" marL="228600" rtl="0">
              <a:spcBef>
                <a:spcPts val="0"/>
              </a:spcBef>
              <a:spcAft>
                <a:spcPts val="0"/>
              </a:spcAft>
              <a:buNone/>
            </a:pPr>
            <a:r>
              <a:rPr lang="en" sz="1200">
                <a:solidFill>
                  <a:srgbClr val="FFFFFF"/>
                </a:solidFill>
                <a:latin typeface="Arial"/>
                <a:ea typeface="Arial"/>
                <a:cs typeface="Arial"/>
                <a:sym typeface="Arial"/>
              </a:rPr>
              <a:t>·</a:t>
            </a:r>
            <a:r>
              <a:rPr lang="en" sz="700">
                <a:solidFill>
                  <a:srgbClr val="FFFFFF"/>
                </a:solidFill>
                <a:latin typeface="Arial"/>
                <a:ea typeface="Arial"/>
                <a:cs typeface="Arial"/>
                <a:sym typeface="Arial"/>
              </a:rPr>
              <a:t>       </a:t>
            </a:r>
            <a:r>
              <a:rPr lang="en" sz="1200">
                <a:solidFill>
                  <a:srgbClr val="FFFFFF"/>
                </a:solidFill>
                <a:latin typeface="Arial"/>
                <a:ea typeface="Arial"/>
                <a:cs typeface="Arial"/>
                <a:sym typeface="Arial"/>
              </a:rPr>
              <a:t>Progress tracking of goals</a:t>
            </a:r>
            <a:endParaRPr sz="1200">
              <a:solidFill>
                <a:srgbClr val="FFFFFF"/>
              </a:solidFill>
              <a:latin typeface="Arial"/>
              <a:ea typeface="Arial"/>
              <a:cs typeface="Arial"/>
              <a:sym typeface="Arial"/>
            </a:endParaRPr>
          </a:p>
          <a:p>
            <a:pPr indent="0" lvl="0" marL="228600" rtl="0">
              <a:spcBef>
                <a:spcPts val="0"/>
              </a:spcBef>
              <a:spcAft>
                <a:spcPts val="0"/>
              </a:spcAft>
              <a:buNone/>
            </a:pPr>
            <a:r>
              <a:rPr lang="en" sz="1200">
                <a:solidFill>
                  <a:srgbClr val="FFFFFF"/>
                </a:solidFill>
                <a:latin typeface="Arial"/>
                <a:ea typeface="Arial"/>
                <a:cs typeface="Arial"/>
                <a:sym typeface="Arial"/>
              </a:rPr>
              <a:t>·</a:t>
            </a:r>
            <a:r>
              <a:rPr lang="en" sz="700">
                <a:solidFill>
                  <a:srgbClr val="FFFFFF"/>
                </a:solidFill>
                <a:latin typeface="Arial"/>
                <a:ea typeface="Arial"/>
                <a:cs typeface="Arial"/>
                <a:sym typeface="Arial"/>
              </a:rPr>
              <a:t>       </a:t>
            </a:r>
            <a:r>
              <a:rPr lang="en" sz="1200">
                <a:solidFill>
                  <a:srgbClr val="FFFFFF"/>
                </a:solidFill>
                <a:latin typeface="Arial"/>
                <a:ea typeface="Arial"/>
                <a:cs typeface="Arial"/>
                <a:sym typeface="Arial"/>
              </a:rPr>
              <a:t>Manually input or import data obtained from a health/activity tracker </a:t>
            </a:r>
            <a:endParaRPr sz="1200">
              <a:solidFill>
                <a:srgbClr val="FFFFFF"/>
              </a:solidFill>
              <a:latin typeface="Arial"/>
              <a:ea typeface="Arial"/>
              <a:cs typeface="Arial"/>
              <a:sym typeface="Arial"/>
            </a:endParaRPr>
          </a:p>
          <a:p>
            <a:pPr indent="0" lvl="0" marL="228600" rtl="0">
              <a:spcBef>
                <a:spcPts val="0"/>
              </a:spcBef>
              <a:spcAft>
                <a:spcPts val="0"/>
              </a:spcAft>
              <a:buNone/>
            </a:pPr>
            <a:r>
              <a:rPr lang="en" sz="1200">
                <a:solidFill>
                  <a:srgbClr val="FFFFFF"/>
                </a:solidFill>
                <a:latin typeface="Arial"/>
                <a:ea typeface="Arial"/>
                <a:cs typeface="Arial"/>
                <a:sym typeface="Arial"/>
              </a:rPr>
              <a:t>·</a:t>
            </a:r>
            <a:r>
              <a:rPr lang="en" sz="700">
                <a:solidFill>
                  <a:srgbClr val="FFFFFF"/>
                </a:solidFill>
                <a:latin typeface="Arial"/>
                <a:ea typeface="Arial"/>
                <a:cs typeface="Arial"/>
                <a:sym typeface="Arial"/>
              </a:rPr>
              <a:t>       </a:t>
            </a:r>
            <a:r>
              <a:rPr lang="en" sz="1200">
                <a:solidFill>
                  <a:srgbClr val="FFFFFF"/>
                </a:solidFill>
                <a:latin typeface="Arial"/>
                <a:ea typeface="Arial"/>
                <a:cs typeface="Arial"/>
                <a:sym typeface="Arial"/>
              </a:rPr>
              <a:t>Health analysis (e.g. BMI, weight loss, heart rate) and warnings</a:t>
            </a:r>
            <a:endParaRPr sz="1200">
              <a:solidFill>
                <a:srgbClr val="FFFFFF"/>
              </a:solidFill>
              <a:latin typeface="Arial"/>
              <a:ea typeface="Arial"/>
              <a:cs typeface="Arial"/>
              <a:sym typeface="Arial"/>
            </a:endParaRPr>
          </a:p>
          <a:p>
            <a:pPr indent="0" lvl="0" marL="228600" rtl="0">
              <a:spcBef>
                <a:spcPts val="0"/>
              </a:spcBef>
              <a:spcAft>
                <a:spcPts val="0"/>
              </a:spcAft>
              <a:buNone/>
            </a:pPr>
            <a:r>
              <a:rPr lang="en" sz="1200">
                <a:solidFill>
                  <a:srgbClr val="FFFFFF"/>
                </a:solidFill>
                <a:latin typeface="Arial"/>
                <a:ea typeface="Arial"/>
                <a:cs typeface="Arial"/>
                <a:sym typeface="Arial"/>
              </a:rPr>
              <a:t>·</a:t>
            </a:r>
            <a:r>
              <a:rPr lang="en" sz="700">
                <a:solidFill>
                  <a:srgbClr val="FFFFFF"/>
                </a:solidFill>
                <a:latin typeface="Arial"/>
                <a:ea typeface="Arial"/>
                <a:cs typeface="Arial"/>
                <a:sym typeface="Arial"/>
              </a:rPr>
              <a:t>       </a:t>
            </a:r>
            <a:r>
              <a:rPr lang="en" sz="1200">
                <a:solidFill>
                  <a:srgbClr val="FFFFFF"/>
                </a:solidFill>
                <a:latin typeface="Arial"/>
                <a:ea typeface="Arial"/>
                <a:cs typeface="Arial"/>
                <a:sym typeface="Arial"/>
              </a:rPr>
              <a:t>Integration of web search feature to search for health-related information </a:t>
            </a:r>
            <a:endParaRPr sz="1200">
              <a:solidFill>
                <a:srgbClr val="FFFFFF"/>
              </a:solidFill>
              <a:latin typeface="Arial"/>
              <a:ea typeface="Arial"/>
              <a:cs typeface="Arial"/>
              <a:sym typeface="Arial"/>
            </a:endParaRPr>
          </a:p>
          <a:p>
            <a:pPr indent="0" lvl="0" marL="228600" rtl="0">
              <a:spcBef>
                <a:spcPts val="0"/>
              </a:spcBef>
              <a:spcAft>
                <a:spcPts val="0"/>
              </a:spcAft>
              <a:buNone/>
            </a:pPr>
            <a:r>
              <a:rPr lang="en" sz="1200">
                <a:solidFill>
                  <a:srgbClr val="FFFFFF"/>
                </a:solidFill>
                <a:latin typeface="Arial"/>
                <a:ea typeface="Arial"/>
                <a:cs typeface="Arial"/>
                <a:sym typeface="Arial"/>
              </a:rPr>
              <a:t>·</a:t>
            </a:r>
            <a:r>
              <a:rPr lang="en" sz="700">
                <a:solidFill>
                  <a:srgbClr val="FFFFFF"/>
                </a:solidFill>
                <a:latin typeface="Arial"/>
                <a:ea typeface="Arial"/>
                <a:cs typeface="Arial"/>
                <a:sym typeface="Arial"/>
              </a:rPr>
              <a:t>       </a:t>
            </a:r>
            <a:r>
              <a:rPr lang="en" sz="1200">
                <a:solidFill>
                  <a:srgbClr val="FFFFFF"/>
                </a:solidFill>
                <a:latin typeface="Arial"/>
                <a:ea typeface="Arial"/>
                <a:cs typeface="Arial"/>
                <a:sym typeface="Arial"/>
              </a:rPr>
              <a:t>Maps of routes based on activities</a:t>
            </a:r>
            <a:endParaRPr sz="1200">
              <a:solidFill>
                <a:srgbClr val="FFFFFF"/>
              </a:solidFill>
              <a:latin typeface="Arial"/>
              <a:ea typeface="Arial"/>
              <a:cs typeface="Arial"/>
              <a:sym typeface="Arial"/>
            </a:endParaRPr>
          </a:p>
          <a:p>
            <a:pPr indent="0" lvl="0" marL="228600" rtl="0">
              <a:spcBef>
                <a:spcPts val="0"/>
              </a:spcBef>
              <a:spcAft>
                <a:spcPts val="0"/>
              </a:spcAft>
              <a:buNone/>
            </a:pPr>
            <a:r>
              <a:rPr lang="en" sz="1200">
                <a:solidFill>
                  <a:srgbClr val="FFFFFF"/>
                </a:solidFill>
                <a:latin typeface="Arial"/>
                <a:ea typeface="Arial"/>
                <a:cs typeface="Arial"/>
                <a:sym typeface="Arial"/>
              </a:rPr>
              <a:t>·</a:t>
            </a:r>
            <a:r>
              <a:rPr lang="en" sz="700">
                <a:solidFill>
                  <a:srgbClr val="FFFFFF"/>
                </a:solidFill>
                <a:latin typeface="Arial"/>
                <a:ea typeface="Arial"/>
                <a:cs typeface="Arial"/>
                <a:sym typeface="Arial"/>
              </a:rPr>
              <a:t>       </a:t>
            </a:r>
            <a:r>
              <a:rPr lang="en" sz="1200">
                <a:solidFill>
                  <a:srgbClr val="FFFFFF"/>
                </a:solidFill>
                <a:latin typeface="Arial"/>
                <a:ea typeface="Arial"/>
                <a:cs typeface="Arial"/>
                <a:sym typeface="Arial"/>
              </a:rPr>
              <a:t>Calendar views of activities</a:t>
            </a:r>
            <a:endParaRPr sz="1200">
              <a:solidFill>
                <a:srgbClr val="FFFFFF"/>
              </a:solidFill>
              <a:latin typeface="Arial"/>
              <a:ea typeface="Arial"/>
              <a:cs typeface="Arial"/>
              <a:sym typeface="Arial"/>
            </a:endParaRPr>
          </a:p>
          <a:p>
            <a:pPr indent="0" lvl="0" marL="228600" rtl="0">
              <a:spcBef>
                <a:spcPts val="0"/>
              </a:spcBef>
              <a:spcAft>
                <a:spcPts val="0"/>
              </a:spcAft>
              <a:buNone/>
            </a:pPr>
            <a:r>
              <a:rPr lang="en" sz="1200">
                <a:solidFill>
                  <a:srgbClr val="FFFFFF"/>
                </a:solidFill>
                <a:latin typeface="Arial"/>
                <a:ea typeface="Arial"/>
                <a:cs typeface="Arial"/>
                <a:sym typeface="Arial"/>
              </a:rPr>
              <a:t>·</a:t>
            </a:r>
            <a:r>
              <a:rPr lang="en" sz="700">
                <a:solidFill>
                  <a:srgbClr val="FFFFFF"/>
                </a:solidFill>
                <a:latin typeface="Arial"/>
                <a:ea typeface="Arial"/>
                <a:cs typeface="Arial"/>
                <a:sym typeface="Arial"/>
              </a:rPr>
              <a:t>       </a:t>
            </a:r>
            <a:r>
              <a:rPr lang="en" sz="1200">
                <a:solidFill>
                  <a:srgbClr val="FFFFFF"/>
                </a:solidFill>
                <a:latin typeface="Arial"/>
                <a:ea typeface="Arial"/>
                <a:cs typeface="Arial"/>
                <a:sym typeface="Arial"/>
              </a:rPr>
              <a:t>Activity Statistics (e.g. time, distance covered, speed) </a:t>
            </a:r>
            <a:endParaRPr sz="1200">
              <a:solidFill>
                <a:srgbClr val="FFFFFF"/>
              </a:solidFill>
              <a:latin typeface="Arial"/>
              <a:ea typeface="Arial"/>
              <a:cs typeface="Arial"/>
              <a:sym typeface="Arial"/>
            </a:endParaRPr>
          </a:p>
          <a:p>
            <a:pPr indent="0" lvl="0" marL="228600" rtl="0">
              <a:spcBef>
                <a:spcPts val="0"/>
              </a:spcBef>
              <a:spcAft>
                <a:spcPts val="0"/>
              </a:spcAft>
              <a:buNone/>
            </a:pPr>
            <a:r>
              <a:rPr lang="en" sz="1200">
                <a:solidFill>
                  <a:srgbClr val="FFFFFF"/>
                </a:solidFill>
                <a:latin typeface="Arial"/>
                <a:ea typeface="Arial"/>
                <a:cs typeface="Arial"/>
                <a:sym typeface="Arial"/>
              </a:rPr>
              <a:t>·</a:t>
            </a:r>
            <a:r>
              <a:rPr lang="en" sz="700">
                <a:solidFill>
                  <a:srgbClr val="FFFFFF"/>
                </a:solidFill>
                <a:latin typeface="Arial"/>
                <a:ea typeface="Arial"/>
                <a:cs typeface="Arial"/>
                <a:sym typeface="Arial"/>
              </a:rPr>
              <a:t>       </a:t>
            </a:r>
            <a:r>
              <a:rPr lang="en" sz="1200">
                <a:solidFill>
                  <a:srgbClr val="FFFFFF"/>
                </a:solidFill>
                <a:latin typeface="Arial"/>
                <a:ea typeface="Arial"/>
                <a:cs typeface="Arial"/>
                <a:sym typeface="Arial"/>
              </a:rPr>
              <a:t>Graphical representations of distance, heart rate, calories burned, and stress level over time </a:t>
            </a:r>
            <a:endParaRPr sz="1200">
              <a:solidFill>
                <a:srgbClr val="FFFFFF"/>
              </a:solidFill>
              <a:latin typeface="Arial"/>
              <a:ea typeface="Arial"/>
              <a:cs typeface="Arial"/>
              <a:sym typeface="Arial"/>
            </a:endParaRPr>
          </a:p>
          <a:p>
            <a:pPr indent="0" lvl="0" marL="228600" rtl="0">
              <a:spcBef>
                <a:spcPts val="0"/>
              </a:spcBef>
              <a:spcAft>
                <a:spcPts val="0"/>
              </a:spcAft>
              <a:buNone/>
            </a:pPr>
            <a:r>
              <a:rPr lang="en" sz="1200">
                <a:solidFill>
                  <a:srgbClr val="FFFFFF"/>
                </a:solidFill>
                <a:latin typeface="Arial"/>
                <a:ea typeface="Arial"/>
                <a:cs typeface="Arial"/>
                <a:sym typeface="Arial"/>
              </a:rPr>
              <a:t>·</a:t>
            </a:r>
            <a:r>
              <a:rPr lang="en" sz="700">
                <a:solidFill>
                  <a:srgbClr val="FFFFFF"/>
                </a:solidFill>
                <a:latin typeface="Arial"/>
                <a:ea typeface="Arial"/>
                <a:cs typeface="Arial"/>
                <a:sym typeface="Arial"/>
              </a:rPr>
              <a:t>       </a:t>
            </a:r>
            <a:r>
              <a:rPr lang="en" sz="1200">
                <a:solidFill>
                  <a:srgbClr val="FFFFFF"/>
                </a:solidFill>
                <a:latin typeface="Arial"/>
                <a:ea typeface="Arial"/>
                <a:cs typeface="Arial"/>
                <a:sym typeface="Arial"/>
              </a:rPr>
              <a:t>Motivational messages </a:t>
            </a:r>
            <a:endParaRPr sz="1200">
              <a:solidFill>
                <a:srgbClr val="FFFFFF"/>
              </a:solidFill>
              <a:latin typeface="Arial"/>
              <a:ea typeface="Arial"/>
              <a:cs typeface="Arial"/>
              <a:sym typeface="Arial"/>
            </a:endParaRPr>
          </a:p>
          <a:p>
            <a:pPr indent="0" lvl="0" marL="0">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1029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Why worth developing?</a:t>
            </a:r>
            <a:endParaRPr>
              <a:solidFill>
                <a:srgbClr val="FFFFFF"/>
              </a:solidFill>
            </a:endParaRPr>
          </a:p>
        </p:txBody>
      </p:sp>
      <p:sp>
        <p:nvSpPr>
          <p:cNvPr id="297" name="Google Shape;297;p16"/>
          <p:cNvSpPr txBox="1"/>
          <p:nvPr>
            <p:ph idx="1" type="body"/>
          </p:nvPr>
        </p:nvSpPr>
        <p:spPr>
          <a:xfrm>
            <a:off x="1303800" y="2389225"/>
            <a:ext cx="7030500" cy="2541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FFFFFF"/>
              </a:buClr>
              <a:buSzPts val="1800"/>
              <a:buChar char="●"/>
            </a:pPr>
            <a:r>
              <a:rPr lang="en" sz="1800">
                <a:solidFill>
                  <a:srgbClr val="FFFFFF"/>
                </a:solidFill>
              </a:rPr>
              <a:t>To m</a:t>
            </a:r>
            <a:r>
              <a:rPr lang="en" sz="1800">
                <a:solidFill>
                  <a:srgbClr val="FFFFFF"/>
                </a:solidFill>
              </a:rPr>
              <a:t>ake fitness more enjoyable</a:t>
            </a:r>
            <a:endParaRPr sz="1800">
              <a:solidFill>
                <a:srgbClr val="FFFFFF"/>
              </a:solidFill>
            </a:endParaRPr>
          </a:p>
          <a:p>
            <a:pPr indent="-342900" lvl="0" marL="457200" rtl="0">
              <a:spcBef>
                <a:spcPts val="0"/>
              </a:spcBef>
              <a:spcAft>
                <a:spcPts val="0"/>
              </a:spcAft>
              <a:buClr>
                <a:srgbClr val="FFFFFF"/>
              </a:buClr>
              <a:buSzPts val="1800"/>
              <a:buChar char="●"/>
            </a:pPr>
            <a:r>
              <a:rPr lang="en" sz="1800">
                <a:solidFill>
                  <a:srgbClr val="FFFFFF"/>
                </a:solidFill>
              </a:rPr>
              <a:t>To m</a:t>
            </a:r>
            <a:r>
              <a:rPr lang="en" sz="1800">
                <a:solidFill>
                  <a:srgbClr val="FFFFFF"/>
                </a:solidFill>
              </a:rPr>
              <a:t>ake a positive impact on obesity in New Zealand</a:t>
            </a:r>
            <a:endParaRPr sz="1800">
              <a:solidFill>
                <a:srgbClr val="FFFFFF"/>
              </a:solidFill>
            </a:endParaRPr>
          </a:p>
          <a:p>
            <a:pPr indent="-342900" lvl="0" marL="457200" rtl="0">
              <a:spcBef>
                <a:spcPts val="0"/>
              </a:spcBef>
              <a:spcAft>
                <a:spcPts val="0"/>
              </a:spcAft>
              <a:buClr>
                <a:srgbClr val="FFFFFF"/>
              </a:buClr>
              <a:buSzPts val="1800"/>
              <a:buChar char="●"/>
            </a:pPr>
            <a:r>
              <a:rPr lang="en" sz="1800">
                <a:solidFill>
                  <a:srgbClr val="FFFFFF"/>
                </a:solidFill>
              </a:rPr>
              <a:t>Inspire kiwis to be more active</a:t>
            </a:r>
            <a:endParaRPr sz="1800">
              <a:solidFill>
                <a:srgbClr val="FFFFFF"/>
              </a:solidFill>
            </a:endParaRPr>
          </a:p>
          <a:p>
            <a:pPr indent="-342900" lvl="0" marL="457200" rtl="0">
              <a:spcBef>
                <a:spcPts val="0"/>
              </a:spcBef>
              <a:spcAft>
                <a:spcPts val="0"/>
              </a:spcAft>
              <a:buClr>
                <a:srgbClr val="FFFFFF"/>
              </a:buClr>
              <a:buSzPts val="1800"/>
              <a:buChar char="●"/>
            </a:pPr>
            <a:r>
              <a:rPr lang="en" sz="1800">
                <a:solidFill>
                  <a:srgbClr val="FFFFFF"/>
                </a:solidFill>
              </a:rPr>
              <a:t>Decrease the current adult obesity rate</a:t>
            </a:r>
            <a:endParaRPr sz="18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01" name="Shape 301"/>
        <p:cNvGrpSpPr/>
        <p:nvPr/>
      </p:nvGrpSpPr>
      <p:grpSpPr>
        <a:xfrm>
          <a:off x="0" y="0"/>
          <a:ext cx="0" cy="0"/>
          <a:chOff x="0" y="0"/>
          <a:chExt cx="0" cy="0"/>
        </a:xfrm>
      </p:grpSpPr>
      <p:sp>
        <p:nvSpPr>
          <p:cNvPr id="302" name="Google Shape;302;p17"/>
          <p:cNvSpPr txBox="1"/>
          <p:nvPr>
            <p:ph type="title"/>
          </p:nvPr>
        </p:nvSpPr>
        <p:spPr>
          <a:xfrm>
            <a:off x="1303825" y="44032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Use Cases</a:t>
            </a:r>
            <a:endParaRPr>
              <a:solidFill>
                <a:srgbClr val="FFFFFF"/>
              </a:solidFill>
            </a:endParaRPr>
          </a:p>
        </p:txBody>
      </p:sp>
      <p:sp>
        <p:nvSpPr>
          <p:cNvPr id="303" name="Google Shape;303;p17"/>
          <p:cNvSpPr txBox="1"/>
          <p:nvPr>
            <p:ph idx="1" type="body"/>
          </p:nvPr>
        </p:nvSpPr>
        <p:spPr>
          <a:xfrm>
            <a:off x="311700" y="1439625"/>
            <a:ext cx="4370400" cy="312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700">
                <a:solidFill>
                  <a:srgbClr val="FFFFFF"/>
                </a:solidFill>
              </a:rPr>
              <a:t>Main use cases:</a:t>
            </a:r>
            <a:endParaRPr sz="1700">
              <a:solidFill>
                <a:srgbClr val="FFFFFF"/>
              </a:solidFill>
            </a:endParaRPr>
          </a:p>
          <a:p>
            <a:pPr indent="-336550" lvl="0" marL="457200" rtl="0">
              <a:spcBef>
                <a:spcPts val="1600"/>
              </a:spcBef>
              <a:spcAft>
                <a:spcPts val="0"/>
              </a:spcAft>
              <a:buClr>
                <a:srgbClr val="FFFFFF"/>
              </a:buClr>
              <a:buSzPts val="1700"/>
              <a:buChar char="●"/>
            </a:pPr>
            <a:r>
              <a:rPr lang="en" sz="1700">
                <a:solidFill>
                  <a:srgbClr val="FFFFFF"/>
                </a:solidFill>
              </a:rPr>
              <a:t>Upload Data From File</a:t>
            </a:r>
            <a:endParaRPr sz="1700">
              <a:solidFill>
                <a:srgbClr val="FFFFFF"/>
              </a:solidFill>
            </a:endParaRPr>
          </a:p>
          <a:p>
            <a:pPr indent="-336550" lvl="0" marL="457200" rtl="0">
              <a:spcBef>
                <a:spcPts val="0"/>
              </a:spcBef>
              <a:spcAft>
                <a:spcPts val="0"/>
              </a:spcAft>
              <a:buClr>
                <a:srgbClr val="FFFFFF"/>
              </a:buClr>
              <a:buSzPts val="1700"/>
              <a:buChar char="●"/>
            </a:pPr>
            <a:r>
              <a:rPr lang="en" sz="1700">
                <a:solidFill>
                  <a:srgbClr val="FFFFFF"/>
                </a:solidFill>
              </a:rPr>
              <a:t>View Raw Data</a:t>
            </a:r>
            <a:endParaRPr sz="1700">
              <a:solidFill>
                <a:srgbClr val="FFFFFF"/>
              </a:solidFill>
            </a:endParaRPr>
          </a:p>
          <a:p>
            <a:pPr indent="-336550" lvl="0" marL="457200" rtl="0">
              <a:spcBef>
                <a:spcPts val="0"/>
              </a:spcBef>
              <a:spcAft>
                <a:spcPts val="0"/>
              </a:spcAft>
              <a:buClr>
                <a:srgbClr val="FFFFFF"/>
              </a:buClr>
              <a:buSzPts val="1700"/>
              <a:buChar char="●"/>
            </a:pPr>
            <a:r>
              <a:rPr lang="en" sz="1700">
                <a:solidFill>
                  <a:srgbClr val="FFFFFF"/>
                </a:solidFill>
              </a:rPr>
              <a:t>View Data Analysis</a:t>
            </a:r>
            <a:endParaRPr sz="1700">
              <a:solidFill>
                <a:srgbClr val="FFFFFF"/>
              </a:solidFill>
            </a:endParaRPr>
          </a:p>
          <a:p>
            <a:pPr indent="-336550" lvl="0" marL="457200" rtl="0">
              <a:spcBef>
                <a:spcPts val="0"/>
              </a:spcBef>
              <a:spcAft>
                <a:spcPts val="0"/>
              </a:spcAft>
              <a:buClr>
                <a:srgbClr val="FFFFFF"/>
              </a:buClr>
              <a:buSzPts val="1700"/>
              <a:buChar char="●"/>
            </a:pPr>
            <a:r>
              <a:rPr lang="en" sz="1700">
                <a:solidFill>
                  <a:srgbClr val="FFFFFF"/>
                </a:solidFill>
              </a:rPr>
              <a:t>View Activity Data</a:t>
            </a:r>
            <a:endParaRPr sz="1700">
              <a:solidFill>
                <a:srgbClr val="FFFFFF"/>
              </a:solidFill>
            </a:endParaRPr>
          </a:p>
          <a:p>
            <a:pPr indent="0" lvl="0" marL="0">
              <a:spcBef>
                <a:spcPts val="1600"/>
              </a:spcBef>
              <a:spcAft>
                <a:spcPts val="0"/>
              </a:spcAft>
              <a:buNone/>
            </a:pPr>
            <a:r>
              <a:rPr lang="en" sz="1700">
                <a:solidFill>
                  <a:srgbClr val="FFFFFF"/>
                </a:solidFill>
              </a:rPr>
              <a:t>Use cases we decided to add:</a:t>
            </a:r>
            <a:endParaRPr sz="1700">
              <a:solidFill>
                <a:srgbClr val="FFFFFF"/>
              </a:solidFill>
            </a:endParaRPr>
          </a:p>
          <a:p>
            <a:pPr indent="-336550" lvl="0" marL="457200" rtl="0">
              <a:spcBef>
                <a:spcPts val="1600"/>
              </a:spcBef>
              <a:spcAft>
                <a:spcPts val="0"/>
              </a:spcAft>
              <a:buClr>
                <a:srgbClr val="FFFFFF"/>
              </a:buClr>
              <a:buSzPts val="1700"/>
              <a:buChar char="●"/>
            </a:pPr>
            <a:r>
              <a:rPr lang="en" sz="1700">
                <a:solidFill>
                  <a:srgbClr val="FFFFFF"/>
                </a:solidFill>
              </a:rPr>
              <a:t>Create Profile</a:t>
            </a:r>
            <a:endParaRPr sz="1700">
              <a:solidFill>
                <a:srgbClr val="FFFFFF"/>
              </a:solidFill>
            </a:endParaRPr>
          </a:p>
          <a:p>
            <a:pPr indent="-336550" lvl="0" marL="457200" rtl="0">
              <a:spcBef>
                <a:spcPts val="0"/>
              </a:spcBef>
              <a:spcAft>
                <a:spcPts val="0"/>
              </a:spcAft>
              <a:buClr>
                <a:srgbClr val="FFFFFF"/>
              </a:buClr>
              <a:buSzPts val="1700"/>
              <a:buChar char="●"/>
            </a:pPr>
            <a:r>
              <a:rPr lang="en" sz="1700">
                <a:solidFill>
                  <a:srgbClr val="FFFFFF"/>
                </a:solidFill>
              </a:rPr>
              <a:t>View Profile</a:t>
            </a:r>
            <a:endParaRPr sz="1700">
              <a:solidFill>
                <a:srgbClr val="FFFFFF"/>
              </a:solidFill>
            </a:endParaRPr>
          </a:p>
          <a:p>
            <a:pPr indent="-336550" lvl="0" marL="457200" rtl="0">
              <a:spcBef>
                <a:spcPts val="0"/>
              </a:spcBef>
              <a:spcAft>
                <a:spcPts val="0"/>
              </a:spcAft>
              <a:buClr>
                <a:srgbClr val="FFFFFF"/>
              </a:buClr>
              <a:buSzPts val="1700"/>
              <a:buChar char="●"/>
            </a:pPr>
            <a:r>
              <a:rPr lang="en" sz="1700">
                <a:solidFill>
                  <a:srgbClr val="FFFFFF"/>
                </a:solidFill>
              </a:rPr>
              <a:t>View Goals</a:t>
            </a:r>
            <a:endParaRPr sz="1700">
              <a:solidFill>
                <a:srgbClr val="FFFFFF"/>
              </a:solidFill>
            </a:endParaRPr>
          </a:p>
        </p:txBody>
      </p:sp>
      <p:pic>
        <p:nvPicPr>
          <p:cNvPr id="304" name="Google Shape;304;p17"/>
          <p:cNvPicPr preferRelativeResize="0"/>
          <p:nvPr/>
        </p:nvPicPr>
        <p:blipFill>
          <a:blip r:embed="rId3">
            <a:alphaModFix/>
          </a:blip>
          <a:stretch>
            <a:fillRect/>
          </a:stretch>
        </p:blipFill>
        <p:spPr>
          <a:xfrm>
            <a:off x="3675925" y="1152475"/>
            <a:ext cx="5156374" cy="38780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GUI</a:t>
            </a:r>
            <a:endParaRPr/>
          </a:p>
        </p:txBody>
      </p:sp>
      <p:sp>
        <p:nvSpPr>
          <p:cNvPr id="310" name="Google Shape;310;p18"/>
          <p:cNvSpPr txBox="1"/>
          <p:nvPr>
            <p:ph idx="1" type="body"/>
          </p:nvPr>
        </p:nvSpPr>
        <p:spPr>
          <a:xfrm>
            <a:off x="531900" y="1786575"/>
            <a:ext cx="7030500" cy="25416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t>Calendar</a:t>
            </a:r>
            <a:endParaRPr sz="1600"/>
          </a:p>
          <a:p>
            <a:pPr indent="-330200" lvl="0" marL="457200" rtl="0">
              <a:spcBef>
                <a:spcPts val="0"/>
              </a:spcBef>
              <a:spcAft>
                <a:spcPts val="0"/>
              </a:spcAft>
              <a:buSzPts val="1600"/>
              <a:buChar char="●"/>
            </a:pPr>
            <a:r>
              <a:rPr lang="en" sz="1600"/>
              <a:t>Goals</a:t>
            </a:r>
            <a:endParaRPr sz="1600"/>
          </a:p>
          <a:p>
            <a:pPr indent="-330200" lvl="0" marL="457200" rtl="0">
              <a:spcBef>
                <a:spcPts val="0"/>
              </a:spcBef>
              <a:spcAft>
                <a:spcPts val="0"/>
              </a:spcAft>
              <a:buSzPts val="1600"/>
              <a:buChar char="●"/>
            </a:pPr>
            <a:r>
              <a:rPr lang="en" sz="1600"/>
              <a:t>Some activities</a:t>
            </a:r>
            <a:endParaRPr sz="1600"/>
          </a:p>
          <a:p>
            <a:pPr indent="-330200" lvl="0" marL="457200" rtl="0">
              <a:spcBef>
                <a:spcPts val="0"/>
              </a:spcBef>
              <a:spcAft>
                <a:spcPts val="0"/>
              </a:spcAft>
              <a:buSzPts val="1600"/>
              <a:buChar char="●"/>
            </a:pPr>
            <a:r>
              <a:rPr lang="en" sz="1600"/>
              <a:t>Quotes</a:t>
            </a:r>
            <a:endParaRPr sz="1600"/>
          </a:p>
          <a:p>
            <a:pPr indent="-330200" lvl="0" marL="457200">
              <a:spcBef>
                <a:spcPts val="0"/>
              </a:spcBef>
              <a:spcAft>
                <a:spcPts val="0"/>
              </a:spcAft>
              <a:buSzPts val="1600"/>
              <a:buChar char="●"/>
            </a:pPr>
            <a:r>
              <a:rPr lang="en" sz="1600"/>
              <a:t>User info</a:t>
            </a:r>
            <a:endParaRPr sz="1600"/>
          </a:p>
        </p:txBody>
      </p:sp>
      <p:pic>
        <p:nvPicPr>
          <p:cNvPr id="311" name="Google Shape;311;p18"/>
          <p:cNvPicPr preferRelativeResize="0"/>
          <p:nvPr/>
        </p:nvPicPr>
        <p:blipFill>
          <a:blip r:embed="rId3">
            <a:alphaModFix/>
          </a:blip>
          <a:stretch>
            <a:fillRect/>
          </a:stretch>
        </p:blipFill>
        <p:spPr>
          <a:xfrm>
            <a:off x="2481775" y="598575"/>
            <a:ext cx="5756225" cy="35976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GUI</a:t>
            </a:r>
            <a:endParaRPr/>
          </a:p>
        </p:txBody>
      </p:sp>
      <p:sp>
        <p:nvSpPr>
          <p:cNvPr id="317" name="Google Shape;317;p19"/>
          <p:cNvSpPr txBox="1"/>
          <p:nvPr>
            <p:ph idx="1" type="body"/>
          </p:nvPr>
        </p:nvSpPr>
        <p:spPr>
          <a:xfrm>
            <a:off x="538950" y="1540950"/>
            <a:ext cx="7030500" cy="2541600"/>
          </a:xfrm>
          <a:prstGeom prst="rect">
            <a:avLst/>
          </a:prstGeom>
        </p:spPr>
        <p:txBody>
          <a:bodyPr anchorCtr="0" anchor="t" bIns="91425" lIns="91425" spcFirstLastPara="1" rIns="91425" wrap="square" tIns="91425">
            <a:noAutofit/>
          </a:bodyPr>
          <a:lstStyle/>
          <a:p>
            <a:pPr indent="-349250" lvl="0" marL="457200" rtl="0">
              <a:spcBef>
                <a:spcPts val="0"/>
              </a:spcBef>
              <a:spcAft>
                <a:spcPts val="0"/>
              </a:spcAft>
              <a:buSzPts val="1900"/>
              <a:buChar char="●"/>
            </a:pPr>
            <a:r>
              <a:rPr lang="en" sz="1900"/>
              <a:t>Sub-tabs</a:t>
            </a:r>
            <a:endParaRPr sz="1900"/>
          </a:p>
          <a:p>
            <a:pPr indent="0" lvl="0" marL="457200" rtl="0">
              <a:spcBef>
                <a:spcPts val="1600"/>
              </a:spcBef>
              <a:spcAft>
                <a:spcPts val="0"/>
              </a:spcAft>
              <a:buNone/>
            </a:pPr>
            <a:r>
              <a:t/>
            </a:r>
            <a:endParaRPr sz="1900"/>
          </a:p>
          <a:p>
            <a:pPr indent="-349250" lvl="0" marL="457200" rtl="0">
              <a:spcBef>
                <a:spcPts val="1600"/>
              </a:spcBef>
              <a:spcAft>
                <a:spcPts val="0"/>
              </a:spcAft>
              <a:buSzPts val="1900"/>
              <a:buChar char="●"/>
            </a:pPr>
            <a:r>
              <a:rPr lang="en" sz="1900"/>
              <a:t>View more</a:t>
            </a:r>
            <a:endParaRPr sz="1900"/>
          </a:p>
          <a:p>
            <a:pPr indent="0" lvl="0" marL="457200" rtl="0">
              <a:spcBef>
                <a:spcPts val="1600"/>
              </a:spcBef>
              <a:spcAft>
                <a:spcPts val="0"/>
              </a:spcAft>
              <a:buNone/>
            </a:pPr>
            <a:r>
              <a:t/>
            </a:r>
            <a:endParaRPr sz="1900"/>
          </a:p>
          <a:p>
            <a:pPr indent="-349250" lvl="0" marL="457200">
              <a:spcBef>
                <a:spcPts val="1600"/>
              </a:spcBef>
              <a:spcAft>
                <a:spcPts val="0"/>
              </a:spcAft>
              <a:buSzPts val="1900"/>
              <a:buChar char="●"/>
            </a:pPr>
            <a:r>
              <a:rPr lang="en" sz="1900"/>
              <a:t>Graphs</a:t>
            </a:r>
            <a:endParaRPr sz="1900"/>
          </a:p>
        </p:txBody>
      </p:sp>
      <p:pic>
        <p:nvPicPr>
          <p:cNvPr id="318" name="Google Shape;318;p19"/>
          <p:cNvPicPr preferRelativeResize="0"/>
          <p:nvPr/>
        </p:nvPicPr>
        <p:blipFill>
          <a:blip r:embed="rId3">
            <a:alphaModFix/>
          </a:blip>
          <a:stretch>
            <a:fillRect/>
          </a:stretch>
        </p:blipFill>
        <p:spPr>
          <a:xfrm>
            <a:off x="2315650" y="544775"/>
            <a:ext cx="6488424" cy="4053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Quality Requirements and Key Drivers</a:t>
            </a:r>
            <a:endParaRPr/>
          </a:p>
        </p:txBody>
      </p:sp>
      <p:graphicFrame>
        <p:nvGraphicFramePr>
          <p:cNvPr id="324" name="Google Shape;324;p20"/>
          <p:cNvGraphicFramePr/>
          <p:nvPr/>
        </p:nvGraphicFramePr>
        <p:xfrm>
          <a:off x="952500" y="1809750"/>
          <a:ext cx="3000000" cy="3000000"/>
        </p:xfrm>
        <a:graphic>
          <a:graphicData uri="http://schemas.openxmlformats.org/drawingml/2006/table">
            <a:tbl>
              <a:tblPr>
                <a:noFill/>
                <a:tableStyleId>{78F2931A-0EAB-4322-8004-EF0D9882E2B8}</a:tableStyleId>
              </a:tblPr>
              <a:tblGrid>
                <a:gridCol w="1044925"/>
                <a:gridCol w="764825"/>
                <a:gridCol w="904875"/>
                <a:gridCol w="803025"/>
                <a:gridCol w="1006725"/>
                <a:gridCol w="904875"/>
                <a:gridCol w="675700"/>
                <a:gridCol w="1134050"/>
              </a:tblGrid>
              <a:tr h="381000">
                <a:tc>
                  <a:txBody>
                    <a:bodyPr>
                      <a:noAutofit/>
                    </a:bodyPr>
                    <a:lstStyle/>
                    <a:p>
                      <a:pPr indent="0" lvl="0" marL="0" rtl="0">
                        <a:lnSpc>
                          <a:spcPct val="115000"/>
                        </a:lnSpc>
                        <a:spcBef>
                          <a:spcPts val="0"/>
                        </a:spcBef>
                        <a:spcAft>
                          <a:spcPts val="0"/>
                        </a:spcAft>
                        <a:buNone/>
                      </a:pPr>
                      <a:r>
                        <a:rPr b="1" lang="en" sz="1100"/>
                        <a:t>Stakeholder</a:t>
                      </a:r>
                      <a:endParaRPr b="1" sz="1100"/>
                    </a:p>
                  </a:txBody>
                  <a:tcPr marT="91425" marB="91425" marR="68575" marL="68575">
                    <a:lnL cap="flat" cmpd="sng" w="12700">
                      <a:solidFill>
                        <a:srgbClr val="B4C6E7"/>
                      </a:solidFill>
                      <a:prstDash val="solid"/>
                      <a:round/>
                      <a:headEnd len="sm" w="sm" type="none"/>
                      <a:tailEnd len="sm" w="sm" type="none"/>
                    </a:lnL>
                    <a:lnR cap="flat" cmpd="sng" w="12700">
                      <a:solidFill>
                        <a:srgbClr val="B4C6E7"/>
                      </a:solidFill>
                      <a:prstDash val="solid"/>
                      <a:round/>
                      <a:headEnd len="sm" w="sm" type="none"/>
                      <a:tailEnd len="sm" w="sm" type="none"/>
                    </a:lnR>
                    <a:lnT cap="flat" cmpd="sng" w="12700">
                      <a:solidFill>
                        <a:srgbClr val="B4C6E7"/>
                      </a:solidFill>
                      <a:prstDash val="solid"/>
                      <a:round/>
                      <a:headEnd len="sm" w="sm" type="none"/>
                      <a:tailEnd len="sm" w="sm" type="none"/>
                    </a:lnT>
                    <a:lnB cap="flat" cmpd="sng" w="12700">
                      <a:solidFill>
                        <a:srgbClr val="B4C6E7"/>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100"/>
                        <a:t>Weight</a:t>
                      </a:r>
                      <a:endParaRPr b="1" sz="1100"/>
                    </a:p>
                  </a:txBody>
                  <a:tcPr marT="91425" marB="91425" marR="68575" marL="68575">
                    <a:lnL cap="flat" cmpd="sng" w="12700">
                      <a:solidFill>
                        <a:srgbClr val="B4C6E7"/>
                      </a:solidFill>
                      <a:prstDash val="solid"/>
                      <a:round/>
                      <a:headEnd len="sm" w="sm" type="none"/>
                      <a:tailEnd len="sm" w="sm" type="none"/>
                    </a:lnL>
                    <a:lnR cap="flat" cmpd="sng" w="12700">
                      <a:solidFill>
                        <a:srgbClr val="B4C6E7"/>
                      </a:solidFill>
                      <a:prstDash val="solid"/>
                      <a:round/>
                      <a:headEnd len="sm" w="sm" type="none"/>
                      <a:tailEnd len="sm" w="sm" type="none"/>
                    </a:lnR>
                    <a:lnT cap="flat" cmpd="sng" w="12700">
                      <a:solidFill>
                        <a:srgbClr val="B4C6E7"/>
                      </a:solidFill>
                      <a:prstDash val="solid"/>
                      <a:round/>
                      <a:headEnd len="sm" w="sm" type="none"/>
                      <a:tailEnd len="sm" w="sm" type="none"/>
                    </a:lnT>
                    <a:lnB cap="flat" cmpd="sng" w="12700">
                      <a:solidFill>
                        <a:srgbClr val="B4C6E7"/>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100"/>
                        <a:t>Usability</a:t>
                      </a:r>
                      <a:endParaRPr b="1" sz="1100"/>
                    </a:p>
                  </a:txBody>
                  <a:tcPr marT="91425" marB="91425" marR="68575" marL="68575">
                    <a:lnL cap="flat" cmpd="sng" w="12700">
                      <a:solidFill>
                        <a:srgbClr val="B4C6E7"/>
                      </a:solidFill>
                      <a:prstDash val="solid"/>
                      <a:round/>
                      <a:headEnd len="sm" w="sm" type="none"/>
                      <a:tailEnd len="sm" w="sm" type="none"/>
                    </a:lnL>
                    <a:lnR cap="flat" cmpd="sng" w="12700">
                      <a:solidFill>
                        <a:srgbClr val="B4C6E7"/>
                      </a:solidFill>
                      <a:prstDash val="solid"/>
                      <a:round/>
                      <a:headEnd len="sm" w="sm" type="none"/>
                      <a:tailEnd len="sm" w="sm" type="none"/>
                    </a:lnR>
                    <a:lnT cap="flat" cmpd="sng" w="12700">
                      <a:solidFill>
                        <a:srgbClr val="B4C6E7"/>
                      </a:solidFill>
                      <a:prstDash val="solid"/>
                      <a:round/>
                      <a:headEnd len="sm" w="sm" type="none"/>
                      <a:tailEnd len="sm" w="sm" type="none"/>
                    </a:lnT>
                    <a:lnB cap="flat" cmpd="sng" w="12700">
                      <a:solidFill>
                        <a:srgbClr val="B4C6E7"/>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100"/>
                        <a:t>Security</a:t>
                      </a:r>
                      <a:endParaRPr b="1" sz="1100"/>
                    </a:p>
                  </a:txBody>
                  <a:tcPr marT="91425" marB="91425" marR="68575" marL="68575">
                    <a:lnL cap="flat" cmpd="sng" w="12700">
                      <a:solidFill>
                        <a:srgbClr val="B4C6E7"/>
                      </a:solidFill>
                      <a:prstDash val="solid"/>
                      <a:round/>
                      <a:headEnd len="sm" w="sm" type="none"/>
                      <a:tailEnd len="sm" w="sm" type="none"/>
                    </a:lnL>
                    <a:lnR cap="flat" cmpd="sng" w="12700">
                      <a:solidFill>
                        <a:srgbClr val="B4C6E7"/>
                      </a:solidFill>
                      <a:prstDash val="solid"/>
                      <a:round/>
                      <a:headEnd len="sm" w="sm" type="none"/>
                      <a:tailEnd len="sm" w="sm" type="none"/>
                    </a:lnR>
                    <a:lnT cap="flat" cmpd="sng" w="12700">
                      <a:solidFill>
                        <a:srgbClr val="B4C6E7"/>
                      </a:solidFill>
                      <a:prstDash val="solid"/>
                      <a:round/>
                      <a:headEnd len="sm" w="sm" type="none"/>
                      <a:tailEnd len="sm" w="sm" type="none"/>
                    </a:lnT>
                    <a:lnB cap="flat" cmpd="sng" w="12700">
                      <a:solidFill>
                        <a:srgbClr val="B4C6E7"/>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100"/>
                        <a:t>Performance</a:t>
                      </a:r>
                      <a:endParaRPr b="1" sz="1100"/>
                    </a:p>
                  </a:txBody>
                  <a:tcPr marT="91425" marB="91425" marR="68575" marL="68575">
                    <a:lnL cap="flat" cmpd="sng" w="12700">
                      <a:solidFill>
                        <a:srgbClr val="B4C6E7"/>
                      </a:solidFill>
                      <a:prstDash val="solid"/>
                      <a:round/>
                      <a:headEnd len="sm" w="sm" type="none"/>
                      <a:tailEnd len="sm" w="sm" type="none"/>
                    </a:lnL>
                    <a:lnR cap="flat" cmpd="sng" w="12700">
                      <a:solidFill>
                        <a:srgbClr val="B4C6E7"/>
                      </a:solidFill>
                      <a:prstDash val="solid"/>
                      <a:round/>
                      <a:headEnd len="sm" w="sm" type="none"/>
                      <a:tailEnd len="sm" w="sm" type="none"/>
                    </a:lnR>
                    <a:lnT cap="flat" cmpd="sng" w="12700">
                      <a:solidFill>
                        <a:srgbClr val="B4C6E7"/>
                      </a:solidFill>
                      <a:prstDash val="solid"/>
                      <a:round/>
                      <a:headEnd len="sm" w="sm" type="none"/>
                      <a:tailEnd len="sm" w="sm" type="none"/>
                    </a:lnT>
                    <a:lnB cap="flat" cmpd="sng" w="12700">
                      <a:solidFill>
                        <a:srgbClr val="B4C6E7"/>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100"/>
                        <a:t>Reliability</a:t>
                      </a:r>
                      <a:endParaRPr b="1" sz="1100"/>
                    </a:p>
                  </a:txBody>
                  <a:tcPr marT="91425" marB="91425" marR="68575" marL="68575">
                    <a:lnL cap="flat" cmpd="sng" w="12700">
                      <a:solidFill>
                        <a:srgbClr val="B4C6E7"/>
                      </a:solidFill>
                      <a:prstDash val="solid"/>
                      <a:round/>
                      <a:headEnd len="sm" w="sm" type="none"/>
                      <a:tailEnd len="sm" w="sm" type="none"/>
                    </a:lnL>
                    <a:lnR cap="flat" cmpd="sng" w="12700">
                      <a:solidFill>
                        <a:srgbClr val="B4C6E7"/>
                      </a:solidFill>
                      <a:prstDash val="solid"/>
                      <a:round/>
                      <a:headEnd len="sm" w="sm" type="none"/>
                      <a:tailEnd len="sm" w="sm" type="none"/>
                    </a:lnR>
                    <a:lnT cap="flat" cmpd="sng" w="12700">
                      <a:solidFill>
                        <a:srgbClr val="B4C6E7"/>
                      </a:solidFill>
                      <a:prstDash val="solid"/>
                      <a:round/>
                      <a:headEnd len="sm" w="sm" type="none"/>
                      <a:tailEnd len="sm" w="sm" type="none"/>
                    </a:lnT>
                    <a:lnB cap="flat" cmpd="sng" w="12700">
                      <a:solidFill>
                        <a:srgbClr val="B4C6E7"/>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100"/>
                        <a:t>Legal</a:t>
                      </a:r>
                      <a:endParaRPr b="1" sz="1100"/>
                    </a:p>
                  </a:txBody>
                  <a:tcPr marT="91425" marB="91425" marR="68575" marL="68575">
                    <a:lnL cap="flat" cmpd="sng" w="12700">
                      <a:solidFill>
                        <a:srgbClr val="B4C6E7"/>
                      </a:solidFill>
                      <a:prstDash val="solid"/>
                      <a:round/>
                      <a:headEnd len="sm" w="sm" type="none"/>
                      <a:tailEnd len="sm" w="sm" type="none"/>
                    </a:lnL>
                    <a:lnR cap="flat" cmpd="sng" w="12700">
                      <a:solidFill>
                        <a:srgbClr val="B4C6E7"/>
                      </a:solidFill>
                      <a:prstDash val="solid"/>
                      <a:round/>
                      <a:headEnd len="sm" w="sm" type="none"/>
                      <a:tailEnd len="sm" w="sm" type="none"/>
                    </a:lnR>
                    <a:lnT cap="flat" cmpd="sng" w="12700">
                      <a:solidFill>
                        <a:srgbClr val="B4C6E7"/>
                      </a:solidFill>
                      <a:prstDash val="solid"/>
                      <a:round/>
                      <a:headEnd len="sm" w="sm" type="none"/>
                      <a:tailEnd len="sm" w="sm" type="none"/>
                    </a:lnT>
                    <a:lnB cap="flat" cmpd="sng" w="12700">
                      <a:solidFill>
                        <a:srgbClr val="B4C6E7"/>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100"/>
                        <a:t>Development</a:t>
                      </a:r>
                      <a:endParaRPr b="1" sz="1100"/>
                    </a:p>
                  </a:txBody>
                  <a:tcPr marT="91425" marB="91425" marR="68575" marL="68575">
                    <a:lnL cap="flat" cmpd="sng" w="12700">
                      <a:solidFill>
                        <a:srgbClr val="B4C6E7"/>
                      </a:solidFill>
                      <a:prstDash val="solid"/>
                      <a:round/>
                      <a:headEnd len="sm" w="sm" type="none"/>
                      <a:tailEnd len="sm" w="sm" type="none"/>
                    </a:lnL>
                    <a:lnR cap="flat" cmpd="sng" w="12700">
                      <a:solidFill>
                        <a:srgbClr val="B4C6E7"/>
                      </a:solidFill>
                      <a:prstDash val="solid"/>
                      <a:round/>
                      <a:headEnd len="sm" w="sm" type="none"/>
                      <a:tailEnd len="sm" w="sm" type="none"/>
                    </a:lnR>
                    <a:lnT cap="flat" cmpd="sng" w="12700">
                      <a:solidFill>
                        <a:srgbClr val="B4C6E7"/>
                      </a:solidFill>
                      <a:prstDash val="solid"/>
                      <a:round/>
                      <a:headEnd len="sm" w="sm" type="none"/>
                      <a:tailEnd len="sm" w="sm" type="none"/>
                    </a:lnT>
                    <a:lnB cap="flat" cmpd="sng" w="12700">
                      <a:solidFill>
                        <a:srgbClr val="B4C6E7"/>
                      </a:solidFill>
                      <a:prstDash val="solid"/>
                      <a:round/>
                      <a:headEnd len="sm" w="sm" type="none"/>
                      <a:tailEnd len="sm" w="sm" type="none"/>
                    </a:lnB>
                  </a:tcPr>
                </a:tc>
              </a:tr>
              <a:tr h="381000">
                <a:tc>
                  <a:txBody>
                    <a:bodyPr>
                      <a:noAutofit/>
                    </a:bodyPr>
                    <a:lstStyle/>
                    <a:p>
                      <a:pPr indent="0" lvl="0" marL="0" rtl="0">
                        <a:lnSpc>
                          <a:spcPct val="115000"/>
                        </a:lnSpc>
                        <a:spcBef>
                          <a:spcPts val="0"/>
                        </a:spcBef>
                        <a:spcAft>
                          <a:spcPts val="0"/>
                        </a:spcAft>
                        <a:buNone/>
                      </a:pPr>
                      <a:r>
                        <a:rPr lang="en" sz="1200"/>
                        <a:t>Users</a:t>
                      </a:r>
                      <a:endParaRPr sz="1200"/>
                    </a:p>
                  </a:txBody>
                  <a:tcPr marT="91425" marB="91425" marR="68575" marL="68575">
                    <a:lnL cap="flat" cmpd="sng" w="12700">
                      <a:solidFill>
                        <a:srgbClr val="B4C6E7"/>
                      </a:solidFill>
                      <a:prstDash val="solid"/>
                      <a:round/>
                      <a:headEnd len="sm" w="sm" type="none"/>
                      <a:tailEnd len="sm" w="sm" type="none"/>
                    </a:lnL>
                    <a:lnR cap="flat" cmpd="sng" w="12700">
                      <a:solidFill>
                        <a:srgbClr val="B4C6E7"/>
                      </a:solidFill>
                      <a:prstDash val="solid"/>
                      <a:round/>
                      <a:headEnd len="sm" w="sm" type="none"/>
                      <a:tailEnd len="sm" w="sm" type="none"/>
                    </a:lnR>
                    <a:lnT cap="flat" cmpd="sng" w="12700">
                      <a:solidFill>
                        <a:srgbClr val="B4C6E7"/>
                      </a:solidFill>
                      <a:prstDash val="solid"/>
                      <a:round/>
                      <a:headEnd len="sm" w="sm" type="none"/>
                      <a:tailEnd len="sm" w="sm" type="none"/>
                    </a:lnT>
                    <a:lnB cap="flat" cmpd="sng" w="12700">
                      <a:solidFill>
                        <a:srgbClr val="B4C6E7"/>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200"/>
                        <a:t>0.7</a:t>
                      </a:r>
                      <a:endParaRPr b="1" sz="1200"/>
                    </a:p>
                  </a:txBody>
                  <a:tcPr marT="91425" marB="91425" marR="68575" marL="68575">
                    <a:lnL cap="flat" cmpd="sng" w="12700">
                      <a:solidFill>
                        <a:srgbClr val="B4C6E7"/>
                      </a:solidFill>
                      <a:prstDash val="solid"/>
                      <a:round/>
                      <a:headEnd len="sm" w="sm" type="none"/>
                      <a:tailEnd len="sm" w="sm" type="none"/>
                    </a:lnL>
                    <a:lnR cap="flat" cmpd="sng" w="12700">
                      <a:solidFill>
                        <a:srgbClr val="B4C6E7"/>
                      </a:solidFill>
                      <a:prstDash val="solid"/>
                      <a:round/>
                      <a:headEnd len="sm" w="sm" type="none"/>
                      <a:tailEnd len="sm" w="sm" type="none"/>
                    </a:lnR>
                    <a:lnT cap="flat" cmpd="sng" w="12700">
                      <a:solidFill>
                        <a:srgbClr val="B4C6E7"/>
                      </a:solidFill>
                      <a:prstDash val="solid"/>
                      <a:round/>
                      <a:headEnd len="sm" w="sm" type="none"/>
                      <a:tailEnd len="sm" w="sm" type="none"/>
                    </a:lnT>
                    <a:lnB cap="flat" cmpd="sng" w="12700">
                      <a:solidFill>
                        <a:srgbClr val="B4C6E7"/>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200"/>
                        <a:t>40</a:t>
                      </a:r>
                      <a:endParaRPr b="1" sz="1200"/>
                    </a:p>
                  </a:txBody>
                  <a:tcPr marT="91425" marB="91425" marR="68575" marL="68575">
                    <a:lnL cap="flat" cmpd="sng" w="12700">
                      <a:solidFill>
                        <a:srgbClr val="B4C6E7"/>
                      </a:solidFill>
                      <a:prstDash val="solid"/>
                      <a:round/>
                      <a:headEnd len="sm" w="sm" type="none"/>
                      <a:tailEnd len="sm" w="sm" type="none"/>
                    </a:lnL>
                    <a:lnR cap="flat" cmpd="sng" w="12700">
                      <a:solidFill>
                        <a:srgbClr val="B4C6E7"/>
                      </a:solidFill>
                      <a:prstDash val="solid"/>
                      <a:round/>
                      <a:headEnd len="sm" w="sm" type="none"/>
                      <a:tailEnd len="sm" w="sm" type="none"/>
                    </a:lnR>
                    <a:lnT cap="flat" cmpd="sng" w="12700">
                      <a:solidFill>
                        <a:srgbClr val="B4C6E7"/>
                      </a:solidFill>
                      <a:prstDash val="solid"/>
                      <a:round/>
                      <a:headEnd len="sm" w="sm" type="none"/>
                      <a:tailEnd len="sm" w="sm" type="none"/>
                    </a:lnT>
                    <a:lnB cap="flat" cmpd="sng" w="12700">
                      <a:solidFill>
                        <a:srgbClr val="B4C6E7"/>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200"/>
                        <a:t>10</a:t>
                      </a:r>
                      <a:endParaRPr b="1" sz="1200"/>
                    </a:p>
                  </a:txBody>
                  <a:tcPr marT="91425" marB="91425" marR="68575" marL="68575">
                    <a:lnL cap="flat" cmpd="sng" w="12700">
                      <a:solidFill>
                        <a:srgbClr val="B4C6E7"/>
                      </a:solidFill>
                      <a:prstDash val="solid"/>
                      <a:round/>
                      <a:headEnd len="sm" w="sm" type="none"/>
                      <a:tailEnd len="sm" w="sm" type="none"/>
                    </a:lnL>
                    <a:lnR cap="flat" cmpd="sng" w="12700">
                      <a:solidFill>
                        <a:srgbClr val="B4C6E7"/>
                      </a:solidFill>
                      <a:prstDash val="solid"/>
                      <a:round/>
                      <a:headEnd len="sm" w="sm" type="none"/>
                      <a:tailEnd len="sm" w="sm" type="none"/>
                    </a:lnR>
                    <a:lnT cap="flat" cmpd="sng" w="12700">
                      <a:solidFill>
                        <a:srgbClr val="B4C6E7"/>
                      </a:solidFill>
                      <a:prstDash val="solid"/>
                      <a:round/>
                      <a:headEnd len="sm" w="sm" type="none"/>
                      <a:tailEnd len="sm" w="sm" type="none"/>
                    </a:lnT>
                    <a:lnB cap="flat" cmpd="sng" w="12700">
                      <a:solidFill>
                        <a:srgbClr val="B4C6E7"/>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200"/>
                        <a:t>15</a:t>
                      </a:r>
                      <a:endParaRPr b="1" sz="1200"/>
                    </a:p>
                  </a:txBody>
                  <a:tcPr marT="91425" marB="91425" marR="68575" marL="68575">
                    <a:lnL cap="flat" cmpd="sng" w="12700">
                      <a:solidFill>
                        <a:srgbClr val="B4C6E7"/>
                      </a:solidFill>
                      <a:prstDash val="solid"/>
                      <a:round/>
                      <a:headEnd len="sm" w="sm" type="none"/>
                      <a:tailEnd len="sm" w="sm" type="none"/>
                    </a:lnL>
                    <a:lnR cap="flat" cmpd="sng" w="12700">
                      <a:solidFill>
                        <a:srgbClr val="B4C6E7"/>
                      </a:solidFill>
                      <a:prstDash val="solid"/>
                      <a:round/>
                      <a:headEnd len="sm" w="sm" type="none"/>
                      <a:tailEnd len="sm" w="sm" type="none"/>
                    </a:lnR>
                    <a:lnT cap="flat" cmpd="sng" w="12700">
                      <a:solidFill>
                        <a:srgbClr val="B4C6E7"/>
                      </a:solidFill>
                      <a:prstDash val="solid"/>
                      <a:round/>
                      <a:headEnd len="sm" w="sm" type="none"/>
                      <a:tailEnd len="sm" w="sm" type="none"/>
                    </a:lnT>
                    <a:lnB cap="flat" cmpd="sng" w="12700">
                      <a:solidFill>
                        <a:srgbClr val="B4C6E7"/>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200"/>
                        <a:t>30</a:t>
                      </a:r>
                      <a:endParaRPr b="1" sz="1200"/>
                    </a:p>
                  </a:txBody>
                  <a:tcPr marT="91425" marB="91425" marR="68575" marL="68575">
                    <a:lnL cap="flat" cmpd="sng" w="12700">
                      <a:solidFill>
                        <a:srgbClr val="B4C6E7"/>
                      </a:solidFill>
                      <a:prstDash val="solid"/>
                      <a:round/>
                      <a:headEnd len="sm" w="sm" type="none"/>
                      <a:tailEnd len="sm" w="sm" type="none"/>
                    </a:lnL>
                    <a:lnR cap="flat" cmpd="sng" w="12700">
                      <a:solidFill>
                        <a:srgbClr val="B4C6E7"/>
                      </a:solidFill>
                      <a:prstDash val="solid"/>
                      <a:round/>
                      <a:headEnd len="sm" w="sm" type="none"/>
                      <a:tailEnd len="sm" w="sm" type="none"/>
                    </a:lnR>
                    <a:lnT cap="flat" cmpd="sng" w="12700">
                      <a:solidFill>
                        <a:srgbClr val="B4C6E7"/>
                      </a:solidFill>
                      <a:prstDash val="solid"/>
                      <a:round/>
                      <a:headEnd len="sm" w="sm" type="none"/>
                      <a:tailEnd len="sm" w="sm" type="none"/>
                    </a:lnT>
                    <a:lnB cap="flat" cmpd="sng" w="12700">
                      <a:solidFill>
                        <a:srgbClr val="B4C6E7"/>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200"/>
                        <a:t>5</a:t>
                      </a:r>
                      <a:endParaRPr b="1" sz="1200"/>
                    </a:p>
                  </a:txBody>
                  <a:tcPr marT="91425" marB="91425" marR="68575" marL="68575">
                    <a:lnL cap="flat" cmpd="sng" w="12700">
                      <a:solidFill>
                        <a:srgbClr val="B4C6E7"/>
                      </a:solidFill>
                      <a:prstDash val="solid"/>
                      <a:round/>
                      <a:headEnd len="sm" w="sm" type="none"/>
                      <a:tailEnd len="sm" w="sm" type="none"/>
                    </a:lnL>
                    <a:lnR cap="flat" cmpd="sng" w="12700">
                      <a:solidFill>
                        <a:srgbClr val="B4C6E7"/>
                      </a:solidFill>
                      <a:prstDash val="solid"/>
                      <a:round/>
                      <a:headEnd len="sm" w="sm" type="none"/>
                      <a:tailEnd len="sm" w="sm" type="none"/>
                    </a:lnR>
                    <a:lnT cap="flat" cmpd="sng" w="12700">
                      <a:solidFill>
                        <a:srgbClr val="B4C6E7"/>
                      </a:solidFill>
                      <a:prstDash val="solid"/>
                      <a:round/>
                      <a:headEnd len="sm" w="sm" type="none"/>
                      <a:tailEnd len="sm" w="sm" type="none"/>
                    </a:lnT>
                    <a:lnB cap="flat" cmpd="sng" w="12700">
                      <a:solidFill>
                        <a:srgbClr val="B4C6E7"/>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200"/>
                        <a:t>0</a:t>
                      </a:r>
                      <a:endParaRPr b="1" sz="1200"/>
                    </a:p>
                  </a:txBody>
                  <a:tcPr marT="91425" marB="91425" marR="68575" marL="68575">
                    <a:lnL cap="flat" cmpd="sng" w="12700">
                      <a:solidFill>
                        <a:srgbClr val="B4C6E7"/>
                      </a:solidFill>
                      <a:prstDash val="solid"/>
                      <a:round/>
                      <a:headEnd len="sm" w="sm" type="none"/>
                      <a:tailEnd len="sm" w="sm" type="none"/>
                    </a:lnL>
                    <a:lnR cap="flat" cmpd="sng" w="12700">
                      <a:solidFill>
                        <a:srgbClr val="B4C6E7"/>
                      </a:solidFill>
                      <a:prstDash val="solid"/>
                      <a:round/>
                      <a:headEnd len="sm" w="sm" type="none"/>
                      <a:tailEnd len="sm" w="sm" type="none"/>
                    </a:lnR>
                    <a:lnT cap="flat" cmpd="sng" w="12700">
                      <a:solidFill>
                        <a:srgbClr val="B4C6E7"/>
                      </a:solidFill>
                      <a:prstDash val="solid"/>
                      <a:round/>
                      <a:headEnd len="sm" w="sm" type="none"/>
                      <a:tailEnd len="sm" w="sm" type="none"/>
                    </a:lnT>
                    <a:lnB cap="flat" cmpd="sng" w="12700">
                      <a:solidFill>
                        <a:srgbClr val="B4C6E7"/>
                      </a:solidFill>
                      <a:prstDash val="solid"/>
                      <a:round/>
                      <a:headEnd len="sm" w="sm" type="none"/>
                      <a:tailEnd len="sm" w="sm" type="none"/>
                    </a:lnB>
                  </a:tcPr>
                </a:tc>
              </a:tr>
              <a:tr h="381000">
                <a:tc>
                  <a:txBody>
                    <a:bodyPr>
                      <a:noAutofit/>
                    </a:bodyPr>
                    <a:lstStyle/>
                    <a:p>
                      <a:pPr indent="0" lvl="0" marL="0" rtl="0">
                        <a:lnSpc>
                          <a:spcPct val="115000"/>
                        </a:lnSpc>
                        <a:spcBef>
                          <a:spcPts val="0"/>
                        </a:spcBef>
                        <a:spcAft>
                          <a:spcPts val="0"/>
                        </a:spcAft>
                        <a:buNone/>
                      </a:pPr>
                      <a:r>
                        <a:rPr lang="en" sz="1200"/>
                        <a:t>SENG202 staff</a:t>
                      </a:r>
                      <a:endParaRPr sz="1200"/>
                    </a:p>
                  </a:txBody>
                  <a:tcPr marT="91425" marB="91425" marR="68575" marL="68575">
                    <a:lnL cap="flat" cmpd="sng" w="12700">
                      <a:solidFill>
                        <a:srgbClr val="B4C6E7"/>
                      </a:solidFill>
                      <a:prstDash val="solid"/>
                      <a:round/>
                      <a:headEnd len="sm" w="sm" type="none"/>
                      <a:tailEnd len="sm" w="sm" type="none"/>
                    </a:lnL>
                    <a:lnR cap="flat" cmpd="sng" w="12700">
                      <a:solidFill>
                        <a:srgbClr val="B4C6E7"/>
                      </a:solidFill>
                      <a:prstDash val="solid"/>
                      <a:round/>
                      <a:headEnd len="sm" w="sm" type="none"/>
                      <a:tailEnd len="sm" w="sm" type="none"/>
                    </a:lnR>
                    <a:lnT cap="flat" cmpd="sng" w="12700">
                      <a:solidFill>
                        <a:srgbClr val="B4C6E7"/>
                      </a:solidFill>
                      <a:prstDash val="solid"/>
                      <a:round/>
                      <a:headEnd len="sm" w="sm" type="none"/>
                      <a:tailEnd len="sm" w="sm" type="none"/>
                    </a:lnT>
                    <a:lnB cap="flat" cmpd="sng" w="12700">
                      <a:solidFill>
                        <a:srgbClr val="B4C6E7"/>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200"/>
                        <a:t>0.3</a:t>
                      </a:r>
                      <a:endParaRPr b="1" sz="1200"/>
                    </a:p>
                  </a:txBody>
                  <a:tcPr marT="91425" marB="91425" marR="68575" marL="68575">
                    <a:lnL cap="flat" cmpd="sng" w="12700">
                      <a:solidFill>
                        <a:srgbClr val="B4C6E7"/>
                      </a:solidFill>
                      <a:prstDash val="solid"/>
                      <a:round/>
                      <a:headEnd len="sm" w="sm" type="none"/>
                      <a:tailEnd len="sm" w="sm" type="none"/>
                    </a:lnL>
                    <a:lnR cap="flat" cmpd="sng" w="12700">
                      <a:solidFill>
                        <a:srgbClr val="B4C6E7"/>
                      </a:solidFill>
                      <a:prstDash val="solid"/>
                      <a:round/>
                      <a:headEnd len="sm" w="sm" type="none"/>
                      <a:tailEnd len="sm" w="sm" type="none"/>
                    </a:lnR>
                    <a:lnT cap="flat" cmpd="sng" w="12700">
                      <a:solidFill>
                        <a:srgbClr val="B4C6E7"/>
                      </a:solidFill>
                      <a:prstDash val="solid"/>
                      <a:round/>
                      <a:headEnd len="sm" w="sm" type="none"/>
                      <a:tailEnd len="sm" w="sm" type="none"/>
                    </a:lnT>
                    <a:lnB cap="flat" cmpd="sng" w="12700">
                      <a:solidFill>
                        <a:srgbClr val="B4C6E7"/>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200"/>
                        <a:t>20</a:t>
                      </a:r>
                      <a:endParaRPr b="1" sz="1200"/>
                    </a:p>
                  </a:txBody>
                  <a:tcPr marT="91425" marB="91425" marR="68575" marL="68575">
                    <a:lnL cap="flat" cmpd="sng" w="12700">
                      <a:solidFill>
                        <a:srgbClr val="B4C6E7"/>
                      </a:solidFill>
                      <a:prstDash val="solid"/>
                      <a:round/>
                      <a:headEnd len="sm" w="sm" type="none"/>
                      <a:tailEnd len="sm" w="sm" type="none"/>
                    </a:lnL>
                    <a:lnR cap="flat" cmpd="sng" w="12700">
                      <a:solidFill>
                        <a:srgbClr val="B4C6E7"/>
                      </a:solidFill>
                      <a:prstDash val="solid"/>
                      <a:round/>
                      <a:headEnd len="sm" w="sm" type="none"/>
                      <a:tailEnd len="sm" w="sm" type="none"/>
                    </a:lnR>
                    <a:lnT cap="flat" cmpd="sng" w="12700">
                      <a:solidFill>
                        <a:srgbClr val="B4C6E7"/>
                      </a:solidFill>
                      <a:prstDash val="solid"/>
                      <a:round/>
                      <a:headEnd len="sm" w="sm" type="none"/>
                      <a:tailEnd len="sm" w="sm" type="none"/>
                    </a:lnT>
                    <a:lnB cap="flat" cmpd="sng" w="12700">
                      <a:solidFill>
                        <a:srgbClr val="B4C6E7"/>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200"/>
                        <a:t>5</a:t>
                      </a:r>
                      <a:endParaRPr b="1" sz="1200"/>
                    </a:p>
                  </a:txBody>
                  <a:tcPr marT="91425" marB="91425" marR="68575" marL="68575">
                    <a:lnL cap="flat" cmpd="sng" w="12700">
                      <a:solidFill>
                        <a:srgbClr val="B4C6E7"/>
                      </a:solidFill>
                      <a:prstDash val="solid"/>
                      <a:round/>
                      <a:headEnd len="sm" w="sm" type="none"/>
                      <a:tailEnd len="sm" w="sm" type="none"/>
                    </a:lnL>
                    <a:lnR cap="flat" cmpd="sng" w="12700">
                      <a:solidFill>
                        <a:srgbClr val="B4C6E7"/>
                      </a:solidFill>
                      <a:prstDash val="solid"/>
                      <a:round/>
                      <a:headEnd len="sm" w="sm" type="none"/>
                      <a:tailEnd len="sm" w="sm" type="none"/>
                    </a:lnR>
                    <a:lnT cap="flat" cmpd="sng" w="12700">
                      <a:solidFill>
                        <a:srgbClr val="B4C6E7"/>
                      </a:solidFill>
                      <a:prstDash val="solid"/>
                      <a:round/>
                      <a:headEnd len="sm" w="sm" type="none"/>
                      <a:tailEnd len="sm" w="sm" type="none"/>
                    </a:lnT>
                    <a:lnB cap="flat" cmpd="sng" w="12700">
                      <a:solidFill>
                        <a:srgbClr val="B4C6E7"/>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200"/>
                        <a:t>20</a:t>
                      </a:r>
                      <a:endParaRPr b="1" sz="1200"/>
                    </a:p>
                  </a:txBody>
                  <a:tcPr marT="91425" marB="91425" marR="68575" marL="68575">
                    <a:lnL cap="flat" cmpd="sng" w="12700">
                      <a:solidFill>
                        <a:srgbClr val="B4C6E7"/>
                      </a:solidFill>
                      <a:prstDash val="solid"/>
                      <a:round/>
                      <a:headEnd len="sm" w="sm" type="none"/>
                      <a:tailEnd len="sm" w="sm" type="none"/>
                    </a:lnL>
                    <a:lnR cap="flat" cmpd="sng" w="12700">
                      <a:solidFill>
                        <a:srgbClr val="B4C6E7"/>
                      </a:solidFill>
                      <a:prstDash val="solid"/>
                      <a:round/>
                      <a:headEnd len="sm" w="sm" type="none"/>
                      <a:tailEnd len="sm" w="sm" type="none"/>
                    </a:lnR>
                    <a:lnT cap="flat" cmpd="sng" w="12700">
                      <a:solidFill>
                        <a:srgbClr val="B4C6E7"/>
                      </a:solidFill>
                      <a:prstDash val="solid"/>
                      <a:round/>
                      <a:headEnd len="sm" w="sm" type="none"/>
                      <a:tailEnd len="sm" w="sm" type="none"/>
                    </a:lnT>
                    <a:lnB cap="flat" cmpd="sng" w="12700">
                      <a:solidFill>
                        <a:srgbClr val="B4C6E7"/>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200"/>
                        <a:t>25</a:t>
                      </a:r>
                      <a:endParaRPr b="1" sz="1200"/>
                    </a:p>
                  </a:txBody>
                  <a:tcPr marT="91425" marB="91425" marR="68575" marL="68575">
                    <a:lnL cap="flat" cmpd="sng" w="12700">
                      <a:solidFill>
                        <a:srgbClr val="B4C6E7"/>
                      </a:solidFill>
                      <a:prstDash val="solid"/>
                      <a:round/>
                      <a:headEnd len="sm" w="sm" type="none"/>
                      <a:tailEnd len="sm" w="sm" type="none"/>
                    </a:lnL>
                    <a:lnR cap="flat" cmpd="sng" w="12700">
                      <a:solidFill>
                        <a:srgbClr val="B4C6E7"/>
                      </a:solidFill>
                      <a:prstDash val="solid"/>
                      <a:round/>
                      <a:headEnd len="sm" w="sm" type="none"/>
                      <a:tailEnd len="sm" w="sm" type="none"/>
                    </a:lnR>
                    <a:lnT cap="flat" cmpd="sng" w="12700">
                      <a:solidFill>
                        <a:srgbClr val="B4C6E7"/>
                      </a:solidFill>
                      <a:prstDash val="solid"/>
                      <a:round/>
                      <a:headEnd len="sm" w="sm" type="none"/>
                      <a:tailEnd len="sm" w="sm" type="none"/>
                    </a:lnT>
                    <a:lnB cap="flat" cmpd="sng" w="12700">
                      <a:solidFill>
                        <a:srgbClr val="B4C6E7"/>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200"/>
                        <a:t>5</a:t>
                      </a:r>
                      <a:endParaRPr b="1" sz="1200"/>
                    </a:p>
                  </a:txBody>
                  <a:tcPr marT="91425" marB="91425" marR="68575" marL="68575">
                    <a:lnL cap="flat" cmpd="sng" w="12700">
                      <a:solidFill>
                        <a:srgbClr val="B4C6E7"/>
                      </a:solidFill>
                      <a:prstDash val="solid"/>
                      <a:round/>
                      <a:headEnd len="sm" w="sm" type="none"/>
                      <a:tailEnd len="sm" w="sm" type="none"/>
                    </a:lnL>
                    <a:lnR cap="flat" cmpd="sng" w="12700">
                      <a:solidFill>
                        <a:srgbClr val="B4C6E7"/>
                      </a:solidFill>
                      <a:prstDash val="solid"/>
                      <a:round/>
                      <a:headEnd len="sm" w="sm" type="none"/>
                      <a:tailEnd len="sm" w="sm" type="none"/>
                    </a:lnR>
                    <a:lnT cap="flat" cmpd="sng" w="12700">
                      <a:solidFill>
                        <a:srgbClr val="B4C6E7"/>
                      </a:solidFill>
                      <a:prstDash val="solid"/>
                      <a:round/>
                      <a:headEnd len="sm" w="sm" type="none"/>
                      <a:tailEnd len="sm" w="sm" type="none"/>
                    </a:lnT>
                    <a:lnB cap="flat" cmpd="sng" w="12700">
                      <a:solidFill>
                        <a:srgbClr val="B4C6E7"/>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200"/>
                        <a:t>25</a:t>
                      </a:r>
                      <a:endParaRPr b="1" sz="1200"/>
                    </a:p>
                  </a:txBody>
                  <a:tcPr marT="91425" marB="91425" marR="68575" marL="68575">
                    <a:lnL cap="flat" cmpd="sng" w="12700">
                      <a:solidFill>
                        <a:srgbClr val="B4C6E7"/>
                      </a:solidFill>
                      <a:prstDash val="solid"/>
                      <a:round/>
                      <a:headEnd len="sm" w="sm" type="none"/>
                      <a:tailEnd len="sm" w="sm" type="none"/>
                    </a:lnL>
                    <a:lnR cap="flat" cmpd="sng" w="12700">
                      <a:solidFill>
                        <a:srgbClr val="B4C6E7"/>
                      </a:solidFill>
                      <a:prstDash val="solid"/>
                      <a:round/>
                      <a:headEnd len="sm" w="sm" type="none"/>
                      <a:tailEnd len="sm" w="sm" type="none"/>
                    </a:lnR>
                    <a:lnT cap="flat" cmpd="sng" w="12700">
                      <a:solidFill>
                        <a:srgbClr val="B4C6E7"/>
                      </a:solidFill>
                      <a:prstDash val="solid"/>
                      <a:round/>
                      <a:headEnd len="sm" w="sm" type="none"/>
                      <a:tailEnd len="sm" w="sm" type="none"/>
                    </a:lnT>
                    <a:lnB cap="flat" cmpd="sng" w="12700">
                      <a:solidFill>
                        <a:srgbClr val="B4C6E7"/>
                      </a:solidFill>
                      <a:prstDash val="solid"/>
                      <a:round/>
                      <a:headEnd len="sm" w="sm" type="none"/>
                      <a:tailEnd len="sm" w="sm" type="none"/>
                    </a:lnB>
                  </a:tcPr>
                </a:tc>
              </a:tr>
              <a:tr h="381000">
                <a:tc>
                  <a:txBody>
                    <a:bodyPr>
                      <a:noAutofit/>
                    </a:bodyPr>
                    <a:lstStyle/>
                    <a:p>
                      <a:pPr indent="0" lvl="0" marL="0" rtl="0">
                        <a:lnSpc>
                          <a:spcPct val="115000"/>
                        </a:lnSpc>
                        <a:spcBef>
                          <a:spcPts val="0"/>
                        </a:spcBef>
                        <a:spcAft>
                          <a:spcPts val="0"/>
                        </a:spcAft>
                        <a:buNone/>
                      </a:pPr>
                      <a:r>
                        <a:rPr b="1" lang="en" sz="1200"/>
                        <a:t>Total</a:t>
                      </a:r>
                      <a:endParaRPr b="1" sz="1200"/>
                    </a:p>
                  </a:txBody>
                  <a:tcPr marT="91425" marB="91425" marR="68575" marL="68575">
                    <a:lnL cap="flat" cmpd="sng" w="12700">
                      <a:solidFill>
                        <a:srgbClr val="B4C6E7"/>
                      </a:solidFill>
                      <a:prstDash val="solid"/>
                      <a:round/>
                      <a:headEnd len="sm" w="sm" type="none"/>
                      <a:tailEnd len="sm" w="sm" type="none"/>
                    </a:lnL>
                    <a:lnR cap="flat" cmpd="sng" w="12700">
                      <a:solidFill>
                        <a:srgbClr val="B4C6E7"/>
                      </a:solidFill>
                      <a:prstDash val="solid"/>
                      <a:round/>
                      <a:headEnd len="sm" w="sm" type="none"/>
                      <a:tailEnd len="sm" w="sm" type="none"/>
                    </a:lnR>
                    <a:lnT cap="flat" cmpd="sng" w="12700">
                      <a:solidFill>
                        <a:srgbClr val="B4C6E7"/>
                      </a:solidFill>
                      <a:prstDash val="solid"/>
                      <a:round/>
                      <a:headEnd len="sm" w="sm" type="none"/>
                      <a:tailEnd len="sm" w="sm" type="none"/>
                    </a:lnT>
                    <a:lnB cap="flat" cmpd="sng" w="19050">
                      <a:solidFill>
                        <a:srgbClr val="8EAADB"/>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200"/>
                        <a:t>1.0</a:t>
                      </a:r>
                      <a:endParaRPr b="1" sz="1200"/>
                    </a:p>
                  </a:txBody>
                  <a:tcPr marT="91425" marB="91425" marR="68575" marL="68575">
                    <a:lnL cap="flat" cmpd="sng" w="12700">
                      <a:solidFill>
                        <a:srgbClr val="B4C6E7"/>
                      </a:solidFill>
                      <a:prstDash val="solid"/>
                      <a:round/>
                      <a:headEnd len="sm" w="sm" type="none"/>
                      <a:tailEnd len="sm" w="sm" type="none"/>
                    </a:lnL>
                    <a:lnR cap="flat" cmpd="sng" w="12700">
                      <a:solidFill>
                        <a:srgbClr val="B4C6E7"/>
                      </a:solidFill>
                      <a:prstDash val="solid"/>
                      <a:round/>
                      <a:headEnd len="sm" w="sm" type="none"/>
                      <a:tailEnd len="sm" w="sm" type="none"/>
                    </a:lnR>
                    <a:lnT cap="flat" cmpd="sng" w="12700">
                      <a:solidFill>
                        <a:srgbClr val="B4C6E7"/>
                      </a:solidFill>
                      <a:prstDash val="solid"/>
                      <a:round/>
                      <a:headEnd len="sm" w="sm" type="none"/>
                      <a:tailEnd len="sm" w="sm" type="none"/>
                    </a:lnT>
                    <a:lnB cap="flat" cmpd="sng" w="19050">
                      <a:solidFill>
                        <a:srgbClr val="8EAADB"/>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200"/>
                        <a:t>34</a:t>
                      </a:r>
                      <a:endParaRPr b="1" sz="1200"/>
                    </a:p>
                  </a:txBody>
                  <a:tcPr marT="91425" marB="91425" marR="68575" marL="68575">
                    <a:lnL cap="flat" cmpd="sng" w="12700">
                      <a:solidFill>
                        <a:srgbClr val="B4C6E7"/>
                      </a:solidFill>
                      <a:prstDash val="solid"/>
                      <a:round/>
                      <a:headEnd len="sm" w="sm" type="none"/>
                      <a:tailEnd len="sm" w="sm" type="none"/>
                    </a:lnL>
                    <a:lnR cap="flat" cmpd="sng" w="12700">
                      <a:solidFill>
                        <a:srgbClr val="B4C6E7"/>
                      </a:solidFill>
                      <a:prstDash val="solid"/>
                      <a:round/>
                      <a:headEnd len="sm" w="sm" type="none"/>
                      <a:tailEnd len="sm" w="sm" type="none"/>
                    </a:lnR>
                    <a:lnT cap="flat" cmpd="sng" w="12700">
                      <a:solidFill>
                        <a:srgbClr val="B4C6E7"/>
                      </a:solidFill>
                      <a:prstDash val="solid"/>
                      <a:round/>
                      <a:headEnd len="sm" w="sm" type="none"/>
                      <a:tailEnd len="sm" w="sm" type="none"/>
                    </a:lnT>
                    <a:lnB cap="flat" cmpd="sng" w="19050">
                      <a:solidFill>
                        <a:srgbClr val="8EAADB"/>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200"/>
                        <a:t>8.5</a:t>
                      </a:r>
                      <a:endParaRPr b="1" sz="1200"/>
                    </a:p>
                  </a:txBody>
                  <a:tcPr marT="91425" marB="91425" marR="68575" marL="68575">
                    <a:lnL cap="flat" cmpd="sng" w="12700">
                      <a:solidFill>
                        <a:srgbClr val="B4C6E7"/>
                      </a:solidFill>
                      <a:prstDash val="solid"/>
                      <a:round/>
                      <a:headEnd len="sm" w="sm" type="none"/>
                      <a:tailEnd len="sm" w="sm" type="none"/>
                    </a:lnL>
                    <a:lnR cap="flat" cmpd="sng" w="12700">
                      <a:solidFill>
                        <a:srgbClr val="B4C6E7"/>
                      </a:solidFill>
                      <a:prstDash val="solid"/>
                      <a:round/>
                      <a:headEnd len="sm" w="sm" type="none"/>
                      <a:tailEnd len="sm" w="sm" type="none"/>
                    </a:lnR>
                    <a:lnT cap="flat" cmpd="sng" w="12700">
                      <a:solidFill>
                        <a:srgbClr val="B4C6E7"/>
                      </a:solidFill>
                      <a:prstDash val="solid"/>
                      <a:round/>
                      <a:headEnd len="sm" w="sm" type="none"/>
                      <a:tailEnd len="sm" w="sm" type="none"/>
                    </a:lnT>
                    <a:lnB cap="flat" cmpd="sng" w="19050">
                      <a:solidFill>
                        <a:srgbClr val="8EAADB"/>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200"/>
                        <a:t>16.5</a:t>
                      </a:r>
                      <a:endParaRPr b="1" sz="1200"/>
                    </a:p>
                  </a:txBody>
                  <a:tcPr marT="91425" marB="91425" marR="68575" marL="68575">
                    <a:lnL cap="flat" cmpd="sng" w="12700">
                      <a:solidFill>
                        <a:srgbClr val="B4C6E7"/>
                      </a:solidFill>
                      <a:prstDash val="solid"/>
                      <a:round/>
                      <a:headEnd len="sm" w="sm" type="none"/>
                      <a:tailEnd len="sm" w="sm" type="none"/>
                    </a:lnL>
                    <a:lnR cap="flat" cmpd="sng" w="12700">
                      <a:solidFill>
                        <a:srgbClr val="B4C6E7"/>
                      </a:solidFill>
                      <a:prstDash val="solid"/>
                      <a:round/>
                      <a:headEnd len="sm" w="sm" type="none"/>
                      <a:tailEnd len="sm" w="sm" type="none"/>
                    </a:lnR>
                    <a:lnT cap="flat" cmpd="sng" w="12700">
                      <a:solidFill>
                        <a:srgbClr val="B4C6E7"/>
                      </a:solidFill>
                      <a:prstDash val="solid"/>
                      <a:round/>
                      <a:headEnd len="sm" w="sm" type="none"/>
                      <a:tailEnd len="sm" w="sm" type="none"/>
                    </a:lnT>
                    <a:lnB cap="flat" cmpd="sng" w="19050">
                      <a:solidFill>
                        <a:srgbClr val="8EAADB"/>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200"/>
                        <a:t>28.5</a:t>
                      </a:r>
                      <a:endParaRPr b="1" sz="1200"/>
                    </a:p>
                  </a:txBody>
                  <a:tcPr marT="91425" marB="91425" marR="68575" marL="68575">
                    <a:lnL cap="flat" cmpd="sng" w="12700">
                      <a:solidFill>
                        <a:srgbClr val="B4C6E7"/>
                      </a:solidFill>
                      <a:prstDash val="solid"/>
                      <a:round/>
                      <a:headEnd len="sm" w="sm" type="none"/>
                      <a:tailEnd len="sm" w="sm" type="none"/>
                    </a:lnL>
                    <a:lnR cap="flat" cmpd="sng" w="12700">
                      <a:solidFill>
                        <a:srgbClr val="B4C6E7"/>
                      </a:solidFill>
                      <a:prstDash val="solid"/>
                      <a:round/>
                      <a:headEnd len="sm" w="sm" type="none"/>
                      <a:tailEnd len="sm" w="sm" type="none"/>
                    </a:lnR>
                    <a:lnT cap="flat" cmpd="sng" w="12700">
                      <a:solidFill>
                        <a:srgbClr val="B4C6E7"/>
                      </a:solidFill>
                      <a:prstDash val="solid"/>
                      <a:round/>
                      <a:headEnd len="sm" w="sm" type="none"/>
                      <a:tailEnd len="sm" w="sm" type="none"/>
                    </a:lnT>
                    <a:lnB cap="flat" cmpd="sng" w="19050">
                      <a:solidFill>
                        <a:srgbClr val="8EAADB"/>
                      </a:solidFill>
                      <a:prstDash val="solid"/>
                      <a:round/>
                      <a:headEnd len="sm" w="sm" type="none"/>
                      <a:tailEnd len="sm" w="sm" type="none"/>
                    </a:lnB>
                  </a:tcPr>
                </a:tc>
                <a:tc>
                  <a:txBody>
                    <a:bodyPr>
                      <a:noAutofit/>
                    </a:bodyPr>
                    <a:lstStyle/>
                    <a:p>
                      <a:pPr indent="0" lvl="0" marL="0" rtl="0">
                        <a:lnSpc>
                          <a:spcPct val="107000"/>
                        </a:lnSpc>
                        <a:spcBef>
                          <a:spcPts val="0"/>
                        </a:spcBef>
                        <a:spcAft>
                          <a:spcPts val="800"/>
                        </a:spcAft>
                        <a:buNone/>
                      </a:pPr>
                      <a:r>
                        <a:rPr b="1" lang="en" sz="1200"/>
                        <a:t>5</a:t>
                      </a:r>
                      <a:endParaRPr b="1" sz="1200"/>
                    </a:p>
                  </a:txBody>
                  <a:tcPr marT="91425" marB="91425" marR="68575" marL="68575">
                    <a:lnL cap="flat" cmpd="sng" w="12700">
                      <a:solidFill>
                        <a:srgbClr val="B4C6E7"/>
                      </a:solidFill>
                      <a:prstDash val="solid"/>
                      <a:round/>
                      <a:headEnd len="sm" w="sm" type="none"/>
                      <a:tailEnd len="sm" w="sm" type="none"/>
                    </a:lnL>
                    <a:lnR cap="flat" cmpd="sng" w="12700">
                      <a:solidFill>
                        <a:srgbClr val="B4C6E7"/>
                      </a:solidFill>
                      <a:prstDash val="solid"/>
                      <a:round/>
                      <a:headEnd len="sm" w="sm" type="none"/>
                      <a:tailEnd len="sm" w="sm" type="none"/>
                    </a:lnR>
                    <a:lnT cap="flat" cmpd="sng" w="12700">
                      <a:solidFill>
                        <a:srgbClr val="B4C6E7"/>
                      </a:solidFill>
                      <a:prstDash val="solid"/>
                      <a:round/>
                      <a:headEnd len="sm" w="sm" type="none"/>
                      <a:tailEnd len="sm" w="sm" type="none"/>
                    </a:lnT>
                    <a:lnB cap="flat" cmpd="sng" w="19050">
                      <a:solidFill>
                        <a:srgbClr val="8EAADB"/>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200"/>
                        <a:t>7.5</a:t>
                      </a:r>
                      <a:endParaRPr b="1" sz="1200"/>
                    </a:p>
                  </a:txBody>
                  <a:tcPr marT="91425" marB="91425" marR="68575" marL="68575">
                    <a:lnL cap="flat" cmpd="sng" w="12700">
                      <a:solidFill>
                        <a:srgbClr val="B4C6E7"/>
                      </a:solidFill>
                      <a:prstDash val="solid"/>
                      <a:round/>
                      <a:headEnd len="sm" w="sm" type="none"/>
                      <a:tailEnd len="sm" w="sm" type="none"/>
                    </a:lnL>
                    <a:lnR cap="flat" cmpd="sng" w="12700">
                      <a:solidFill>
                        <a:srgbClr val="B4C6E7"/>
                      </a:solidFill>
                      <a:prstDash val="solid"/>
                      <a:round/>
                      <a:headEnd len="sm" w="sm" type="none"/>
                      <a:tailEnd len="sm" w="sm" type="none"/>
                    </a:lnR>
                    <a:lnT cap="flat" cmpd="sng" w="12700">
                      <a:solidFill>
                        <a:srgbClr val="B4C6E7"/>
                      </a:solidFill>
                      <a:prstDash val="solid"/>
                      <a:round/>
                      <a:headEnd len="sm" w="sm" type="none"/>
                      <a:tailEnd len="sm" w="sm" type="none"/>
                    </a:lnT>
                    <a:lnB cap="flat" cmpd="sng" w="19050">
                      <a:solidFill>
                        <a:srgbClr val="8EAADB"/>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Risk Assessment</a:t>
            </a:r>
            <a:endParaRPr/>
          </a:p>
        </p:txBody>
      </p:sp>
      <p:graphicFrame>
        <p:nvGraphicFramePr>
          <p:cNvPr id="330" name="Google Shape;330;p21"/>
          <p:cNvGraphicFramePr/>
          <p:nvPr/>
        </p:nvGraphicFramePr>
        <p:xfrm>
          <a:off x="653300" y="1438700"/>
          <a:ext cx="3000000" cy="3000000"/>
        </p:xfrm>
        <a:graphic>
          <a:graphicData uri="http://schemas.openxmlformats.org/drawingml/2006/table">
            <a:tbl>
              <a:tblPr>
                <a:noFill/>
                <a:tableStyleId>{78F2931A-0EAB-4322-8004-EF0D9882E2B8}</a:tableStyleId>
              </a:tblPr>
              <a:tblGrid>
                <a:gridCol w="758725"/>
                <a:gridCol w="1182950"/>
                <a:gridCol w="917800"/>
                <a:gridCol w="732175"/>
                <a:gridCol w="1275750"/>
                <a:gridCol w="1395100"/>
                <a:gridCol w="1275725"/>
              </a:tblGrid>
              <a:tr h="395450">
                <a:tc>
                  <a:txBody>
                    <a:bodyPr>
                      <a:noAutofit/>
                    </a:bodyPr>
                    <a:lstStyle/>
                    <a:p>
                      <a:pPr indent="0" lvl="0" marL="0" rtl="0">
                        <a:lnSpc>
                          <a:spcPct val="115000"/>
                        </a:lnSpc>
                        <a:spcBef>
                          <a:spcPts val="0"/>
                        </a:spcBef>
                        <a:spcAft>
                          <a:spcPts val="0"/>
                        </a:spcAft>
                        <a:buNone/>
                      </a:pPr>
                      <a:r>
                        <a:rPr b="1" lang="en" sz="1100"/>
                        <a:t>ID</a:t>
                      </a:r>
                      <a:endParaRPr b="1" sz="1100"/>
                    </a:p>
                  </a:txBody>
                  <a:tcPr marT="91425" marB="91425"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100"/>
                        <a:t>Description</a:t>
                      </a:r>
                      <a:endParaRPr b="1" sz="1100"/>
                    </a:p>
                  </a:txBody>
                  <a:tcPr marT="91425" marB="91425"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000"/>
                        <a:t>Probability</a:t>
                      </a:r>
                      <a:endParaRPr b="1" sz="1000"/>
                    </a:p>
                  </a:txBody>
                  <a:tcPr marT="91425" marB="91425"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100"/>
                        <a:t>Impact</a:t>
                      </a:r>
                      <a:endParaRPr b="1" sz="1100"/>
                    </a:p>
                  </a:txBody>
                  <a:tcPr marT="91425" marB="91425"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100"/>
                        <a:t>Responsibility</a:t>
                      </a:r>
                      <a:endParaRPr b="1" sz="1100"/>
                    </a:p>
                  </a:txBody>
                  <a:tcPr marT="91425" marB="91425"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100"/>
                        <a:t>Consequences</a:t>
                      </a:r>
                      <a:endParaRPr b="1" sz="1100"/>
                    </a:p>
                  </a:txBody>
                  <a:tcPr marT="91425" marB="91425"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100"/>
                        <a:t>Prevention</a:t>
                      </a:r>
                      <a:endParaRPr b="1" sz="1100"/>
                    </a:p>
                  </a:txBody>
                  <a:tcPr marT="91425" marB="91425"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r h="624800">
                <a:tc>
                  <a:txBody>
                    <a:bodyPr>
                      <a:noAutofit/>
                    </a:bodyPr>
                    <a:lstStyle/>
                    <a:p>
                      <a:pPr indent="0" lvl="0" marL="0" rtl="0">
                        <a:lnSpc>
                          <a:spcPct val="115000"/>
                        </a:lnSpc>
                        <a:spcBef>
                          <a:spcPts val="0"/>
                        </a:spcBef>
                        <a:spcAft>
                          <a:spcPts val="0"/>
                        </a:spcAft>
                        <a:buNone/>
                      </a:pPr>
                      <a:r>
                        <a:rPr b="1" lang="en" sz="1200"/>
                        <a:t>1</a:t>
                      </a:r>
                      <a:endParaRPr b="1" sz="1200"/>
                    </a:p>
                  </a:txBody>
                  <a:tcPr marT="91425" marB="91425"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t>Team Unavailable</a:t>
                      </a:r>
                      <a:endParaRPr sz="1200"/>
                    </a:p>
                  </a:txBody>
                  <a:tcPr marT="91425" marB="91425"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t>3</a:t>
                      </a:r>
                      <a:endParaRPr sz="1200"/>
                    </a:p>
                  </a:txBody>
                  <a:tcPr marT="91425" marB="91425"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t>2</a:t>
                      </a:r>
                      <a:endParaRPr sz="1200"/>
                    </a:p>
                  </a:txBody>
                  <a:tcPr marT="91425" marB="91425"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t>Absent team member</a:t>
                      </a:r>
                      <a:endParaRPr sz="1200"/>
                    </a:p>
                  </a:txBody>
                  <a:tcPr marT="91425" marB="91425"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t>Delay of work</a:t>
                      </a:r>
                      <a:endParaRPr sz="1200"/>
                    </a:p>
                  </a:txBody>
                  <a:tcPr marT="91425" marB="91425"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t>Effective communication, </a:t>
                      </a:r>
                      <a:endParaRPr sz="1200"/>
                    </a:p>
                  </a:txBody>
                  <a:tcPr marT="91425" marB="91425"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r h="842275">
                <a:tc>
                  <a:txBody>
                    <a:bodyPr>
                      <a:noAutofit/>
                    </a:bodyPr>
                    <a:lstStyle/>
                    <a:p>
                      <a:pPr indent="0" lvl="0" marL="0" rtl="0">
                        <a:lnSpc>
                          <a:spcPct val="115000"/>
                        </a:lnSpc>
                        <a:spcBef>
                          <a:spcPts val="0"/>
                        </a:spcBef>
                        <a:spcAft>
                          <a:spcPts val="0"/>
                        </a:spcAft>
                        <a:buNone/>
                      </a:pPr>
                      <a:r>
                        <a:rPr b="1" lang="en" sz="1200"/>
                        <a:t>11</a:t>
                      </a:r>
                      <a:endParaRPr b="1" sz="1200"/>
                    </a:p>
                  </a:txBody>
                  <a:tcPr marT="91425" marB="91425"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t>Not finishing tasks on time</a:t>
                      </a:r>
                      <a:endParaRPr sz="1200"/>
                    </a:p>
                  </a:txBody>
                  <a:tcPr marT="91425" marB="91425"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t>2</a:t>
                      </a:r>
                      <a:endParaRPr sz="1200"/>
                    </a:p>
                  </a:txBody>
                  <a:tcPr marT="91425" marB="91425"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t>2</a:t>
                      </a:r>
                      <a:endParaRPr sz="1200"/>
                    </a:p>
                  </a:txBody>
                  <a:tcPr marT="91425" marB="91425"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t>Team Members</a:t>
                      </a:r>
                      <a:endParaRPr sz="1200"/>
                    </a:p>
                  </a:txBody>
                  <a:tcPr marT="91425" marB="91425"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noAutofit/>
                    </a:bodyPr>
                    <a:lstStyle/>
                    <a:p>
                      <a:pPr indent="0" lvl="0" marL="0" rtl="0">
                        <a:lnSpc>
                          <a:spcPct val="107000"/>
                        </a:lnSpc>
                        <a:spcBef>
                          <a:spcPts val="0"/>
                        </a:spcBef>
                        <a:spcAft>
                          <a:spcPts val="800"/>
                        </a:spcAft>
                        <a:buNone/>
                      </a:pPr>
                      <a:r>
                        <a:rPr lang="en" sz="1200"/>
                        <a:t>Getting behind on schedule</a:t>
                      </a:r>
                      <a:endParaRPr sz="1200"/>
                    </a:p>
                  </a:txBody>
                  <a:tcPr marT="91425" marB="91425"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t>schedule planning, work division</a:t>
                      </a:r>
                      <a:endParaRPr sz="1200"/>
                    </a:p>
                  </a:txBody>
                  <a:tcPr marT="91425" marB="91425"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r h="842275">
                <a:tc>
                  <a:txBody>
                    <a:bodyPr>
                      <a:noAutofit/>
                    </a:bodyPr>
                    <a:lstStyle/>
                    <a:p>
                      <a:pPr indent="0" lvl="0" marL="0" rtl="0">
                        <a:lnSpc>
                          <a:spcPct val="115000"/>
                        </a:lnSpc>
                        <a:spcBef>
                          <a:spcPts val="0"/>
                        </a:spcBef>
                        <a:spcAft>
                          <a:spcPts val="0"/>
                        </a:spcAft>
                        <a:buNone/>
                      </a:pPr>
                      <a:r>
                        <a:rPr b="1" lang="en" sz="1200"/>
                        <a:t>12</a:t>
                      </a:r>
                      <a:endParaRPr b="1" sz="1200"/>
                    </a:p>
                  </a:txBody>
                  <a:tcPr marT="91425" marB="91425"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t>Not meeting dates for Deliverables</a:t>
                      </a:r>
                      <a:endParaRPr sz="1200"/>
                    </a:p>
                  </a:txBody>
                  <a:tcPr marT="91425" marB="91425"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t>1</a:t>
                      </a:r>
                      <a:endParaRPr sz="1200"/>
                    </a:p>
                  </a:txBody>
                  <a:tcPr marT="91425" marB="91425"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t>3</a:t>
                      </a:r>
                      <a:endParaRPr sz="1200"/>
                    </a:p>
                  </a:txBody>
                  <a:tcPr marT="91425" marB="91425"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t>Team Members</a:t>
                      </a:r>
                      <a:endParaRPr sz="1200"/>
                    </a:p>
                  </a:txBody>
                  <a:tcPr marT="91425" marB="91425"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t>Grade Penalties</a:t>
                      </a:r>
                      <a:endParaRPr sz="1200"/>
                    </a:p>
                  </a:txBody>
                  <a:tcPr marT="91425" marB="91425"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t>buffer times before due dates.</a:t>
                      </a:r>
                      <a:endParaRPr sz="1200"/>
                    </a:p>
                  </a:txBody>
                  <a:tcPr marT="91425" marB="91425"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r h="842275">
                <a:tc>
                  <a:txBody>
                    <a:bodyPr>
                      <a:noAutofit/>
                    </a:bodyPr>
                    <a:lstStyle/>
                    <a:p>
                      <a:pPr indent="0" lvl="0" marL="0" rtl="0">
                        <a:lnSpc>
                          <a:spcPct val="115000"/>
                        </a:lnSpc>
                        <a:spcBef>
                          <a:spcPts val="0"/>
                        </a:spcBef>
                        <a:spcAft>
                          <a:spcPts val="0"/>
                        </a:spcAft>
                        <a:buNone/>
                      </a:pPr>
                      <a:r>
                        <a:rPr b="1" lang="en" sz="1200"/>
                        <a:t>9</a:t>
                      </a:r>
                      <a:endParaRPr b="1" sz="1200"/>
                    </a:p>
                  </a:txBody>
                  <a:tcPr marT="91425" marB="91425"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t>Bugs in the code</a:t>
                      </a:r>
                      <a:endParaRPr sz="1200"/>
                    </a:p>
                  </a:txBody>
                  <a:tcPr marT="91425" marB="91425"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t>3</a:t>
                      </a:r>
                      <a:endParaRPr sz="1200"/>
                    </a:p>
                  </a:txBody>
                  <a:tcPr marT="91425" marB="91425"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t>2</a:t>
                      </a:r>
                      <a:endParaRPr sz="1200"/>
                    </a:p>
                  </a:txBody>
                  <a:tcPr marT="91425" marB="91425"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t>Team Members</a:t>
                      </a:r>
                      <a:endParaRPr sz="1200"/>
                    </a:p>
                  </a:txBody>
                  <a:tcPr marT="91425" marB="91425"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t>crashes, unexpected behavior</a:t>
                      </a:r>
                      <a:endParaRPr sz="1200"/>
                    </a:p>
                  </a:txBody>
                  <a:tcPr marT="91425" marB="91425"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t>High test coverage and frequent testing </a:t>
                      </a:r>
                      <a:endParaRPr sz="1200"/>
                    </a:p>
                  </a:txBody>
                  <a:tcPr marT="91425" marB="91425"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bl>
          </a:graphicData>
        </a:graphic>
      </p:graphicFrame>
      <p:sp>
        <p:nvSpPr>
          <p:cNvPr id="331" name="Google Shape;331;p21"/>
          <p:cNvSpPr txBox="1"/>
          <p:nvPr/>
        </p:nvSpPr>
        <p:spPr>
          <a:xfrm>
            <a:off x="653300" y="4882500"/>
            <a:ext cx="2610000" cy="261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