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64" r:id="rId2"/>
    <p:sldId id="265" r:id="rId3"/>
    <p:sldId id="266" r:id="rId4"/>
    <p:sldId id="267" r:id="rId5"/>
    <p:sldId id="274" r:id="rId6"/>
    <p:sldId id="275" r:id="rId7"/>
    <p:sldId id="271" r:id="rId8"/>
    <p:sldId id="268" r:id="rId9"/>
    <p:sldId id="269" r:id="rId10"/>
    <p:sldId id="270" r:id="rId11"/>
    <p:sldId id="256" r:id="rId12"/>
    <p:sldId id="257" r:id="rId13"/>
    <p:sldId id="258" r:id="rId14"/>
    <p:sldId id="259" r:id="rId15"/>
    <p:sldId id="261" r:id="rId16"/>
    <p:sldId id="260"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565DCE-D5C3-4884-AF40-CF18A8F73952}" type="doc">
      <dgm:prSet loTypeId="urn:microsoft.com/office/officeart/2008/layout/LinedList" loCatId="list" qsTypeId="urn:microsoft.com/office/officeart/2005/8/quickstyle/simple5" qsCatId="simple" csTypeId="urn:microsoft.com/office/officeart/2005/8/colors/accent3_2" csCatId="accent3"/>
      <dgm:spPr/>
      <dgm:t>
        <a:bodyPr/>
        <a:lstStyle/>
        <a:p>
          <a:endParaRPr lang="en-US"/>
        </a:p>
      </dgm:t>
    </dgm:pt>
    <dgm:pt modelId="{FF19087E-BFFF-40CB-9F6B-B07952EF3F44}">
      <dgm:prSet/>
      <dgm:spPr/>
      <dgm:t>
        <a:bodyPr/>
        <a:lstStyle/>
        <a:p>
          <a:r>
            <a:rPr lang="en-US"/>
            <a:t>To make fitness more enjoyable</a:t>
          </a:r>
        </a:p>
      </dgm:t>
    </dgm:pt>
    <dgm:pt modelId="{CF6C2888-D1E5-4B6A-87E3-C51310E5FD50}" type="parTrans" cxnId="{AB6DFB89-4CD3-4442-9B1F-6FD5C29C4B49}">
      <dgm:prSet/>
      <dgm:spPr/>
      <dgm:t>
        <a:bodyPr/>
        <a:lstStyle/>
        <a:p>
          <a:endParaRPr lang="en-US"/>
        </a:p>
      </dgm:t>
    </dgm:pt>
    <dgm:pt modelId="{8B189A85-6195-4901-A5C3-6840F78BB639}" type="sibTrans" cxnId="{AB6DFB89-4CD3-4442-9B1F-6FD5C29C4B49}">
      <dgm:prSet/>
      <dgm:spPr/>
      <dgm:t>
        <a:bodyPr/>
        <a:lstStyle/>
        <a:p>
          <a:endParaRPr lang="en-US"/>
        </a:p>
      </dgm:t>
    </dgm:pt>
    <dgm:pt modelId="{9B9C7103-1CDC-47ED-BC9A-7BC8B95B27A2}">
      <dgm:prSet/>
      <dgm:spPr/>
      <dgm:t>
        <a:bodyPr/>
        <a:lstStyle/>
        <a:p>
          <a:r>
            <a:rPr lang="en-US"/>
            <a:t>To make a positive impact on obesity in New Zealand</a:t>
          </a:r>
        </a:p>
      </dgm:t>
    </dgm:pt>
    <dgm:pt modelId="{459E8B7A-1AB9-4B1F-A59F-E69723879A52}" type="parTrans" cxnId="{FC78680E-7600-4694-B8FD-1CB4899074FC}">
      <dgm:prSet/>
      <dgm:spPr/>
      <dgm:t>
        <a:bodyPr/>
        <a:lstStyle/>
        <a:p>
          <a:endParaRPr lang="en-US"/>
        </a:p>
      </dgm:t>
    </dgm:pt>
    <dgm:pt modelId="{F4E747E5-C012-40E4-B1FC-8E0FC807878D}" type="sibTrans" cxnId="{FC78680E-7600-4694-B8FD-1CB4899074FC}">
      <dgm:prSet/>
      <dgm:spPr/>
      <dgm:t>
        <a:bodyPr/>
        <a:lstStyle/>
        <a:p>
          <a:endParaRPr lang="en-US"/>
        </a:p>
      </dgm:t>
    </dgm:pt>
    <dgm:pt modelId="{2B110695-8D7E-40C6-B95B-5A60E642A7FE}">
      <dgm:prSet/>
      <dgm:spPr/>
      <dgm:t>
        <a:bodyPr/>
        <a:lstStyle/>
        <a:p>
          <a:r>
            <a:rPr lang="en-US"/>
            <a:t>Inspire kiwis to be more active</a:t>
          </a:r>
        </a:p>
      </dgm:t>
    </dgm:pt>
    <dgm:pt modelId="{3786F0AA-8F8F-4EC1-A676-D382313B7FC0}" type="parTrans" cxnId="{4D01322F-BE91-4E16-B329-9530C6423441}">
      <dgm:prSet/>
      <dgm:spPr/>
      <dgm:t>
        <a:bodyPr/>
        <a:lstStyle/>
        <a:p>
          <a:endParaRPr lang="en-US"/>
        </a:p>
      </dgm:t>
    </dgm:pt>
    <dgm:pt modelId="{0A3B1B56-BF77-4C03-83FD-698F03994D99}" type="sibTrans" cxnId="{4D01322F-BE91-4E16-B329-9530C6423441}">
      <dgm:prSet/>
      <dgm:spPr/>
      <dgm:t>
        <a:bodyPr/>
        <a:lstStyle/>
        <a:p>
          <a:endParaRPr lang="en-US"/>
        </a:p>
      </dgm:t>
    </dgm:pt>
    <dgm:pt modelId="{2858D801-371D-43EB-B32F-E3F5D011108F}">
      <dgm:prSet/>
      <dgm:spPr/>
      <dgm:t>
        <a:bodyPr/>
        <a:lstStyle/>
        <a:p>
          <a:r>
            <a:rPr lang="en-US"/>
            <a:t>Decrease the current adult obesity rate</a:t>
          </a:r>
        </a:p>
      </dgm:t>
    </dgm:pt>
    <dgm:pt modelId="{89E42FBC-3176-4FA3-9EFA-399AA8494FD9}" type="parTrans" cxnId="{7ECBEF70-08CC-4F86-8794-791631052FC6}">
      <dgm:prSet/>
      <dgm:spPr/>
      <dgm:t>
        <a:bodyPr/>
        <a:lstStyle/>
        <a:p>
          <a:endParaRPr lang="en-US"/>
        </a:p>
      </dgm:t>
    </dgm:pt>
    <dgm:pt modelId="{10D356BB-3D92-438C-881E-C417D448A679}" type="sibTrans" cxnId="{7ECBEF70-08CC-4F86-8794-791631052FC6}">
      <dgm:prSet/>
      <dgm:spPr/>
      <dgm:t>
        <a:bodyPr/>
        <a:lstStyle/>
        <a:p>
          <a:endParaRPr lang="en-US"/>
        </a:p>
      </dgm:t>
    </dgm:pt>
    <dgm:pt modelId="{D65E9DC9-3097-450F-8740-2A843EEDE217}" type="pres">
      <dgm:prSet presAssocID="{25565DCE-D5C3-4884-AF40-CF18A8F73952}" presName="vert0" presStyleCnt="0">
        <dgm:presLayoutVars>
          <dgm:dir/>
          <dgm:animOne val="branch"/>
          <dgm:animLvl val="lvl"/>
        </dgm:presLayoutVars>
      </dgm:prSet>
      <dgm:spPr/>
    </dgm:pt>
    <dgm:pt modelId="{DDD0244F-027F-45F7-AC8C-B73147E3DC62}" type="pres">
      <dgm:prSet presAssocID="{FF19087E-BFFF-40CB-9F6B-B07952EF3F44}" presName="thickLine" presStyleLbl="alignNode1" presStyleIdx="0" presStyleCnt="4"/>
      <dgm:spPr/>
    </dgm:pt>
    <dgm:pt modelId="{4FC3B23E-3CDA-4402-8CA4-1FEF2DDA201B}" type="pres">
      <dgm:prSet presAssocID="{FF19087E-BFFF-40CB-9F6B-B07952EF3F44}" presName="horz1" presStyleCnt="0"/>
      <dgm:spPr/>
    </dgm:pt>
    <dgm:pt modelId="{3C7D0BB1-2AE5-4076-80C4-C00ABFF88047}" type="pres">
      <dgm:prSet presAssocID="{FF19087E-BFFF-40CB-9F6B-B07952EF3F44}" presName="tx1" presStyleLbl="revTx" presStyleIdx="0" presStyleCnt="4"/>
      <dgm:spPr/>
    </dgm:pt>
    <dgm:pt modelId="{0F8E4F5A-6B94-4763-99A7-FBE1657476EC}" type="pres">
      <dgm:prSet presAssocID="{FF19087E-BFFF-40CB-9F6B-B07952EF3F44}" presName="vert1" presStyleCnt="0"/>
      <dgm:spPr/>
    </dgm:pt>
    <dgm:pt modelId="{867D1715-382D-47B0-965E-A2D3F94B819B}" type="pres">
      <dgm:prSet presAssocID="{9B9C7103-1CDC-47ED-BC9A-7BC8B95B27A2}" presName="thickLine" presStyleLbl="alignNode1" presStyleIdx="1" presStyleCnt="4"/>
      <dgm:spPr/>
    </dgm:pt>
    <dgm:pt modelId="{6C1CD128-6EF0-4B8C-BB96-0430495B6E5D}" type="pres">
      <dgm:prSet presAssocID="{9B9C7103-1CDC-47ED-BC9A-7BC8B95B27A2}" presName="horz1" presStyleCnt="0"/>
      <dgm:spPr/>
    </dgm:pt>
    <dgm:pt modelId="{89A30560-2471-43EF-8E4E-168E15372224}" type="pres">
      <dgm:prSet presAssocID="{9B9C7103-1CDC-47ED-BC9A-7BC8B95B27A2}" presName="tx1" presStyleLbl="revTx" presStyleIdx="1" presStyleCnt="4"/>
      <dgm:spPr/>
    </dgm:pt>
    <dgm:pt modelId="{38A59D5E-7F0A-4415-ACE4-1B2A0255FC1C}" type="pres">
      <dgm:prSet presAssocID="{9B9C7103-1CDC-47ED-BC9A-7BC8B95B27A2}" presName="vert1" presStyleCnt="0"/>
      <dgm:spPr/>
    </dgm:pt>
    <dgm:pt modelId="{99A5257C-4297-4FFC-A345-AE4DDF6B751F}" type="pres">
      <dgm:prSet presAssocID="{2B110695-8D7E-40C6-B95B-5A60E642A7FE}" presName="thickLine" presStyleLbl="alignNode1" presStyleIdx="2" presStyleCnt="4"/>
      <dgm:spPr/>
    </dgm:pt>
    <dgm:pt modelId="{4E3C88E9-D1FF-4DB0-993C-D059A098C91E}" type="pres">
      <dgm:prSet presAssocID="{2B110695-8D7E-40C6-B95B-5A60E642A7FE}" presName="horz1" presStyleCnt="0"/>
      <dgm:spPr/>
    </dgm:pt>
    <dgm:pt modelId="{F16CDCD5-DD29-4BDB-B113-3D7D312034A3}" type="pres">
      <dgm:prSet presAssocID="{2B110695-8D7E-40C6-B95B-5A60E642A7FE}" presName="tx1" presStyleLbl="revTx" presStyleIdx="2" presStyleCnt="4"/>
      <dgm:spPr/>
    </dgm:pt>
    <dgm:pt modelId="{894F136A-F0D8-49BA-975C-D84C23AE7C94}" type="pres">
      <dgm:prSet presAssocID="{2B110695-8D7E-40C6-B95B-5A60E642A7FE}" presName="vert1" presStyleCnt="0"/>
      <dgm:spPr/>
    </dgm:pt>
    <dgm:pt modelId="{A4DBB297-9A9E-4140-B4E6-604F4E2365B2}" type="pres">
      <dgm:prSet presAssocID="{2858D801-371D-43EB-B32F-E3F5D011108F}" presName="thickLine" presStyleLbl="alignNode1" presStyleIdx="3" presStyleCnt="4"/>
      <dgm:spPr/>
    </dgm:pt>
    <dgm:pt modelId="{1E3FF7A3-AD11-421F-8CC7-6194C9A7D697}" type="pres">
      <dgm:prSet presAssocID="{2858D801-371D-43EB-B32F-E3F5D011108F}" presName="horz1" presStyleCnt="0"/>
      <dgm:spPr/>
    </dgm:pt>
    <dgm:pt modelId="{5F279171-D74E-4460-BE2A-F8869CDDAAA1}" type="pres">
      <dgm:prSet presAssocID="{2858D801-371D-43EB-B32F-E3F5D011108F}" presName="tx1" presStyleLbl="revTx" presStyleIdx="3" presStyleCnt="4"/>
      <dgm:spPr/>
    </dgm:pt>
    <dgm:pt modelId="{B678A801-DCFC-45DE-B287-6116B9AB84E8}" type="pres">
      <dgm:prSet presAssocID="{2858D801-371D-43EB-B32F-E3F5D011108F}" presName="vert1" presStyleCnt="0"/>
      <dgm:spPr/>
    </dgm:pt>
  </dgm:ptLst>
  <dgm:cxnLst>
    <dgm:cxn modelId="{FC78680E-7600-4694-B8FD-1CB4899074FC}" srcId="{25565DCE-D5C3-4884-AF40-CF18A8F73952}" destId="{9B9C7103-1CDC-47ED-BC9A-7BC8B95B27A2}" srcOrd="1" destOrd="0" parTransId="{459E8B7A-1AB9-4B1F-A59F-E69723879A52}" sibTransId="{F4E747E5-C012-40E4-B1FC-8E0FC807878D}"/>
    <dgm:cxn modelId="{234A3C13-05E2-4416-BC56-7ED5A8AA6233}" type="presOf" srcId="{2B110695-8D7E-40C6-B95B-5A60E642A7FE}" destId="{F16CDCD5-DD29-4BDB-B113-3D7D312034A3}" srcOrd="0" destOrd="0" presId="urn:microsoft.com/office/officeart/2008/layout/LinedList"/>
    <dgm:cxn modelId="{96FD631B-F878-4E65-978D-416ABF63DF16}" type="presOf" srcId="{25565DCE-D5C3-4884-AF40-CF18A8F73952}" destId="{D65E9DC9-3097-450F-8740-2A843EEDE217}" srcOrd="0" destOrd="0" presId="urn:microsoft.com/office/officeart/2008/layout/LinedList"/>
    <dgm:cxn modelId="{4D01322F-BE91-4E16-B329-9530C6423441}" srcId="{25565DCE-D5C3-4884-AF40-CF18A8F73952}" destId="{2B110695-8D7E-40C6-B95B-5A60E642A7FE}" srcOrd="2" destOrd="0" parTransId="{3786F0AA-8F8F-4EC1-A676-D382313B7FC0}" sibTransId="{0A3B1B56-BF77-4C03-83FD-698F03994D99}"/>
    <dgm:cxn modelId="{7ECBEF70-08CC-4F86-8794-791631052FC6}" srcId="{25565DCE-D5C3-4884-AF40-CF18A8F73952}" destId="{2858D801-371D-43EB-B32F-E3F5D011108F}" srcOrd="3" destOrd="0" parTransId="{89E42FBC-3176-4FA3-9EFA-399AA8494FD9}" sibTransId="{10D356BB-3D92-438C-881E-C417D448A679}"/>
    <dgm:cxn modelId="{AB6DFB89-4CD3-4442-9B1F-6FD5C29C4B49}" srcId="{25565DCE-D5C3-4884-AF40-CF18A8F73952}" destId="{FF19087E-BFFF-40CB-9F6B-B07952EF3F44}" srcOrd="0" destOrd="0" parTransId="{CF6C2888-D1E5-4B6A-87E3-C51310E5FD50}" sibTransId="{8B189A85-6195-4901-A5C3-6840F78BB639}"/>
    <dgm:cxn modelId="{75539C8F-CFD0-4341-9BF1-11FEE5C573F8}" type="presOf" srcId="{FF19087E-BFFF-40CB-9F6B-B07952EF3F44}" destId="{3C7D0BB1-2AE5-4076-80C4-C00ABFF88047}" srcOrd="0" destOrd="0" presId="urn:microsoft.com/office/officeart/2008/layout/LinedList"/>
    <dgm:cxn modelId="{264582C0-AA86-4F53-9DB4-BD5FF60EEA30}" type="presOf" srcId="{9B9C7103-1CDC-47ED-BC9A-7BC8B95B27A2}" destId="{89A30560-2471-43EF-8E4E-168E15372224}" srcOrd="0" destOrd="0" presId="urn:microsoft.com/office/officeart/2008/layout/LinedList"/>
    <dgm:cxn modelId="{7F2583EA-6DD9-4D22-A791-FEDBC68BB2C3}" type="presOf" srcId="{2858D801-371D-43EB-B32F-E3F5D011108F}" destId="{5F279171-D74E-4460-BE2A-F8869CDDAAA1}" srcOrd="0" destOrd="0" presId="urn:microsoft.com/office/officeart/2008/layout/LinedList"/>
    <dgm:cxn modelId="{A6E34D92-1FB2-4576-91A7-85B7ABC17DF6}" type="presParOf" srcId="{D65E9DC9-3097-450F-8740-2A843EEDE217}" destId="{DDD0244F-027F-45F7-AC8C-B73147E3DC62}" srcOrd="0" destOrd="0" presId="urn:microsoft.com/office/officeart/2008/layout/LinedList"/>
    <dgm:cxn modelId="{B95B944F-2098-4484-8CA1-F52486DBDDF2}" type="presParOf" srcId="{D65E9DC9-3097-450F-8740-2A843EEDE217}" destId="{4FC3B23E-3CDA-4402-8CA4-1FEF2DDA201B}" srcOrd="1" destOrd="0" presId="urn:microsoft.com/office/officeart/2008/layout/LinedList"/>
    <dgm:cxn modelId="{7841B285-EFCD-4C33-BFD8-5100D6AA783B}" type="presParOf" srcId="{4FC3B23E-3CDA-4402-8CA4-1FEF2DDA201B}" destId="{3C7D0BB1-2AE5-4076-80C4-C00ABFF88047}" srcOrd="0" destOrd="0" presId="urn:microsoft.com/office/officeart/2008/layout/LinedList"/>
    <dgm:cxn modelId="{D4C19286-B967-44FE-9FBE-4072794C88D5}" type="presParOf" srcId="{4FC3B23E-3CDA-4402-8CA4-1FEF2DDA201B}" destId="{0F8E4F5A-6B94-4763-99A7-FBE1657476EC}" srcOrd="1" destOrd="0" presId="urn:microsoft.com/office/officeart/2008/layout/LinedList"/>
    <dgm:cxn modelId="{9A634D32-A609-4EDF-96BB-475164D1A6CF}" type="presParOf" srcId="{D65E9DC9-3097-450F-8740-2A843EEDE217}" destId="{867D1715-382D-47B0-965E-A2D3F94B819B}" srcOrd="2" destOrd="0" presId="urn:microsoft.com/office/officeart/2008/layout/LinedList"/>
    <dgm:cxn modelId="{40B79CF5-D21E-4394-A04D-097EB737EC87}" type="presParOf" srcId="{D65E9DC9-3097-450F-8740-2A843EEDE217}" destId="{6C1CD128-6EF0-4B8C-BB96-0430495B6E5D}" srcOrd="3" destOrd="0" presId="urn:microsoft.com/office/officeart/2008/layout/LinedList"/>
    <dgm:cxn modelId="{0621DFA3-717F-465E-8AF9-6D1178B39CC9}" type="presParOf" srcId="{6C1CD128-6EF0-4B8C-BB96-0430495B6E5D}" destId="{89A30560-2471-43EF-8E4E-168E15372224}" srcOrd="0" destOrd="0" presId="urn:microsoft.com/office/officeart/2008/layout/LinedList"/>
    <dgm:cxn modelId="{0A1185A4-343F-4C0A-B552-94FBD158E61E}" type="presParOf" srcId="{6C1CD128-6EF0-4B8C-BB96-0430495B6E5D}" destId="{38A59D5E-7F0A-4415-ACE4-1B2A0255FC1C}" srcOrd="1" destOrd="0" presId="urn:microsoft.com/office/officeart/2008/layout/LinedList"/>
    <dgm:cxn modelId="{A7BF600B-8935-410A-86F1-BA5E9B0176A8}" type="presParOf" srcId="{D65E9DC9-3097-450F-8740-2A843EEDE217}" destId="{99A5257C-4297-4FFC-A345-AE4DDF6B751F}" srcOrd="4" destOrd="0" presId="urn:microsoft.com/office/officeart/2008/layout/LinedList"/>
    <dgm:cxn modelId="{F4DC5C10-2AD4-4CDB-B1AA-4B220108BF6B}" type="presParOf" srcId="{D65E9DC9-3097-450F-8740-2A843EEDE217}" destId="{4E3C88E9-D1FF-4DB0-993C-D059A098C91E}" srcOrd="5" destOrd="0" presId="urn:microsoft.com/office/officeart/2008/layout/LinedList"/>
    <dgm:cxn modelId="{8FA5B3D6-54BE-48B3-B729-748EC6CFB4EA}" type="presParOf" srcId="{4E3C88E9-D1FF-4DB0-993C-D059A098C91E}" destId="{F16CDCD5-DD29-4BDB-B113-3D7D312034A3}" srcOrd="0" destOrd="0" presId="urn:microsoft.com/office/officeart/2008/layout/LinedList"/>
    <dgm:cxn modelId="{5615AE5E-B51F-40E2-B859-39395DC6289E}" type="presParOf" srcId="{4E3C88E9-D1FF-4DB0-993C-D059A098C91E}" destId="{894F136A-F0D8-49BA-975C-D84C23AE7C94}" srcOrd="1" destOrd="0" presId="urn:microsoft.com/office/officeart/2008/layout/LinedList"/>
    <dgm:cxn modelId="{885B4F3E-464B-421E-B702-CFE040A68776}" type="presParOf" srcId="{D65E9DC9-3097-450F-8740-2A843EEDE217}" destId="{A4DBB297-9A9E-4140-B4E6-604F4E2365B2}" srcOrd="6" destOrd="0" presId="urn:microsoft.com/office/officeart/2008/layout/LinedList"/>
    <dgm:cxn modelId="{B0B70AA1-E44F-42D0-8587-DEEB27DC8759}" type="presParOf" srcId="{D65E9DC9-3097-450F-8740-2A843EEDE217}" destId="{1E3FF7A3-AD11-421F-8CC7-6194C9A7D697}" srcOrd="7" destOrd="0" presId="urn:microsoft.com/office/officeart/2008/layout/LinedList"/>
    <dgm:cxn modelId="{A97B2796-C58D-46A4-9DCF-6AFE790B1723}" type="presParOf" srcId="{1E3FF7A3-AD11-421F-8CC7-6194C9A7D697}" destId="{5F279171-D74E-4460-BE2A-F8869CDDAAA1}" srcOrd="0" destOrd="0" presId="urn:microsoft.com/office/officeart/2008/layout/LinedList"/>
    <dgm:cxn modelId="{1531B5B9-74DC-47EE-9638-9FBC93755233}" type="presParOf" srcId="{1E3FF7A3-AD11-421F-8CC7-6194C9A7D697}" destId="{B678A801-DCFC-45DE-B287-6116B9AB84E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D0244F-027F-45F7-AC8C-B73147E3DC62}">
      <dsp:nvSpPr>
        <dsp:cNvPr id="0" name=""/>
        <dsp:cNvSpPr/>
      </dsp:nvSpPr>
      <dsp:spPr>
        <a:xfrm>
          <a:off x="0" y="0"/>
          <a:ext cx="6190459" cy="0"/>
        </a:xfrm>
        <a:prstGeom prst="line">
          <a:avLst/>
        </a:prstGeom>
        <a:gradFill rotWithShape="0">
          <a:gsLst>
            <a:gs pos="0">
              <a:schemeClr val="accent3">
                <a:hueOff val="0"/>
                <a:satOff val="0"/>
                <a:lumOff val="0"/>
                <a:alphaOff val="0"/>
                <a:tint val="98000"/>
                <a:hueMod val="94000"/>
                <a:satMod val="130000"/>
                <a:lumMod val="128000"/>
              </a:schemeClr>
            </a:gs>
            <a:gs pos="100000">
              <a:schemeClr val="accent3">
                <a:hueOff val="0"/>
                <a:satOff val="0"/>
                <a:lumOff val="0"/>
                <a:alphaOff val="0"/>
                <a:shade val="94000"/>
                <a:lumMod val="88000"/>
              </a:schemeClr>
            </a:gs>
          </a:gsLst>
          <a:lin ang="5400000" scaled="0"/>
        </a:gradFill>
        <a:ln w="9525" cap="rnd" cmpd="sng" algn="ctr">
          <a:solidFill>
            <a:schemeClr val="accent3">
              <a:hueOff val="0"/>
              <a:satOff val="0"/>
              <a:lumOff val="0"/>
              <a:alphaOff val="0"/>
            </a:schemeClr>
          </a:solidFill>
          <a:prstDash val="solid"/>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1">
          <a:scrgbClr r="0" g="0" b="0"/>
        </a:lnRef>
        <a:fillRef idx="3">
          <a:scrgbClr r="0" g="0" b="0"/>
        </a:fillRef>
        <a:effectRef idx="3">
          <a:scrgbClr r="0" g="0" b="0"/>
        </a:effectRef>
        <a:fontRef idx="minor">
          <a:schemeClr val="lt1"/>
        </a:fontRef>
      </dsp:style>
    </dsp:sp>
    <dsp:sp modelId="{3C7D0BB1-2AE5-4076-80C4-C00ABFF88047}">
      <dsp:nvSpPr>
        <dsp:cNvPr id="0" name=""/>
        <dsp:cNvSpPr/>
      </dsp:nvSpPr>
      <dsp:spPr>
        <a:xfrm>
          <a:off x="0" y="0"/>
          <a:ext cx="6190459" cy="1192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To make fitness more enjoyable</a:t>
          </a:r>
        </a:p>
      </dsp:txBody>
      <dsp:txXfrm>
        <a:off x="0" y="0"/>
        <a:ext cx="6190459" cy="1192178"/>
      </dsp:txXfrm>
    </dsp:sp>
    <dsp:sp modelId="{867D1715-382D-47B0-965E-A2D3F94B819B}">
      <dsp:nvSpPr>
        <dsp:cNvPr id="0" name=""/>
        <dsp:cNvSpPr/>
      </dsp:nvSpPr>
      <dsp:spPr>
        <a:xfrm>
          <a:off x="0" y="1192178"/>
          <a:ext cx="6190459" cy="0"/>
        </a:xfrm>
        <a:prstGeom prst="line">
          <a:avLst/>
        </a:prstGeom>
        <a:gradFill rotWithShape="0">
          <a:gsLst>
            <a:gs pos="0">
              <a:schemeClr val="accent3">
                <a:hueOff val="0"/>
                <a:satOff val="0"/>
                <a:lumOff val="0"/>
                <a:alphaOff val="0"/>
                <a:tint val="98000"/>
                <a:hueMod val="94000"/>
                <a:satMod val="130000"/>
                <a:lumMod val="128000"/>
              </a:schemeClr>
            </a:gs>
            <a:gs pos="100000">
              <a:schemeClr val="accent3">
                <a:hueOff val="0"/>
                <a:satOff val="0"/>
                <a:lumOff val="0"/>
                <a:alphaOff val="0"/>
                <a:shade val="94000"/>
                <a:lumMod val="88000"/>
              </a:schemeClr>
            </a:gs>
          </a:gsLst>
          <a:lin ang="5400000" scaled="0"/>
        </a:gradFill>
        <a:ln w="9525" cap="rnd" cmpd="sng" algn="ctr">
          <a:solidFill>
            <a:schemeClr val="accent3">
              <a:hueOff val="0"/>
              <a:satOff val="0"/>
              <a:lumOff val="0"/>
              <a:alphaOff val="0"/>
            </a:schemeClr>
          </a:solidFill>
          <a:prstDash val="solid"/>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1">
          <a:scrgbClr r="0" g="0" b="0"/>
        </a:lnRef>
        <a:fillRef idx="3">
          <a:scrgbClr r="0" g="0" b="0"/>
        </a:fillRef>
        <a:effectRef idx="3">
          <a:scrgbClr r="0" g="0" b="0"/>
        </a:effectRef>
        <a:fontRef idx="minor">
          <a:schemeClr val="lt1"/>
        </a:fontRef>
      </dsp:style>
    </dsp:sp>
    <dsp:sp modelId="{89A30560-2471-43EF-8E4E-168E15372224}">
      <dsp:nvSpPr>
        <dsp:cNvPr id="0" name=""/>
        <dsp:cNvSpPr/>
      </dsp:nvSpPr>
      <dsp:spPr>
        <a:xfrm>
          <a:off x="0" y="1192178"/>
          <a:ext cx="6190459" cy="1192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To make a positive impact on obesity in New Zealand</a:t>
          </a:r>
        </a:p>
      </dsp:txBody>
      <dsp:txXfrm>
        <a:off x="0" y="1192178"/>
        <a:ext cx="6190459" cy="1192178"/>
      </dsp:txXfrm>
    </dsp:sp>
    <dsp:sp modelId="{99A5257C-4297-4FFC-A345-AE4DDF6B751F}">
      <dsp:nvSpPr>
        <dsp:cNvPr id="0" name=""/>
        <dsp:cNvSpPr/>
      </dsp:nvSpPr>
      <dsp:spPr>
        <a:xfrm>
          <a:off x="0" y="2384356"/>
          <a:ext cx="6190459" cy="0"/>
        </a:xfrm>
        <a:prstGeom prst="line">
          <a:avLst/>
        </a:prstGeom>
        <a:gradFill rotWithShape="0">
          <a:gsLst>
            <a:gs pos="0">
              <a:schemeClr val="accent3">
                <a:hueOff val="0"/>
                <a:satOff val="0"/>
                <a:lumOff val="0"/>
                <a:alphaOff val="0"/>
                <a:tint val="98000"/>
                <a:hueMod val="94000"/>
                <a:satMod val="130000"/>
                <a:lumMod val="128000"/>
              </a:schemeClr>
            </a:gs>
            <a:gs pos="100000">
              <a:schemeClr val="accent3">
                <a:hueOff val="0"/>
                <a:satOff val="0"/>
                <a:lumOff val="0"/>
                <a:alphaOff val="0"/>
                <a:shade val="94000"/>
                <a:lumMod val="88000"/>
              </a:schemeClr>
            </a:gs>
          </a:gsLst>
          <a:lin ang="5400000" scaled="0"/>
        </a:gradFill>
        <a:ln w="9525" cap="rnd" cmpd="sng" algn="ctr">
          <a:solidFill>
            <a:schemeClr val="accent3">
              <a:hueOff val="0"/>
              <a:satOff val="0"/>
              <a:lumOff val="0"/>
              <a:alphaOff val="0"/>
            </a:schemeClr>
          </a:solidFill>
          <a:prstDash val="solid"/>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1">
          <a:scrgbClr r="0" g="0" b="0"/>
        </a:lnRef>
        <a:fillRef idx="3">
          <a:scrgbClr r="0" g="0" b="0"/>
        </a:fillRef>
        <a:effectRef idx="3">
          <a:scrgbClr r="0" g="0" b="0"/>
        </a:effectRef>
        <a:fontRef idx="minor">
          <a:schemeClr val="lt1"/>
        </a:fontRef>
      </dsp:style>
    </dsp:sp>
    <dsp:sp modelId="{F16CDCD5-DD29-4BDB-B113-3D7D312034A3}">
      <dsp:nvSpPr>
        <dsp:cNvPr id="0" name=""/>
        <dsp:cNvSpPr/>
      </dsp:nvSpPr>
      <dsp:spPr>
        <a:xfrm>
          <a:off x="0" y="2384356"/>
          <a:ext cx="6190459" cy="1192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Inspire kiwis to be more active</a:t>
          </a:r>
        </a:p>
      </dsp:txBody>
      <dsp:txXfrm>
        <a:off x="0" y="2384356"/>
        <a:ext cx="6190459" cy="1192178"/>
      </dsp:txXfrm>
    </dsp:sp>
    <dsp:sp modelId="{A4DBB297-9A9E-4140-B4E6-604F4E2365B2}">
      <dsp:nvSpPr>
        <dsp:cNvPr id="0" name=""/>
        <dsp:cNvSpPr/>
      </dsp:nvSpPr>
      <dsp:spPr>
        <a:xfrm>
          <a:off x="0" y="3576534"/>
          <a:ext cx="6190459" cy="0"/>
        </a:xfrm>
        <a:prstGeom prst="line">
          <a:avLst/>
        </a:prstGeom>
        <a:gradFill rotWithShape="0">
          <a:gsLst>
            <a:gs pos="0">
              <a:schemeClr val="accent3">
                <a:hueOff val="0"/>
                <a:satOff val="0"/>
                <a:lumOff val="0"/>
                <a:alphaOff val="0"/>
                <a:tint val="98000"/>
                <a:hueMod val="94000"/>
                <a:satMod val="130000"/>
                <a:lumMod val="128000"/>
              </a:schemeClr>
            </a:gs>
            <a:gs pos="100000">
              <a:schemeClr val="accent3">
                <a:hueOff val="0"/>
                <a:satOff val="0"/>
                <a:lumOff val="0"/>
                <a:alphaOff val="0"/>
                <a:shade val="94000"/>
                <a:lumMod val="88000"/>
              </a:schemeClr>
            </a:gs>
          </a:gsLst>
          <a:lin ang="5400000" scaled="0"/>
        </a:gradFill>
        <a:ln w="9525" cap="rnd" cmpd="sng" algn="ctr">
          <a:solidFill>
            <a:schemeClr val="accent3">
              <a:hueOff val="0"/>
              <a:satOff val="0"/>
              <a:lumOff val="0"/>
              <a:alphaOff val="0"/>
            </a:schemeClr>
          </a:solidFill>
          <a:prstDash val="solid"/>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1">
          <a:scrgbClr r="0" g="0" b="0"/>
        </a:lnRef>
        <a:fillRef idx="3">
          <a:scrgbClr r="0" g="0" b="0"/>
        </a:fillRef>
        <a:effectRef idx="3">
          <a:scrgbClr r="0" g="0" b="0"/>
        </a:effectRef>
        <a:fontRef idx="minor">
          <a:schemeClr val="lt1"/>
        </a:fontRef>
      </dsp:style>
    </dsp:sp>
    <dsp:sp modelId="{5F279171-D74E-4460-BE2A-F8869CDDAAA1}">
      <dsp:nvSpPr>
        <dsp:cNvPr id="0" name=""/>
        <dsp:cNvSpPr/>
      </dsp:nvSpPr>
      <dsp:spPr>
        <a:xfrm>
          <a:off x="0" y="3576534"/>
          <a:ext cx="6190459" cy="1192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Decrease the current adult obesity rate</a:t>
          </a:r>
        </a:p>
      </dsp:txBody>
      <dsp:txXfrm>
        <a:off x="0" y="3576534"/>
        <a:ext cx="6190459" cy="11921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250028-BF2F-42C0-842B-3EECD06A12EF}" type="datetimeFigureOut">
              <a:rPr lang="en-NZ" smtClean="0"/>
              <a:t>16/08/2018</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8087AA-1196-4315-869C-4FFEC328AB19}" type="slidenum">
              <a:rPr lang="en-NZ" smtClean="0"/>
              <a:t>‹#›</a:t>
            </a:fld>
            <a:endParaRPr lang="en-NZ"/>
          </a:p>
        </p:txBody>
      </p:sp>
    </p:spTree>
    <p:extLst>
      <p:ext uri="{BB962C8B-B14F-4D97-AF65-F5344CB8AC3E}">
        <p14:creationId xmlns:p14="http://schemas.microsoft.com/office/powerpoint/2010/main" val="384723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0" i="0" u="none" strike="noStrike" kern="1200" dirty="0">
                <a:solidFill>
                  <a:schemeClr val="tx1"/>
                </a:solidFill>
                <a:effectLst/>
                <a:latin typeface="+mn-lt"/>
                <a:ea typeface="+mn-ea"/>
                <a:cs typeface="+mn-cs"/>
              </a:rPr>
              <a:t>Coach Potato is a fitness tracking device that prioritizes the analysis of walking, running and cycling. The application allows users to set goals and constantly receive feedback on their progress towards meeting these. Our app is targeted towards young to middle aged casual exercisers who wish for a simple and user-friendly way of measuring progress towards their fitness goals. However experienced athletes may also choose to use the application. Coach Potato is a feedback driven application that. The main unique selling point of Coach Potato over existing products is its simplicity and focus on satisfying the needs of the fitness-casual users. Our application "dumbs down" complex fitness lingo and technical terms that are often designed for fitness enthusiasts. For this reason, we believe that Coach Potato can become a preferred application for the non-elite, casual athlete type.</a:t>
            </a:r>
            <a:endParaRPr lang="en-NZ" dirty="0">
              <a:effectLst/>
            </a:endParaRPr>
          </a:p>
        </p:txBody>
      </p:sp>
      <p:sp>
        <p:nvSpPr>
          <p:cNvPr id="4" name="Slide Number Placeholder 3"/>
          <p:cNvSpPr>
            <a:spLocks noGrp="1"/>
          </p:cNvSpPr>
          <p:nvPr>
            <p:ph type="sldNum" sz="quarter" idx="10"/>
          </p:nvPr>
        </p:nvSpPr>
        <p:spPr/>
        <p:txBody>
          <a:bodyPr/>
          <a:lstStyle/>
          <a:p>
            <a:fld id="{D48087AA-1196-4315-869C-4FFEC328AB19}" type="slidenum">
              <a:rPr lang="en-NZ" smtClean="0"/>
              <a:t>2</a:t>
            </a:fld>
            <a:endParaRPr lang="en-NZ"/>
          </a:p>
        </p:txBody>
      </p:sp>
    </p:spTree>
    <p:extLst>
      <p:ext uri="{BB962C8B-B14F-4D97-AF65-F5344CB8AC3E}">
        <p14:creationId xmlns:p14="http://schemas.microsoft.com/office/powerpoint/2010/main" val="305002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b="0" i="0" u="none" strike="noStrike" kern="1200" dirty="0">
                <a:solidFill>
                  <a:schemeClr val="tx1"/>
                </a:solidFill>
                <a:effectLst/>
                <a:latin typeface="+mn-lt"/>
                <a:ea typeface="+mn-ea"/>
                <a:cs typeface="+mn-cs"/>
              </a:rPr>
              <a:t>Coach Potato is an application that allows users to create profiles and have goals that they wish to track their work towards. The user can import activity data from an external fitness tracking device, which the app then </a:t>
            </a:r>
            <a:r>
              <a:rPr lang="en-NZ" sz="1200" b="0" i="0" u="none" strike="noStrike" kern="1200" dirty="0" err="1">
                <a:solidFill>
                  <a:schemeClr val="tx1"/>
                </a:solidFill>
                <a:effectLst/>
                <a:latin typeface="+mn-lt"/>
                <a:ea typeface="+mn-ea"/>
                <a:cs typeface="+mn-cs"/>
              </a:rPr>
              <a:t>analyzes</a:t>
            </a:r>
            <a:r>
              <a:rPr lang="en-NZ" sz="1200" b="0" i="0" u="none" strike="noStrike" kern="1200" dirty="0">
                <a:solidFill>
                  <a:schemeClr val="tx1"/>
                </a:solidFill>
                <a:effectLst/>
                <a:latin typeface="+mn-lt"/>
                <a:ea typeface="+mn-ea"/>
                <a:cs typeface="+mn-cs"/>
              </a:rPr>
              <a:t>. This analysis determines how the user is progressing towards reaching their goals. Goals to choose from include weight-loss, distance, speed, activity frequency and more. The analysis offered to the user includes BMI, graphical representations of distance over time, heart rate over time, calories burned, stress level over time and maps of routes based on activities. Furthermore, the app offers health warnings based from the data analysis and integrates a web search feature to search for health-related information. A calendar is also available for the user to plan and review their fitness activities. Daily motivational messages shall be available to the user at any time from the user’s profile page. </a:t>
            </a:r>
            <a:endParaRPr lang="en-NZ" dirty="0">
              <a:effectLst/>
            </a:endParaRPr>
          </a:p>
        </p:txBody>
      </p:sp>
      <p:sp>
        <p:nvSpPr>
          <p:cNvPr id="4" name="Slide Number Placeholder 3"/>
          <p:cNvSpPr>
            <a:spLocks noGrp="1"/>
          </p:cNvSpPr>
          <p:nvPr>
            <p:ph type="sldNum" sz="quarter" idx="10"/>
          </p:nvPr>
        </p:nvSpPr>
        <p:spPr/>
        <p:txBody>
          <a:bodyPr/>
          <a:lstStyle/>
          <a:p>
            <a:fld id="{D48087AA-1196-4315-869C-4FFEC328AB19}" type="slidenum">
              <a:rPr lang="en-NZ" smtClean="0"/>
              <a:t>3</a:t>
            </a:fld>
            <a:endParaRPr lang="en-NZ"/>
          </a:p>
        </p:txBody>
      </p:sp>
    </p:spTree>
    <p:extLst>
      <p:ext uri="{BB962C8B-B14F-4D97-AF65-F5344CB8AC3E}">
        <p14:creationId xmlns:p14="http://schemas.microsoft.com/office/powerpoint/2010/main" val="1986157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0" i="0" u="none" strike="noStrike" kern="1200" dirty="0">
                <a:solidFill>
                  <a:schemeClr val="tx1"/>
                </a:solidFill>
                <a:effectLst/>
                <a:latin typeface="+mn-lt"/>
                <a:ea typeface="+mn-ea"/>
                <a:cs typeface="+mn-cs"/>
              </a:rPr>
              <a:t>As a team, our goal is for our application to make a positive impact on obesity in New Zealand. We are determined to inspire more kiwis not to only be more active but enjoy doing so. A 2017 survey conducted by the NZ Ministry of Health found that 34% of adults (15 years or older) are overweight and 1.2 million kiwis (a further 32%) were deemed to be obese </a:t>
            </a:r>
            <a:r>
              <a:rPr lang="en-NZ" sz="1200" b="0" i="0" u="none" strike="noStrike" kern="1200" baseline="30000" dirty="0">
                <a:solidFill>
                  <a:schemeClr val="tx1"/>
                </a:solidFill>
                <a:effectLst/>
                <a:latin typeface="+mn-lt"/>
                <a:ea typeface="+mn-ea"/>
                <a:cs typeface="+mn-cs"/>
              </a:rPr>
              <a:t>[1][2]</a:t>
            </a:r>
            <a:r>
              <a:rPr lang="en-NZ" sz="1200" b="0" i="0" u="none" strike="noStrike" kern="1200" dirty="0">
                <a:solidFill>
                  <a:schemeClr val="tx1"/>
                </a:solidFill>
                <a:effectLst/>
                <a:latin typeface="+mn-lt"/>
                <a:ea typeface="+mn-ea"/>
                <a:cs typeface="+mn-cs"/>
              </a:rPr>
              <a:t>. Overweight was defined as having a BMI between 25.0 and 29.9 and obese as having a BMI of 30.0 or greater. </a:t>
            </a:r>
            <a:endParaRPr lang="en-NZ" dirty="0">
              <a:effectLst/>
            </a:endParaRPr>
          </a:p>
          <a:p>
            <a:pPr rtl="0"/>
            <a:r>
              <a:rPr lang="en-NZ" sz="1200" b="0" i="0" u="none" strike="noStrike" kern="1200" dirty="0">
                <a:solidFill>
                  <a:schemeClr val="tx1"/>
                </a:solidFill>
                <a:effectLst/>
                <a:latin typeface="+mn-lt"/>
                <a:ea typeface="+mn-ea"/>
                <a:cs typeface="+mn-cs"/>
              </a:rPr>
              <a:t>We are strong believers that the increasing rate of in obesity across NZ is becoming more and more concerning every day, and we hope that Coach Potato can contribute towards changing this. </a:t>
            </a:r>
            <a:endParaRPr lang="en-NZ" dirty="0">
              <a:effectLst/>
            </a:endParaRPr>
          </a:p>
        </p:txBody>
      </p:sp>
      <p:sp>
        <p:nvSpPr>
          <p:cNvPr id="4" name="Slide Number Placeholder 3"/>
          <p:cNvSpPr>
            <a:spLocks noGrp="1"/>
          </p:cNvSpPr>
          <p:nvPr>
            <p:ph type="sldNum" sz="quarter" idx="10"/>
          </p:nvPr>
        </p:nvSpPr>
        <p:spPr/>
        <p:txBody>
          <a:bodyPr/>
          <a:lstStyle/>
          <a:p>
            <a:fld id="{D48087AA-1196-4315-869C-4FFEC328AB19}" type="slidenum">
              <a:rPr lang="en-NZ" smtClean="0"/>
              <a:t>4</a:t>
            </a:fld>
            <a:endParaRPr lang="en-NZ"/>
          </a:p>
        </p:txBody>
      </p:sp>
    </p:spTree>
    <p:extLst>
      <p:ext uri="{BB962C8B-B14F-4D97-AF65-F5344CB8AC3E}">
        <p14:creationId xmlns:p14="http://schemas.microsoft.com/office/powerpoint/2010/main" val="2456589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b="0" i="0" u="none" strike="noStrike" kern="1200" dirty="0">
                <a:solidFill>
                  <a:schemeClr val="tx1"/>
                </a:solidFill>
                <a:effectLst/>
                <a:latin typeface="+mn-lt"/>
                <a:ea typeface="+mn-ea"/>
                <a:cs typeface="+mn-cs"/>
              </a:rPr>
              <a:t>Prioritizing our Stakeholders rightly is one of the key task for our project as it has a huge impact on our overall project success. We have prioritized the casual exercisers than any other stakeholder as they are the main target market for Coach Potato. The course staff have an average priority as they are our clients and have set the requirements for this product. Experienced Athletes and Developers have Low priority as athletes are not our main target but still we do not want to stop them from using our app. Then are the developers who are the ones producing the software but their design choices are determined by other stakeholders.</a:t>
            </a:r>
            <a:endParaRPr lang="en-NZ" dirty="0">
              <a:effectLst/>
            </a:endParaRPr>
          </a:p>
        </p:txBody>
      </p:sp>
      <p:sp>
        <p:nvSpPr>
          <p:cNvPr id="4" name="Slide Number Placeholder 3"/>
          <p:cNvSpPr>
            <a:spLocks noGrp="1"/>
          </p:cNvSpPr>
          <p:nvPr>
            <p:ph type="sldNum" sz="quarter" idx="10"/>
          </p:nvPr>
        </p:nvSpPr>
        <p:spPr/>
        <p:txBody>
          <a:bodyPr/>
          <a:lstStyle/>
          <a:p>
            <a:fld id="{D48087AA-1196-4315-869C-4FFEC328AB19}" type="slidenum">
              <a:rPr lang="en-NZ" smtClean="0"/>
              <a:t>5</a:t>
            </a:fld>
            <a:endParaRPr lang="en-NZ"/>
          </a:p>
        </p:txBody>
      </p:sp>
    </p:spTree>
    <p:extLst>
      <p:ext uri="{BB962C8B-B14F-4D97-AF65-F5344CB8AC3E}">
        <p14:creationId xmlns:p14="http://schemas.microsoft.com/office/powerpoint/2010/main" val="894858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b="0" i="0" u="none" strike="noStrike" kern="1200" dirty="0">
                <a:solidFill>
                  <a:schemeClr val="tx1"/>
                </a:solidFill>
                <a:effectLst/>
                <a:latin typeface="+mn-lt"/>
                <a:ea typeface="+mn-ea"/>
                <a:cs typeface="+mn-cs"/>
              </a:rPr>
              <a:t>Application might not be user friendly and the user might not have a clear understanding of how to use the app. Clients might change the requirements anytime during the project or there is miscommunication or misunderstanding regarding the initial requirements (</a:t>
            </a:r>
            <a:r>
              <a:rPr lang="en-NZ" sz="1200" b="1" i="0" u="none" strike="noStrike" kern="1200" dirty="0">
                <a:solidFill>
                  <a:schemeClr val="tx1"/>
                </a:solidFill>
                <a:effectLst/>
                <a:latin typeface="+mn-lt"/>
                <a:ea typeface="+mn-ea"/>
                <a:cs typeface="+mn-cs"/>
              </a:rPr>
              <a:t>Very likely</a:t>
            </a:r>
            <a:r>
              <a:rPr lang="en-NZ" sz="1200" b="0" i="0" u="none" strike="noStrike" kern="1200" dirty="0">
                <a:solidFill>
                  <a:schemeClr val="tx1"/>
                </a:solidFill>
                <a:effectLst/>
                <a:latin typeface="+mn-lt"/>
                <a:ea typeface="+mn-ea"/>
                <a:cs typeface="+mn-cs"/>
              </a:rPr>
              <a:t>). Developers could have conflicts due to different ideas, choices, style of work, cultures, etc.</a:t>
            </a:r>
            <a:endParaRPr lang="en-NZ" dirty="0">
              <a:effectLst/>
            </a:endParaRPr>
          </a:p>
        </p:txBody>
      </p:sp>
      <p:sp>
        <p:nvSpPr>
          <p:cNvPr id="4" name="Slide Number Placeholder 3"/>
          <p:cNvSpPr>
            <a:spLocks noGrp="1"/>
          </p:cNvSpPr>
          <p:nvPr>
            <p:ph type="sldNum" sz="quarter" idx="10"/>
          </p:nvPr>
        </p:nvSpPr>
        <p:spPr/>
        <p:txBody>
          <a:bodyPr/>
          <a:lstStyle/>
          <a:p>
            <a:fld id="{D48087AA-1196-4315-869C-4FFEC328AB19}" type="slidenum">
              <a:rPr lang="en-NZ" smtClean="0"/>
              <a:t>6</a:t>
            </a:fld>
            <a:endParaRPr lang="en-NZ"/>
          </a:p>
        </p:txBody>
      </p:sp>
    </p:spTree>
    <p:extLst>
      <p:ext uri="{BB962C8B-B14F-4D97-AF65-F5344CB8AC3E}">
        <p14:creationId xmlns:p14="http://schemas.microsoft.com/office/powerpoint/2010/main" val="2923345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b="0" i="0" u="none" strike="noStrike" kern="1200" dirty="0">
                <a:solidFill>
                  <a:schemeClr val="tx1"/>
                </a:solidFill>
                <a:effectLst/>
                <a:latin typeface="+mn-lt"/>
                <a:ea typeface="+mn-ea"/>
                <a:cs typeface="+mn-cs"/>
              </a:rPr>
              <a:t>The main use cases are upload from file, view raw data, view data analysis and view activity data. These use cases make up the core of the application. One actor was decided upon because every function of the application was planned to be accessible by every type of user. The use cases are dependent on one another in some cases, and this is further explained in the textual descriptions. For example, most use cases are dependent on the user having a profile. There are extra use cases we designed, including the profile use cases and the view goals use case.</a:t>
            </a:r>
            <a:endParaRPr lang="en-NZ" dirty="0">
              <a:effectLst/>
            </a:endParaRPr>
          </a:p>
        </p:txBody>
      </p:sp>
      <p:sp>
        <p:nvSpPr>
          <p:cNvPr id="4" name="Slide Number Placeholder 3"/>
          <p:cNvSpPr>
            <a:spLocks noGrp="1"/>
          </p:cNvSpPr>
          <p:nvPr>
            <p:ph type="sldNum" sz="quarter" idx="10"/>
          </p:nvPr>
        </p:nvSpPr>
        <p:spPr/>
        <p:txBody>
          <a:bodyPr/>
          <a:lstStyle/>
          <a:p>
            <a:fld id="{D48087AA-1196-4315-869C-4FFEC328AB19}" type="slidenum">
              <a:rPr lang="en-NZ" smtClean="0"/>
              <a:t>8</a:t>
            </a:fld>
            <a:endParaRPr lang="en-NZ"/>
          </a:p>
        </p:txBody>
      </p:sp>
    </p:spTree>
    <p:extLst>
      <p:ext uri="{BB962C8B-B14F-4D97-AF65-F5344CB8AC3E}">
        <p14:creationId xmlns:p14="http://schemas.microsoft.com/office/powerpoint/2010/main" val="3884902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b="0" i="0" u="none" strike="noStrike" kern="1200" dirty="0">
                <a:solidFill>
                  <a:schemeClr val="tx1"/>
                </a:solidFill>
                <a:effectLst/>
                <a:latin typeface="+mn-lt"/>
                <a:ea typeface="+mn-ea"/>
                <a:cs typeface="+mn-cs"/>
              </a:rPr>
              <a:t>The profile is where the calendar and goals can be accessed from. These will open up in </a:t>
            </a:r>
            <a:r>
              <a:rPr lang="en-NZ" sz="1200" b="0" i="0" u="none" strike="noStrike" kern="1200" dirty="0" err="1">
                <a:solidFill>
                  <a:schemeClr val="tx1"/>
                </a:solidFill>
                <a:effectLst/>
                <a:latin typeface="+mn-lt"/>
                <a:ea typeface="+mn-ea"/>
                <a:cs typeface="+mn-cs"/>
              </a:rPr>
              <a:t>seperate</a:t>
            </a:r>
            <a:r>
              <a:rPr lang="en-NZ" sz="1200" b="0" i="0" u="none" strike="noStrike" kern="1200" dirty="0">
                <a:solidFill>
                  <a:schemeClr val="tx1"/>
                </a:solidFill>
                <a:effectLst/>
                <a:latin typeface="+mn-lt"/>
                <a:ea typeface="+mn-ea"/>
                <a:cs typeface="+mn-cs"/>
              </a:rPr>
              <a:t> windows when the buttons are clicked.</a:t>
            </a:r>
            <a:endParaRPr lang="en-NZ" dirty="0">
              <a:effectLst/>
            </a:endParaRPr>
          </a:p>
        </p:txBody>
      </p:sp>
      <p:sp>
        <p:nvSpPr>
          <p:cNvPr id="4" name="Slide Number Placeholder 3"/>
          <p:cNvSpPr>
            <a:spLocks noGrp="1"/>
          </p:cNvSpPr>
          <p:nvPr>
            <p:ph type="sldNum" sz="quarter" idx="10"/>
          </p:nvPr>
        </p:nvSpPr>
        <p:spPr/>
        <p:txBody>
          <a:bodyPr/>
          <a:lstStyle/>
          <a:p>
            <a:fld id="{D48087AA-1196-4315-869C-4FFEC328AB19}" type="slidenum">
              <a:rPr lang="en-NZ" smtClean="0"/>
              <a:t>9</a:t>
            </a:fld>
            <a:endParaRPr lang="en-NZ"/>
          </a:p>
        </p:txBody>
      </p:sp>
    </p:spTree>
    <p:extLst>
      <p:ext uri="{BB962C8B-B14F-4D97-AF65-F5344CB8AC3E}">
        <p14:creationId xmlns:p14="http://schemas.microsoft.com/office/powerpoint/2010/main" val="2590582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b="0" i="0" u="none" strike="noStrike" kern="1200" dirty="0">
                <a:solidFill>
                  <a:schemeClr val="tx1"/>
                </a:solidFill>
                <a:effectLst/>
                <a:latin typeface="+mn-lt"/>
                <a:ea typeface="+mn-ea"/>
                <a:cs typeface="+mn-cs"/>
              </a:rPr>
              <a:t>In data analysis, activities can be selected from the side bar. A graph will be shown and analysis will be shown for the selected activity. View more leads to a screen which shows a map and more detailed analysis of the activity.</a:t>
            </a:r>
            <a:endParaRPr lang="en-NZ" dirty="0">
              <a:effectLst/>
            </a:endParaRPr>
          </a:p>
        </p:txBody>
      </p:sp>
      <p:sp>
        <p:nvSpPr>
          <p:cNvPr id="4" name="Slide Number Placeholder 3"/>
          <p:cNvSpPr>
            <a:spLocks noGrp="1"/>
          </p:cNvSpPr>
          <p:nvPr>
            <p:ph type="sldNum" sz="quarter" idx="10"/>
          </p:nvPr>
        </p:nvSpPr>
        <p:spPr/>
        <p:txBody>
          <a:bodyPr/>
          <a:lstStyle/>
          <a:p>
            <a:fld id="{D48087AA-1196-4315-869C-4FFEC328AB19}" type="slidenum">
              <a:rPr lang="en-NZ" smtClean="0"/>
              <a:t>10</a:t>
            </a:fld>
            <a:endParaRPr lang="en-NZ"/>
          </a:p>
        </p:txBody>
      </p:sp>
    </p:spTree>
    <p:extLst>
      <p:ext uri="{BB962C8B-B14F-4D97-AF65-F5344CB8AC3E}">
        <p14:creationId xmlns:p14="http://schemas.microsoft.com/office/powerpoint/2010/main" val="2015355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b="0" i="0" u="none" strike="noStrike" kern="1200" dirty="0">
                <a:solidFill>
                  <a:schemeClr val="tx1"/>
                </a:solidFill>
                <a:effectLst/>
                <a:latin typeface="+mn-lt"/>
                <a:ea typeface="+mn-ea"/>
                <a:cs typeface="+mn-cs"/>
              </a:rPr>
              <a:t>Gantt was used to create a chart outlining all the tasks to be done. Personal commitments and holidays were taken into account when planning this, and the second week of the holidays is free time as some members are away or have medical appointments. To achieve the goal, the team will meet every week and continually re-assess and re-assign tasks to make sure the team is on track.</a:t>
            </a:r>
            <a:endParaRPr lang="en-NZ" dirty="0">
              <a:effectLst/>
            </a:endParaRPr>
          </a:p>
        </p:txBody>
      </p:sp>
      <p:sp>
        <p:nvSpPr>
          <p:cNvPr id="4" name="Slide Number Placeholder 3"/>
          <p:cNvSpPr>
            <a:spLocks noGrp="1"/>
          </p:cNvSpPr>
          <p:nvPr>
            <p:ph type="sldNum" sz="quarter" idx="10"/>
          </p:nvPr>
        </p:nvSpPr>
        <p:spPr/>
        <p:txBody>
          <a:bodyPr/>
          <a:lstStyle/>
          <a:p>
            <a:fld id="{D48087AA-1196-4315-869C-4FFEC328AB19}" type="slidenum">
              <a:rPr lang="en-NZ" smtClean="0"/>
              <a:t>18</a:t>
            </a:fld>
            <a:endParaRPr lang="en-NZ"/>
          </a:p>
        </p:txBody>
      </p:sp>
    </p:spTree>
    <p:extLst>
      <p:ext uri="{BB962C8B-B14F-4D97-AF65-F5344CB8AC3E}">
        <p14:creationId xmlns:p14="http://schemas.microsoft.com/office/powerpoint/2010/main" val="2193797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8/16/2018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34" name="Rectangle 140">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BF437A-4CBE-4481-9C20-AA1DBDFB5491}"/>
              </a:ext>
            </a:extLst>
          </p:cNvPr>
          <p:cNvSpPr>
            <a:spLocks noGrp="1"/>
          </p:cNvSpPr>
          <p:nvPr>
            <p:ph type="ctrTitle"/>
          </p:nvPr>
        </p:nvSpPr>
        <p:spPr>
          <a:xfrm>
            <a:off x="5135754" y="628617"/>
            <a:ext cx="6368858" cy="3028983"/>
          </a:xfrm>
        </p:spPr>
        <p:txBody>
          <a:bodyPr>
            <a:normAutofit/>
          </a:bodyPr>
          <a:lstStyle/>
          <a:p>
            <a:r>
              <a:rPr lang="en-NZ" dirty="0"/>
              <a:t>Coach Potato</a:t>
            </a:r>
          </a:p>
        </p:txBody>
      </p:sp>
      <p:sp>
        <p:nvSpPr>
          <p:cNvPr id="3" name="Subtitle 2">
            <a:extLst>
              <a:ext uri="{FF2B5EF4-FFF2-40B4-BE49-F238E27FC236}">
                <a16:creationId xmlns:a16="http://schemas.microsoft.com/office/drawing/2014/main" id="{F6174440-4AB4-448D-83DD-78CBE280CDA4}"/>
              </a:ext>
            </a:extLst>
          </p:cNvPr>
          <p:cNvSpPr>
            <a:spLocks noGrp="1"/>
          </p:cNvSpPr>
          <p:nvPr>
            <p:ph type="subTitle" idx="1"/>
          </p:nvPr>
        </p:nvSpPr>
        <p:spPr>
          <a:xfrm>
            <a:off x="5126845" y="3843868"/>
            <a:ext cx="5233180" cy="1564744"/>
          </a:xfrm>
        </p:spPr>
        <p:txBody>
          <a:bodyPr>
            <a:normAutofit/>
          </a:bodyPr>
          <a:lstStyle/>
          <a:p>
            <a:r>
              <a:rPr lang="en-NZ"/>
              <a:t>Health Tracking and Analysis Application</a:t>
            </a:r>
            <a:endParaRPr lang="en-NZ" dirty="0"/>
          </a:p>
        </p:txBody>
      </p:sp>
      <p:pic>
        <p:nvPicPr>
          <p:cNvPr id="8" name="Picture 7" descr="A close up of sunglasses&#10;&#10;Description generated with high confidence">
            <a:extLst>
              <a:ext uri="{FF2B5EF4-FFF2-40B4-BE49-F238E27FC236}">
                <a16:creationId xmlns:a16="http://schemas.microsoft.com/office/drawing/2014/main" id="{B82AB9C6-0BD3-4BE1-9FD3-700D66CA2F72}"/>
              </a:ext>
            </a:extLst>
          </p:cNvPr>
          <p:cNvPicPr>
            <a:picLocks noChangeAspect="1"/>
          </p:cNvPicPr>
          <p:nvPr/>
        </p:nvPicPr>
        <p:blipFill>
          <a:blip r:embed="rId2"/>
          <a:stretch>
            <a:fillRect/>
          </a:stretch>
        </p:blipFill>
        <p:spPr>
          <a:xfrm>
            <a:off x="646633" y="1202491"/>
            <a:ext cx="4004489" cy="4128339"/>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143" name="Group 142">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4" name="Straight Connector 143">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23532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65037D-AD70-4AC2-9EB9-2DCDDAA5C877}"/>
              </a:ext>
            </a:extLst>
          </p:cNvPr>
          <p:cNvSpPr>
            <a:spLocks noGrp="1"/>
          </p:cNvSpPr>
          <p:nvPr>
            <p:ph type="title"/>
          </p:nvPr>
        </p:nvSpPr>
        <p:spPr>
          <a:xfrm>
            <a:off x="7532710" y="620722"/>
            <a:ext cx="3518748" cy="1142462"/>
          </a:xfrm>
        </p:spPr>
        <p:txBody>
          <a:bodyPr anchor="b">
            <a:normAutofit/>
          </a:bodyPr>
          <a:lstStyle/>
          <a:p>
            <a:r>
              <a:rPr lang="en" sz="2800"/>
              <a:t>GUI</a:t>
            </a:r>
            <a:endParaRPr lang="en-NZ" sz="2800"/>
          </a:p>
        </p:txBody>
      </p:sp>
      <p:sp>
        <p:nvSpPr>
          <p:cNvPr id="12"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318;p19">
            <a:extLst>
              <a:ext uri="{FF2B5EF4-FFF2-40B4-BE49-F238E27FC236}">
                <a16:creationId xmlns:a16="http://schemas.microsoft.com/office/drawing/2014/main" id="{36C742C1-DC6C-4C3A-9706-5D0724206039}"/>
              </a:ext>
            </a:extLst>
          </p:cNvPr>
          <p:cNvPicPr preferRelativeResize="0"/>
          <p:nvPr/>
        </p:nvPicPr>
        <p:blipFill rotWithShape="1">
          <a:blip r:embed="rId3">
            <a:extLst/>
          </a:blip>
          <a:srcRect r="21240" b="-1"/>
          <a:stretch/>
        </p:blipFill>
        <p:spPr>
          <a:xfrm>
            <a:off x="778062" y="786117"/>
            <a:ext cx="6245352" cy="4956048"/>
          </a:xfrm>
          <a:custGeom>
            <a:avLst/>
            <a:gdLst>
              <a:gd name="connsiteX0" fmla="*/ 534609 w 6245352"/>
              <a:gd name="connsiteY0" fmla="*/ 0 h 4956048"/>
              <a:gd name="connsiteX1" fmla="*/ 6245352 w 6245352"/>
              <a:gd name="connsiteY1" fmla="*/ 0 h 4956048"/>
              <a:gd name="connsiteX2" fmla="*/ 6245352 w 6245352"/>
              <a:gd name="connsiteY2" fmla="*/ 4421439 h 4956048"/>
              <a:gd name="connsiteX3" fmla="*/ 5710743 w 6245352"/>
              <a:gd name="connsiteY3" fmla="*/ 4956048 h 4956048"/>
              <a:gd name="connsiteX4" fmla="*/ 0 w 6245352"/>
              <a:gd name="connsiteY4" fmla="*/ 4956048 h 4956048"/>
              <a:gd name="connsiteX5" fmla="*/ 0 w 6245352"/>
              <a:gd name="connsiteY5" fmla="*/ 534609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5352" h="4956048">
                <a:moveTo>
                  <a:pt x="534609" y="0"/>
                </a:moveTo>
                <a:lnTo>
                  <a:pt x="6245352" y="0"/>
                </a:lnTo>
                <a:lnTo>
                  <a:pt x="6245352" y="4421439"/>
                </a:lnTo>
                <a:lnTo>
                  <a:pt x="5710743" y="4956048"/>
                </a:lnTo>
                <a:lnTo>
                  <a:pt x="0" y="4956048"/>
                </a:lnTo>
                <a:lnTo>
                  <a:pt x="0" y="534609"/>
                </a:lnTo>
                <a:close/>
              </a:path>
            </a:pathLst>
          </a:custGeom>
          <a:noFill/>
        </p:spPr>
      </p:pic>
      <p:sp>
        <p:nvSpPr>
          <p:cNvPr id="4" name="Google Shape;317;p19">
            <a:extLst>
              <a:ext uri="{FF2B5EF4-FFF2-40B4-BE49-F238E27FC236}">
                <a16:creationId xmlns:a16="http://schemas.microsoft.com/office/drawing/2014/main" id="{7C7AE93A-FE32-4462-B780-BC441ABDB67A}"/>
              </a:ext>
            </a:extLst>
          </p:cNvPr>
          <p:cNvSpPr txBox="1">
            <a:spLocks noGrp="1"/>
          </p:cNvSpPr>
          <p:nvPr>
            <p:ph idx="1"/>
          </p:nvPr>
        </p:nvSpPr>
        <p:spPr>
          <a:xfrm>
            <a:off x="7532710" y="1822449"/>
            <a:ext cx="3479419" cy="3070226"/>
          </a:xfrm>
          <a:prstGeom prst="rect">
            <a:avLst/>
          </a:prstGeom>
        </p:spPr>
        <p:txBody>
          <a:bodyPr spcFirstLastPara="1" lIns="91425" tIns="91425" rIns="91425" bIns="91425" anchor="t" anchorCtr="0">
            <a:normAutofit/>
          </a:bodyPr>
          <a:lstStyle/>
          <a:p>
            <a:pPr marL="457200" lvl="0" indent="-349250" rtl="0">
              <a:spcBef>
                <a:spcPts val="0"/>
              </a:spcBef>
              <a:spcAft>
                <a:spcPts val="0"/>
              </a:spcAft>
              <a:buSzPts val="1900"/>
              <a:buChar char="●"/>
            </a:pPr>
            <a:r>
              <a:rPr lang="en-NZ" sz="1400"/>
              <a:t>Sub-tabs</a:t>
            </a:r>
          </a:p>
          <a:p>
            <a:pPr marL="457200" lvl="0" indent="0" rtl="0">
              <a:spcBef>
                <a:spcPts val="1600"/>
              </a:spcBef>
              <a:spcAft>
                <a:spcPts val="0"/>
              </a:spcAft>
              <a:buNone/>
            </a:pPr>
            <a:endParaRPr lang="en-NZ" sz="1400"/>
          </a:p>
          <a:p>
            <a:pPr marL="457200" lvl="0" indent="-349250" rtl="0">
              <a:spcBef>
                <a:spcPts val="1600"/>
              </a:spcBef>
              <a:spcAft>
                <a:spcPts val="0"/>
              </a:spcAft>
              <a:buSzPts val="1900"/>
              <a:buChar char="●"/>
            </a:pPr>
            <a:r>
              <a:rPr lang="en-NZ" sz="1400"/>
              <a:t>View more</a:t>
            </a:r>
          </a:p>
          <a:p>
            <a:pPr marL="457200" lvl="0" indent="0" rtl="0">
              <a:spcBef>
                <a:spcPts val="1600"/>
              </a:spcBef>
              <a:spcAft>
                <a:spcPts val="0"/>
              </a:spcAft>
              <a:buNone/>
            </a:pPr>
            <a:endParaRPr lang="en-NZ" sz="1400"/>
          </a:p>
          <a:p>
            <a:pPr marL="457200" lvl="0" indent="-349250">
              <a:spcBef>
                <a:spcPts val="1600"/>
              </a:spcBef>
              <a:spcAft>
                <a:spcPts val="0"/>
              </a:spcAft>
              <a:buSzPts val="1900"/>
              <a:buChar char="●"/>
            </a:pPr>
            <a:r>
              <a:rPr lang="en-NZ" sz="1400"/>
              <a:t>Graphs</a:t>
            </a:r>
          </a:p>
        </p:txBody>
      </p:sp>
      <p:grpSp>
        <p:nvGrpSpPr>
          <p:cNvPr id="14" name="Group 13">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11441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D3DFC4-6D9D-4FCD-9566-B6C4BF9E94A3}"/>
              </a:ext>
            </a:extLst>
          </p:cNvPr>
          <p:cNvSpPr>
            <a:spLocks noGrp="1"/>
          </p:cNvSpPr>
          <p:nvPr>
            <p:ph type="ctrTitle"/>
          </p:nvPr>
        </p:nvSpPr>
        <p:spPr>
          <a:xfrm>
            <a:off x="684211" y="685799"/>
            <a:ext cx="8420877" cy="2971801"/>
          </a:xfrm>
        </p:spPr>
        <p:txBody>
          <a:bodyPr>
            <a:normAutofit/>
          </a:bodyPr>
          <a:lstStyle/>
          <a:p>
            <a:r>
              <a:rPr lang="en-NZ" dirty="0"/>
              <a:t>UML Class Diagram</a:t>
            </a:r>
          </a:p>
        </p:txBody>
      </p:sp>
      <p:sp>
        <p:nvSpPr>
          <p:cNvPr id="3" name="Subtitle 2">
            <a:extLst>
              <a:ext uri="{FF2B5EF4-FFF2-40B4-BE49-F238E27FC236}">
                <a16:creationId xmlns:a16="http://schemas.microsoft.com/office/drawing/2014/main" id="{31DE5AC3-BF6A-469D-A02F-45ED8CC155A5}"/>
              </a:ext>
            </a:extLst>
          </p:cNvPr>
          <p:cNvSpPr>
            <a:spLocks noGrp="1"/>
          </p:cNvSpPr>
          <p:nvPr>
            <p:ph type="subTitle" idx="1"/>
          </p:nvPr>
        </p:nvSpPr>
        <p:spPr>
          <a:xfrm>
            <a:off x="684212" y="3843867"/>
            <a:ext cx="6400800" cy="1947333"/>
          </a:xfrm>
        </p:spPr>
        <p:txBody>
          <a:bodyPr>
            <a:normAutofit/>
          </a:bodyPr>
          <a:lstStyle/>
          <a:p>
            <a:r>
              <a:rPr lang="en-NZ">
                <a:solidFill>
                  <a:schemeClr val="tx2">
                    <a:lumMod val="75000"/>
                  </a:schemeClr>
                </a:solidFill>
              </a:rPr>
              <a:t>Presented by Andrew Holden</a:t>
            </a:r>
          </a:p>
        </p:txBody>
      </p:sp>
      <p:grpSp>
        <p:nvGrpSpPr>
          <p:cNvPr id="10" name="Group 9">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11" name="Straight Connector 10">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739853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0" name="Rectangle 19">
            <a:extLst>
              <a:ext uri="{FF2B5EF4-FFF2-40B4-BE49-F238E27FC236}">
                <a16:creationId xmlns:a16="http://schemas.microsoft.com/office/drawing/2014/main" id="{D067A139-86EB-480F-AE6B-AF8092F21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42B429-E1A5-4EAD-B202-76EC2018695A}"/>
              </a:ext>
            </a:extLst>
          </p:cNvPr>
          <p:cNvSpPr>
            <a:spLocks noGrp="1"/>
          </p:cNvSpPr>
          <p:nvPr>
            <p:ph type="title"/>
          </p:nvPr>
        </p:nvSpPr>
        <p:spPr>
          <a:xfrm>
            <a:off x="6214797" y="1362026"/>
            <a:ext cx="5408613" cy="3028983"/>
          </a:xfrm>
        </p:spPr>
        <p:txBody>
          <a:bodyPr vert="horz" lIns="91440" tIns="45720" rIns="91440" bIns="45720" rtlCol="0" anchor="b">
            <a:normAutofit/>
          </a:bodyPr>
          <a:lstStyle/>
          <a:p>
            <a:r>
              <a:rPr lang="en-US" sz="4800" dirty="0"/>
              <a:t>Model </a:t>
            </a:r>
            <a:br>
              <a:rPr lang="en-US" sz="4800" dirty="0"/>
            </a:br>
            <a:r>
              <a:rPr lang="en-US" sz="4800" dirty="0"/>
              <a:t>Visual </a:t>
            </a:r>
            <a:br>
              <a:rPr lang="en-US" sz="4800" dirty="0"/>
            </a:br>
            <a:r>
              <a:rPr lang="en-US" sz="4800" dirty="0"/>
              <a:t>Control</a:t>
            </a:r>
          </a:p>
        </p:txBody>
      </p:sp>
      <p:sp>
        <p:nvSpPr>
          <p:cNvPr id="22" name="Snip Diagonal Corner Rectangle 6">
            <a:extLst>
              <a:ext uri="{FF2B5EF4-FFF2-40B4-BE49-F238E27FC236}">
                <a16:creationId xmlns:a16="http://schemas.microsoft.com/office/drawing/2014/main" id="{4E252378-AA68-427C-BF69-E4434E447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5136155" cy="5286838"/>
          </a:xfrm>
          <a:prstGeom prst="snip2DiagRect">
            <a:avLst>
              <a:gd name="adj1" fmla="val 9954"/>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C18CABA-4878-4C2A-A73E-735E976A96BD}"/>
              </a:ext>
            </a:extLst>
          </p:cNvPr>
          <p:cNvPicPr>
            <a:picLocks noGrp="1" noChangeAspect="1"/>
          </p:cNvPicPr>
          <p:nvPr>
            <p:ph idx="1"/>
          </p:nvPr>
        </p:nvPicPr>
        <p:blipFill rotWithShape="1">
          <a:blip r:embed="rId2"/>
          <a:srcRect l="5807" r="-2" b="-2"/>
          <a:stretch/>
        </p:blipFill>
        <p:spPr>
          <a:xfrm>
            <a:off x="797205" y="786117"/>
            <a:ext cx="4809744" cy="4956048"/>
          </a:xfrm>
          <a:custGeom>
            <a:avLst/>
            <a:gdLst>
              <a:gd name="connsiteX0" fmla="*/ 478762 w 4809744"/>
              <a:gd name="connsiteY0" fmla="*/ 0 h 4956048"/>
              <a:gd name="connsiteX1" fmla="*/ 4809744 w 4809744"/>
              <a:gd name="connsiteY1" fmla="*/ 0 h 4956048"/>
              <a:gd name="connsiteX2" fmla="*/ 4809744 w 4809744"/>
              <a:gd name="connsiteY2" fmla="*/ 4477286 h 4956048"/>
              <a:gd name="connsiteX3" fmla="*/ 4330982 w 4809744"/>
              <a:gd name="connsiteY3" fmla="*/ 4956048 h 4956048"/>
              <a:gd name="connsiteX4" fmla="*/ 0 w 4809744"/>
              <a:gd name="connsiteY4" fmla="*/ 4956048 h 4956048"/>
              <a:gd name="connsiteX5" fmla="*/ 0 w 4809744"/>
              <a:gd name="connsiteY5" fmla="*/ 478762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9744" h="4956048">
                <a:moveTo>
                  <a:pt x="478762" y="0"/>
                </a:moveTo>
                <a:lnTo>
                  <a:pt x="4809744" y="0"/>
                </a:lnTo>
                <a:lnTo>
                  <a:pt x="4809744" y="4477286"/>
                </a:lnTo>
                <a:lnTo>
                  <a:pt x="4330982" y="4956048"/>
                </a:lnTo>
                <a:lnTo>
                  <a:pt x="0" y="4956048"/>
                </a:lnTo>
                <a:lnTo>
                  <a:pt x="0" y="478762"/>
                </a:lnTo>
                <a:close/>
              </a:path>
            </a:pathLst>
          </a:custGeom>
        </p:spPr>
      </p:pic>
      <p:grpSp>
        <p:nvGrpSpPr>
          <p:cNvPr id="24" name="Group 23">
            <a:extLst>
              <a:ext uri="{FF2B5EF4-FFF2-40B4-BE49-F238E27FC236}">
                <a16:creationId xmlns:a16="http://schemas.microsoft.com/office/drawing/2014/main" id="{65E8C853-59EA-4FCB-BB4E-1B0AEEA408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C58D8A51-1FB2-4FA0-A860-D57179B52A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5C2F33D-5361-48D8-899D-50A713699D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0608EC6-04A0-4D53-B4C8-57F06AF141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9C42FEC-C8F1-465B-900B-C7F552326D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4CDCA4C-0922-4330-AF15-394E8C6DDE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74146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0" name="Rectangle 19">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16D1ED-FB9F-4C9A-AA2E-92ADC39636C2}"/>
              </a:ext>
            </a:extLst>
          </p:cNvPr>
          <p:cNvSpPr>
            <a:spLocks noGrp="1"/>
          </p:cNvSpPr>
          <p:nvPr>
            <p:ph type="title"/>
          </p:nvPr>
        </p:nvSpPr>
        <p:spPr>
          <a:xfrm>
            <a:off x="7532710" y="628617"/>
            <a:ext cx="3971902" cy="3028983"/>
          </a:xfrm>
        </p:spPr>
        <p:txBody>
          <a:bodyPr vert="horz" lIns="91440" tIns="45720" rIns="91440" bIns="45720" rtlCol="0" anchor="b">
            <a:normAutofit/>
          </a:bodyPr>
          <a:lstStyle/>
          <a:p>
            <a:r>
              <a:rPr lang="en-US" sz="4800"/>
              <a:t>Control</a:t>
            </a:r>
          </a:p>
        </p:txBody>
      </p:sp>
      <p:sp>
        <p:nvSpPr>
          <p:cNvPr id="22"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9175F1B-B78C-412E-B057-ADC878BA1036}"/>
              </a:ext>
            </a:extLst>
          </p:cNvPr>
          <p:cNvPicPr>
            <a:picLocks noGrp="1" noChangeAspect="1"/>
          </p:cNvPicPr>
          <p:nvPr>
            <p:ph idx="1"/>
          </p:nvPr>
        </p:nvPicPr>
        <p:blipFill rotWithShape="1">
          <a:blip r:embed="rId2"/>
          <a:srcRect l="13537" r="7703" b="-1"/>
          <a:stretch/>
        </p:blipFill>
        <p:spPr>
          <a:xfrm>
            <a:off x="799072" y="786117"/>
            <a:ext cx="6245352" cy="4956048"/>
          </a:xfrm>
          <a:custGeom>
            <a:avLst/>
            <a:gdLst>
              <a:gd name="connsiteX0" fmla="*/ 534609 w 6245352"/>
              <a:gd name="connsiteY0" fmla="*/ 0 h 4956048"/>
              <a:gd name="connsiteX1" fmla="*/ 6245352 w 6245352"/>
              <a:gd name="connsiteY1" fmla="*/ 0 h 4956048"/>
              <a:gd name="connsiteX2" fmla="*/ 6245352 w 6245352"/>
              <a:gd name="connsiteY2" fmla="*/ 4421439 h 4956048"/>
              <a:gd name="connsiteX3" fmla="*/ 5710743 w 6245352"/>
              <a:gd name="connsiteY3" fmla="*/ 4956048 h 4956048"/>
              <a:gd name="connsiteX4" fmla="*/ 0 w 6245352"/>
              <a:gd name="connsiteY4" fmla="*/ 4956048 h 4956048"/>
              <a:gd name="connsiteX5" fmla="*/ 0 w 6245352"/>
              <a:gd name="connsiteY5" fmla="*/ 534609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24" name="Group 23">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154269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0" name="Rectangle 19">
            <a:extLst>
              <a:ext uri="{FF2B5EF4-FFF2-40B4-BE49-F238E27FC236}">
                <a16:creationId xmlns:a16="http://schemas.microsoft.com/office/drawing/2014/main" id="{D067A139-86EB-480F-AE6B-AF8092F21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F15172-C6A4-49BF-8446-2E5B2A8D7AF6}"/>
              </a:ext>
            </a:extLst>
          </p:cNvPr>
          <p:cNvSpPr>
            <a:spLocks noGrp="1"/>
          </p:cNvSpPr>
          <p:nvPr>
            <p:ph type="title"/>
          </p:nvPr>
        </p:nvSpPr>
        <p:spPr>
          <a:xfrm>
            <a:off x="6095999" y="628617"/>
            <a:ext cx="5408613" cy="3028983"/>
          </a:xfrm>
        </p:spPr>
        <p:txBody>
          <a:bodyPr vert="horz" lIns="91440" tIns="45720" rIns="91440" bIns="45720" rtlCol="0" anchor="b">
            <a:normAutofit/>
          </a:bodyPr>
          <a:lstStyle/>
          <a:p>
            <a:r>
              <a:rPr lang="en-US" sz="4800"/>
              <a:t>Model</a:t>
            </a:r>
          </a:p>
        </p:txBody>
      </p:sp>
      <p:sp>
        <p:nvSpPr>
          <p:cNvPr id="22" name="Snip Diagonal Corner Rectangle 6">
            <a:extLst>
              <a:ext uri="{FF2B5EF4-FFF2-40B4-BE49-F238E27FC236}">
                <a16:creationId xmlns:a16="http://schemas.microsoft.com/office/drawing/2014/main" id="{4E252378-AA68-427C-BF69-E4434E447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5136155" cy="5286838"/>
          </a:xfrm>
          <a:prstGeom prst="snip2DiagRect">
            <a:avLst>
              <a:gd name="adj1" fmla="val 9954"/>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1B7E399-D712-4EA5-AB48-848CDF0C4817}"/>
              </a:ext>
            </a:extLst>
          </p:cNvPr>
          <p:cNvPicPr>
            <a:picLocks noGrp="1" noChangeAspect="1"/>
          </p:cNvPicPr>
          <p:nvPr>
            <p:ph idx="1"/>
          </p:nvPr>
        </p:nvPicPr>
        <p:blipFill rotWithShape="1">
          <a:blip r:embed="rId2"/>
          <a:srcRect l="1724" r="-1" b="-1"/>
          <a:stretch/>
        </p:blipFill>
        <p:spPr>
          <a:xfrm>
            <a:off x="797205" y="786117"/>
            <a:ext cx="4809744" cy="4956048"/>
          </a:xfrm>
          <a:custGeom>
            <a:avLst/>
            <a:gdLst>
              <a:gd name="connsiteX0" fmla="*/ 478762 w 4809744"/>
              <a:gd name="connsiteY0" fmla="*/ 0 h 4956048"/>
              <a:gd name="connsiteX1" fmla="*/ 4809744 w 4809744"/>
              <a:gd name="connsiteY1" fmla="*/ 0 h 4956048"/>
              <a:gd name="connsiteX2" fmla="*/ 4809744 w 4809744"/>
              <a:gd name="connsiteY2" fmla="*/ 4477286 h 4956048"/>
              <a:gd name="connsiteX3" fmla="*/ 4330982 w 4809744"/>
              <a:gd name="connsiteY3" fmla="*/ 4956048 h 4956048"/>
              <a:gd name="connsiteX4" fmla="*/ 0 w 4809744"/>
              <a:gd name="connsiteY4" fmla="*/ 4956048 h 4956048"/>
              <a:gd name="connsiteX5" fmla="*/ 0 w 4809744"/>
              <a:gd name="connsiteY5" fmla="*/ 478762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9744" h="4956048">
                <a:moveTo>
                  <a:pt x="478762" y="0"/>
                </a:moveTo>
                <a:lnTo>
                  <a:pt x="4809744" y="0"/>
                </a:lnTo>
                <a:lnTo>
                  <a:pt x="4809744" y="4477286"/>
                </a:lnTo>
                <a:lnTo>
                  <a:pt x="4330982" y="4956048"/>
                </a:lnTo>
                <a:lnTo>
                  <a:pt x="0" y="4956048"/>
                </a:lnTo>
                <a:lnTo>
                  <a:pt x="0" y="478762"/>
                </a:lnTo>
                <a:close/>
              </a:path>
            </a:pathLst>
          </a:custGeom>
        </p:spPr>
      </p:pic>
      <p:grpSp>
        <p:nvGrpSpPr>
          <p:cNvPr id="24" name="Group 23">
            <a:extLst>
              <a:ext uri="{FF2B5EF4-FFF2-40B4-BE49-F238E27FC236}">
                <a16:creationId xmlns:a16="http://schemas.microsoft.com/office/drawing/2014/main" id="{65E8C853-59EA-4FCB-BB4E-1B0AEEA408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C58D8A51-1FB2-4FA0-A860-D57179B52A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5C2F33D-5361-48D8-899D-50A713699D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0608EC6-04A0-4D53-B4C8-57F06AF141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9C42FEC-C8F1-465B-900B-C7F552326D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4CDCA4C-0922-4330-AF15-394E8C6DDE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50370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0" name="Rectangle 19">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38BABC-BCFC-4BFB-AEB1-698BCC644B3D}"/>
              </a:ext>
            </a:extLst>
          </p:cNvPr>
          <p:cNvSpPr>
            <a:spLocks noGrp="1"/>
          </p:cNvSpPr>
          <p:nvPr>
            <p:ph type="title"/>
          </p:nvPr>
        </p:nvSpPr>
        <p:spPr>
          <a:xfrm>
            <a:off x="7532710" y="628617"/>
            <a:ext cx="3971902" cy="3028983"/>
          </a:xfrm>
        </p:spPr>
        <p:txBody>
          <a:bodyPr vert="horz" lIns="91440" tIns="45720" rIns="91440" bIns="45720" rtlCol="0" anchor="b">
            <a:normAutofit/>
          </a:bodyPr>
          <a:lstStyle/>
          <a:p>
            <a:r>
              <a:rPr lang="en-US" sz="4800"/>
              <a:t>Activities Data</a:t>
            </a:r>
          </a:p>
        </p:txBody>
      </p:sp>
      <p:sp>
        <p:nvSpPr>
          <p:cNvPr id="22"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text on a white background&#10;&#10;Description generated with high confidence">
            <a:extLst>
              <a:ext uri="{FF2B5EF4-FFF2-40B4-BE49-F238E27FC236}">
                <a16:creationId xmlns:a16="http://schemas.microsoft.com/office/drawing/2014/main" id="{1CA43304-B848-4EC8-829E-C105CFAC771A}"/>
              </a:ext>
            </a:extLst>
          </p:cNvPr>
          <p:cNvPicPr>
            <a:picLocks noGrp="1" noChangeAspect="1"/>
          </p:cNvPicPr>
          <p:nvPr>
            <p:ph idx="1"/>
          </p:nvPr>
        </p:nvPicPr>
        <p:blipFill rotWithShape="1">
          <a:blip r:embed="rId2"/>
          <a:srcRect t="222" r="-2" b="5022"/>
          <a:stretch/>
        </p:blipFill>
        <p:spPr>
          <a:xfrm>
            <a:off x="799072" y="786117"/>
            <a:ext cx="6245352" cy="4956048"/>
          </a:xfrm>
          <a:custGeom>
            <a:avLst/>
            <a:gdLst>
              <a:gd name="connsiteX0" fmla="*/ 534609 w 6245352"/>
              <a:gd name="connsiteY0" fmla="*/ 0 h 4956048"/>
              <a:gd name="connsiteX1" fmla="*/ 6245352 w 6245352"/>
              <a:gd name="connsiteY1" fmla="*/ 0 h 4956048"/>
              <a:gd name="connsiteX2" fmla="*/ 6245352 w 6245352"/>
              <a:gd name="connsiteY2" fmla="*/ 4421439 h 4956048"/>
              <a:gd name="connsiteX3" fmla="*/ 5710743 w 6245352"/>
              <a:gd name="connsiteY3" fmla="*/ 4956048 h 4956048"/>
              <a:gd name="connsiteX4" fmla="*/ 0 w 6245352"/>
              <a:gd name="connsiteY4" fmla="*/ 4956048 h 4956048"/>
              <a:gd name="connsiteX5" fmla="*/ 0 w 6245352"/>
              <a:gd name="connsiteY5" fmla="*/ 534609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24" name="Group 23">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91330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0" name="Rectangle 19">
            <a:extLst>
              <a:ext uri="{FF2B5EF4-FFF2-40B4-BE49-F238E27FC236}">
                <a16:creationId xmlns:a16="http://schemas.microsoft.com/office/drawing/2014/main" id="{58A973E8-C2D4-4C81-8ADE-C5C021A61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3C4C77-804E-4E99-9E9D-19D25CA27C34}"/>
              </a:ext>
            </a:extLst>
          </p:cNvPr>
          <p:cNvSpPr>
            <a:spLocks noGrp="1"/>
          </p:cNvSpPr>
          <p:nvPr>
            <p:ph type="title"/>
          </p:nvPr>
        </p:nvSpPr>
        <p:spPr>
          <a:xfrm>
            <a:off x="665641" y="4473679"/>
            <a:ext cx="9552558" cy="1233251"/>
          </a:xfrm>
        </p:spPr>
        <p:txBody>
          <a:bodyPr vert="horz" lIns="91440" tIns="45720" rIns="91440" bIns="45720" rtlCol="0" anchor="b">
            <a:normAutofit/>
          </a:bodyPr>
          <a:lstStyle/>
          <a:p>
            <a:r>
              <a:rPr lang="en-US" sz="4800"/>
              <a:t>File operations</a:t>
            </a:r>
          </a:p>
        </p:txBody>
      </p:sp>
      <p:grpSp>
        <p:nvGrpSpPr>
          <p:cNvPr id="22" name="Group 21">
            <a:extLst>
              <a:ext uri="{FF2B5EF4-FFF2-40B4-BE49-F238E27FC236}">
                <a16:creationId xmlns:a16="http://schemas.microsoft.com/office/drawing/2014/main" id="{A08E251A-5371-4E82-A0F3-2CA0C15AB0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D31AC21F-237B-4CA8-BC96-29F3607FAB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9959094C-A1B3-4AD4-9AAE-0FCDDD7984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D5EC0EFA-8A7F-4299-A623-3EE741461B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965D7216-F9AF-42BE-99AD-1904DEF69C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DE3349B-AD7F-48C8-9300-D81D694367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9" name="Snip Diagonal Corner Rectangle 12">
            <a:extLst>
              <a:ext uri="{FF2B5EF4-FFF2-40B4-BE49-F238E27FC236}">
                <a16:creationId xmlns:a16="http://schemas.microsoft.com/office/drawing/2014/main" id="{E05CABE9-5E7C-4773-BFCD-24B199FA1A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251" y="690851"/>
            <a:ext cx="9615670" cy="3607302"/>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95FD8C1-81A8-4D7A-8AF8-52CE6A729231}"/>
              </a:ext>
            </a:extLst>
          </p:cNvPr>
          <p:cNvPicPr>
            <a:picLocks noGrp="1" noChangeAspect="1"/>
          </p:cNvPicPr>
          <p:nvPr>
            <p:ph idx="1"/>
          </p:nvPr>
        </p:nvPicPr>
        <p:blipFill rotWithShape="1">
          <a:blip r:embed="rId2"/>
          <a:srcRect t="4891" r="1" b="2177"/>
          <a:stretch/>
        </p:blipFill>
        <p:spPr>
          <a:xfrm>
            <a:off x="834934" y="854087"/>
            <a:ext cx="9290304" cy="3280831"/>
          </a:xfrm>
          <a:custGeom>
            <a:avLst/>
            <a:gdLst>
              <a:gd name="connsiteX0" fmla="*/ 402071 w 9290304"/>
              <a:gd name="connsiteY0" fmla="*/ 0 h 3280831"/>
              <a:gd name="connsiteX1" fmla="*/ 9290304 w 9290304"/>
              <a:gd name="connsiteY1" fmla="*/ 0 h 3280831"/>
              <a:gd name="connsiteX2" fmla="*/ 9290304 w 9290304"/>
              <a:gd name="connsiteY2" fmla="*/ 2876895 h 3280831"/>
              <a:gd name="connsiteX3" fmla="*/ 8886368 w 9290304"/>
              <a:gd name="connsiteY3" fmla="*/ 3280831 h 3280831"/>
              <a:gd name="connsiteX4" fmla="*/ 0 w 9290304"/>
              <a:gd name="connsiteY4" fmla="*/ 3280831 h 3280831"/>
              <a:gd name="connsiteX5" fmla="*/ 0 w 9290304"/>
              <a:gd name="connsiteY5" fmla="*/ 402071 h 328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Tree>
    <p:extLst>
      <p:ext uri="{BB962C8B-B14F-4D97-AF65-F5344CB8AC3E}">
        <p14:creationId xmlns:p14="http://schemas.microsoft.com/office/powerpoint/2010/main" val="2491740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79A36-4516-48AA-8318-A8C205D75AF1}"/>
              </a:ext>
            </a:extLst>
          </p:cNvPr>
          <p:cNvSpPr>
            <a:spLocks noGrp="1"/>
          </p:cNvSpPr>
          <p:nvPr>
            <p:ph type="title"/>
          </p:nvPr>
        </p:nvSpPr>
        <p:spPr>
          <a:xfrm>
            <a:off x="684212" y="4487332"/>
            <a:ext cx="8534400" cy="1507067"/>
          </a:xfrm>
        </p:spPr>
        <p:txBody>
          <a:bodyPr>
            <a:normAutofit/>
          </a:bodyPr>
          <a:lstStyle/>
          <a:p>
            <a:r>
              <a:rPr lang="en"/>
              <a:t>Risk Assessment</a:t>
            </a:r>
            <a:endParaRPr lang="en-NZ"/>
          </a:p>
        </p:txBody>
      </p:sp>
      <p:graphicFrame>
        <p:nvGraphicFramePr>
          <p:cNvPr id="4" name="Content Placeholder 3">
            <a:extLst>
              <a:ext uri="{FF2B5EF4-FFF2-40B4-BE49-F238E27FC236}">
                <a16:creationId xmlns:a16="http://schemas.microsoft.com/office/drawing/2014/main" id="{759C27F5-EA1C-4864-8BDC-0CB10260E80B}"/>
              </a:ext>
            </a:extLst>
          </p:cNvPr>
          <p:cNvGraphicFramePr>
            <a:graphicFrameLocks noGrp="1"/>
          </p:cNvGraphicFramePr>
          <p:nvPr>
            <p:ph idx="1"/>
            <p:extLst>
              <p:ext uri="{D42A27DB-BD31-4B8C-83A1-F6EECF244321}">
                <p14:modId xmlns:p14="http://schemas.microsoft.com/office/powerpoint/2010/main" val="3385742598"/>
              </p:ext>
            </p:extLst>
          </p:nvPr>
        </p:nvGraphicFramePr>
        <p:xfrm>
          <a:off x="1383673" y="685800"/>
          <a:ext cx="9421481" cy="3614740"/>
        </p:xfrm>
        <a:graphic>
          <a:graphicData uri="http://schemas.openxmlformats.org/drawingml/2006/table">
            <a:tbl>
              <a:tblPr firstRow="1" bandRow="1">
                <a:tableStyleId>{3B4B98B0-60AC-42C2-AFA5-B58CD77FA1E5}</a:tableStyleId>
              </a:tblPr>
              <a:tblGrid>
                <a:gridCol w="738784">
                  <a:extLst>
                    <a:ext uri="{9D8B030D-6E8A-4147-A177-3AD203B41FA5}">
                      <a16:colId xmlns:a16="http://schemas.microsoft.com/office/drawing/2014/main" val="1082559491"/>
                    </a:ext>
                  </a:extLst>
                </a:gridCol>
                <a:gridCol w="1361855">
                  <a:extLst>
                    <a:ext uri="{9D8B030D-6E8A-4147-A177-3AD203B41FA5}">
                      <a16:colId xmlns:a16="http://schemas.microsoft.com/office/drawing/2014/main" val="4247067113"/>
                    </a:ext>
                  </a:extLst>
                </a:gridCol>
                <a:gridCol w="1361855">
                  <a:extLst>
                    <a:ext uri="{9D8B030D-6E8A-4147-A177-3AD203B41FA5}">
                      <a16:colId xmlns:a16="http://schemas.microsoft.com/office/drawing/2014/main" val="4104842484"/>
                    </a:ext>
                  </a:extLst>
                </a:gridCol>
                <a:gridCol w="1290431">
                  <a:extLst>
                    <a:ext uri="{9D8B030D-6E8A-4147-A177-3AD203B41FA5}">
                      <a16:colId xmlns:a16="http://schemas.microsoft.com/office/drawing/2014/main" val="2039910885"/>
                    </a:ext>
                  </a:extLst>
                </a:gridCol>
                <a:gridCol w="1361855">
                  <a:extLst>
                    <a:ext uri="{9D8B030D-6E8A-4147-A177-3AD203B41FA5}">
                      <a16:colId xmlns:a16="http://schemas.microsoft.com/office/drawing/2014/main" val="571718970"/>
                    </a:ext>
                  </a:extLst>
                </a:gridCol>
                <a:gridCol w="1500098">
                  <a:extLst>
                    <a:ext uri="{9D8B030D-6E8A-4147-A177-3AD203B41FA5}">
                      <a16:colId xmlns:a16="http://schemas.microsoft.com/office/drawing/2014/main" val="1308816603"/>
                    </a:ext>
                  </a:extLst>
                </a:gridCol>
                <a:gridCol w="1806603">
                  <a:extLst>
                    <a:ext uri="{9D8B030D-6E8A-4147-A177-3AD203B41FA5}">
                      <a16:colId xmlns:a16="http://schemas.microsoft.com/office/drawing/2014/main" val="2804054110"/>
                    </a:ext>
                  </a:extLst>
                </a:gridCol>
              </a:tblGrid>
              <a:tr h="435260">
                <a:tc>
                  <a:txBody>
                    <a:bodyPr/>
                    <a:lstStyle/>
                    <a:p>
                      <a:pPr marL="0" lvl="0" indent="0" rtl="0">
                        <a:lnSpc>
                          <a:spcPct val="115000"/>
                        </a:lnSpc>
                        <a:spcBef>
                          <a:spcPts val="0"/>
                        </a:spcBef>
                        <a:spcAft>
                          <a:spcPts val="0"/>
                        </a:spcAft>
                        <a:buNone/>
                      </a:pPr>
                      <a:r>
                        <a:rPr lang="en-NZ" sz="1200"/>
                        <a:t>ID</a:t>
                      </a:r>
                      <a:endParaRPr lang="en-NZ" sz="1200" b="1"/>
                    </a:p>
                  </a:txBody>
                  <a:tcPr marL="76598" marR="76598" marT="102122" marB="102122"/>
                </a:tc>
                <a:tc>
                  <a:txBody>
                    <a:bodyPr/>
                    <a:lstStyle/>
                    <a:p>
                      <a:pPr marL="0" lvl="0" indent="0" rtl="0">
                        <a:lnSpc>
                          <a:spcPct val="115000"/>
                        </a:lnSpc>
                        <a:spcBef>
                          <a:spcPts val="0"/>
                        </a:spcBef>
                        <a:spcAft>
                          <a:spcPts val="0"/>
                        </a:spcAft>
                        <a:buNone/>
                      </a:pPr>
                      <a:r>
                        <a:rPr lang="en-NZ" sz="1200"/>
                        <a:t>Description</a:t>
                      </a:r>
                      <a:endParaRPr lang="en-NZ" sz="1200" b="1"/>
                    </a:p>
                  </a:txBody>
                  <a:tcPr marL="76598" marR="76598" marT="102122" marB="102122"/>
                </a:tc>
                <a:tc>
                  <a:txBody>
                    <a:bodyPr/>
                    <a:lstStyle/>
                    <a:p>
                      <a:pPr marL="0" lvl="0" indent="0" rtl="0">
                        <a:lnSpc>
                          <a:spcPct val="115000"/>
                        </a:lnSpc>
                        <a:spcBef>
                          <a:spcPts val="0"/>
                        </a:spcBef>
                        <a:spcAft>
                          <a:spcPts val="0"/>
                        </a:spcAft>
                        <a:buNone/>
                      </a:pPr>
                      <a:r>
                        <a:rPr lang="en-NZ" sz="1100"/>
                        <a:t>Probability</a:t>
                      </a:r>
                      <a:endParaRPr lang="en-NZ" sz="1100" b="1"/>
                    </a:p>
                  </a:txBody>
                  <a:tcPr marL="76598" marR="76598" marT="102122" marB="102122"/>
                </a:tc>
                <a:tc>
                  <a:txBody>
                    <a:bodyPr/>
                    <a:lstStyle/>
                    <a:p>
                      <a:pPr marL="0" lvl="0" indent="0" rtl="0">
                        <a:lnSpc>
                          <a:spcPct val="115000"/>
                        </a:lnSpc>
                        <a:spcBef>
                          <a:spcPts val="0"/>
                        </a:spcBef>
                        <a:spcAft>
                          <a:spcPts val="0"/>
                        </a:spcAft>
                        <a:buNone/>
                      </a:pPr>
                      <a:r>
                        <a:rPr lang="en-NZ" sz="1200"/>
                        <a:t>Impact</a:t>
                      </a:r>
                      <a:endParaRPr lang="en-NZ" sz="1200" b="1"/>
                    </a:p>
                  </a:txBody>
                  <a:tcPr marL="76598" marR="76598" marT="102122" marB="102122"/>
                </a:tc>
                <a:tc>
                  <a:txBody>
                    <a:bodyPr/>
                    <a:lstStyle/>
                    <a:p>
                      <a:pPr marL="0" lvl="0" indent="0" rtl="0">
                        <a:lnSpc>
                          <a:spcPct val="115000"/>
                        </a:lnSpc>
                        <a:spcBef>
                          <a:spcPts val="0"/>
                        </a:spcBef>
                        <a:spcAft>
                          <a:spcPts val="0"/>
                        </a:spcAft>
                        <a:buNone/>
                      </a:pPr>
                      <a:r>
                        <a:rPr lang="en-NZ" sz="1200"/>
                        <a:t>Responsibility</a:t>
                      </a:r>
                      <a:endParaRPr lang="en-NZ" sz="1200" b="1"/>
                    </a:p>
                  </a:txBody>
                  <a:tcPr marL="76598" marR="76598" marT="102122" marB="102122"/>
                </a:tc>
                <a:tc>
                  <a:txBody>
                    <a:bodyPr/>
                    <a:lstStyle/>
                    <a:p>
                      <a:pPr marL="0" lvl="0" indent="0" rtl="0">
                        <a:lnSpc>
                          <a:spcPct val="115000"/>
                        </a:lnSpc>
                        <a:spcBef>
                          <a:spcPts val="0"/>
                        </a:spcBef>
                        <a:spcAft>
                          <a:spcPts val="0"/>
                        </a:spcAft>
                        <a:buNone/>
                      </a:pPr>
                      <a:r>
                        <a:rPr lang="en-NZ" sz="1200"/>
                        <a:t>Consequences</a:t>
                      </a:r>
                      <a:endParaRPr lang="en-NZ" sz="1200" b="1"/>
                    </a:p>
                  </a:txBody>
                  <a:tcPr marL="76598" marR="76598" marT="102122" marB="102122"/>
                </a:tc>
                <a:tc>
                  <a:txBody>
                    <a:bodyPr/>
                    <a:lstStyle/>
                    <a:p>
                      <a:pPr marL="0" lvl="0" indent="0" rtl="0">
                        <a:lnSpc>
                          <a:spcPct val="115000"/>
                        </a:lnSpc>
                        <a:spcBef>
                          <a:spcPts val="0"/>
                        </a:spcBef>
                        <a:spcAft>
                          <a:spcPts val="0"/>
                        </a:spcAft>
                        <a:buNone/>
                      </a:pPr>
                      <a:r>
                        <a:rPr lang="en-NZ" sz="1200"/>
                        <a:t>Prevention</a:t>
                      </a:r>
                      <a:endParaRPr lang="en-NZ" sz="1200" b="1"/>
                    </a:p>
                  </a:txBody>
                  <a:tcPr marL="76598" marR="76598" marT="102122" marB="102122"/>
                </a:tc>
                <a:extLst>
                  <a:ext uri="{0D108BD9-81ED-4DB2-BD59-A6C34878D82A}">
                    <a16:rowId xmlns:a16="http://schemas.microsoft.com/office/drawing/2014/main" val="1087155463"/>
                  </a:ext>
                </a:extLst>
              </a:tr>
              <a:tr h="680809">
                <a:tc>
                  <a:txBody>
                    <a:bodyPr/>
                    <a:lstStyle/>
                    <a:p>
                      <a:pPr marL="0" lvl="0" indent="0" rtl="0">
                        <a:lnSpc>
                          <a:spcPct val="115000"/>
                        </a:lnSpc>
                        <a:spcBef>
                          <a:spcPts val="0"/>
                        </a:spcBef>
                        <a:spcAft>
                          <a:spcPts val="0"/>
                        </a:spcAft>
                        <a:buNone/>
                      </a:pPr>
                      <a:r>
                        <a:rPr lang="en" sz="1300"/>
                        <a:t>1</a:t>
                      </a:r>
                      <a:endParaRPr lang="en" sz="1300" b="1"/>
                    </a:p>
                  </a:txBody>
                  <a:tcPr marL="76598" marR="76598" marT="102122" marB="102122"/>
                </a:tc>
                <a:tc>
                  <a:txBody>
                    <a:bodyPr/>
                    <a:lstStyle/>
                    <a:p>
                      <a:pPr marL="0" lvl="0" indent="0" rtl="0">
                        <a:lnSpc>
                          <a:spcPct val="115000"/>
                        </a:lnSpc>
                        <a:spcBef>
                          <a:spcPts val="0"/>
                        </a:spcBef>
                        <a:spcAft>
                          <a:spcPts val="0"/>
                        </a:spcAft>
                        <a:buNone/>
                      </a:pPr>
                      <a:r>
                        <a:rPr lang="en-NZ" sz="1300"/>
                        <a:t>Team Unavailable</a:t>
                      </a:r>
                    </a:p>
                  </a:txBody>
                  <a:tcPr marL="76598" marR="76598" marT="102122" marB="102122"/>
                </a:tc>
                <a:tc>
                  <a:txBody>
                    <a:bodyPr/>
                    <a:lstStyle/>
                    <a:p>
                      <a:pPr marL="0" lvl="0" indent="0" rtl="0">
                        <a:lnSpc>
                          <a:spcPct val="115000"/>
                        </a:lnSpc>
                        <a:spcBef>
                          <a:spcPts val="0"/>
                        </a:spcBef>
                        <a:spcAft>
                          <a:spcPts val="0"/>
                        </a:spcAft>
                        <a:buNone/>
                      </a:pPr>
                      <a:r>
                        <a:rPr lang="en" sz="1300"/>
                        <a:t>3</a:t>
                      </a:r>
                    </a:p>
                  </a:txBody>
                  <a:tcPr marL="76598" marR="76598" marT="102122" marB="102122"/>
                </a:tc>
                <a:tc>
                  <a:txBody>
                    <a:bodyPr/>
                    <a:lstStyle/>
                    <a:p>
                      <a:pPr marL="0" lvl="0" indent="0" rtl="0">
                        <a:lnSpc>
                          <a:spcPct val="115000"/>
                        </a:lnSpc>
                        <a:spcBef>
                          <a:spcPts val="0"/>
                        </a:spcBef>
                        <a:spcAft>
                          <a:spcPts val="0"/>
                        </a:spcAft>
                        <a:buNone/>
                      </a:pPr>
                      <a:r>
                        <a:rPr lang="en" sz="1300"/>
                        <a:t>2</a:t>
                      </a:r>
                    </a:p>
                  </a:txBody>
                  <a:tcPr marL="76598" marR="76598" marT="102122" marB="102122"/>
                </a:tc>
                <a:tc>
                  <a:txBody>
                    <a:bodyPr/>
                    <a:lstStyle/>
                    <a:p>
                      <a:pPr marL="0" lvl="0" indent="0" rtl="0">
                        <a:lnSpc>
                          <a:spcPct val="115000"/>
                        </a:lnSpc>
                        <a:spcBef>
                          <a:spcPts val="0"/>
                        </a:spcBef>
                        <a:spcAft>
                          <a:spcPts val="0"/>
                        </a:spcAft>
                        <a:buNone/>
                      </a:pPr>
                      <a:r>
                        <a:rPr lang="en-NZ" sz="1300"/>
                        <a:t>Absent team member</a:t>
                      </a:r>
                    </a:p>
                  </a:txBody>
                  <a:tcPr marL="76598" marR="76598" marT="102122" marB="102122"/>
                </a:tc>
                <a:tc>
                  <a:txBody>
                    <a:bodyPr/>
                    <a:lstStyle/>
                    <a:p>
                      <a:pPr marL="0" lvl="0" indent="0" rtl="0">
                        <a:lnSpc>
                          <a:spcPct val="115000"/>
                        </a:lnSpc>
                        <a:spcBef>
                          <a:spcPts val="0"/>
                        </a:spcBef>
                        <a:spcAft>
                          <a:spcPts val="0"/>
                        </a:spcAft>
                        <a:buNone/>
                      </a:pPr>
                      <a:r>
                        <a:rPr lang="en-NZ" sz="1300"/>
                        <a:t>Delay of work</a:t>
                      </a:r>
                    </a:p>
                  </a:txBody>
                  <a:tcPr marL="76598" marR="76598" marT="102122" marB="102122"/>
                </a:tc>
                <a:tc>
                  <a:txBody>
                    <a:bodyPr/>
                    <a:lstStyle/>
                    <a:p>
                      <a:pPr marL="0" lvl="0" indent="0" rtl="0">
                        <a:lnSpc>
                          <a:spcPct val="115000"/>
                        </a:lnSpc>
                        <a:spcBef>
                          <a:spcPts val="0"/>
                        </a:spcBef>
                        <a:spcAft>
                          <a:spcPts val="0"/>
                        </a:spcAft>
                        <a:buNone/>
                      </a:pPr>
                      <a:r>
                        <a:rPr lang="en-NZ" sz="1300"/>
                        <a:t>Effective communication, </a:t>
                      </a:r>
                    </a:p>
                  </a:txBody>
                  <a:tcPr marL="76598" marR="76598" marT="102122" marB="102122"/>
                </a:tc>
                <a:extLst>
                  <a:ext uri="{0D108BD9-81ED-4DB2-BD59-A6C34878D82A}">
                    <a16:rowId xmlns:a16="http://schemas.microsoft.com/office/drawing/2014/main" val="3901305478"/>
                  </a:ext>
                </a:extLst>
              </a:tr>
              <a:tr h="680809">
                <a:tc>
                  <a:txBody>
                    <a:bodyPr/>
                    <a:lstStyle/>
                    <a:p>
                      <a:pPr marL="0" lvl="0" indent="0" rtl="0">
                        <a:lnSpc>
                          <a:spcPct val="115000"/>
                        </a:lnSpc>
                        <a:spcBef>
                          <a:spcPts val="0"/>
                        </a:spcBef>
                        <a:spcAft>
                          <a:spcPts val="0"/>
                        </a:spcAft>
                        <a:buNone/>
                      </a:pPr>
                      <a:r>
                        <a:rPr lang="en" sz="1300"/>
                        <a:t>11</a:t>
                      </a:r>
                      <a:endParaRPr lang="en" sz="1300" b="1"/>
                    </a:p>
                  </a:txBody>
                  <a:tcPr marL="76598" marR="76598" marT="102122" marB="102122"/>
                </a:tc>
                <a:tc>
                  <a:txBody>
                    <a:bodyPr/>
                    <a:lstStyle/>
                    <a:p>
                      <a:pPr marL="0" lvl="0" indent="0" rtl="0">
                        <a:lnSpc>
                          <a:spcPct val="115000"/>
                        </a:lnSpc>
                        <a:spcBef>
                          <a:spcPts val="0"/>
                        </a:spcBef>
                        <a:spcAft>
                          <a:spcPts val="0"/>
                        </a:spcAft>
                        <a:buNone/>
                      </a:pPr>
                      <a:r>
                        <a:rPr lang="en-NZ" sz="1300"/>
                        <a:t>Not finishing tasks on time</a:t>
                      </a:r>
                    </a:p>
                  </a:txBody>
                  <a:tcPr marL="76598" marR="76598" marT="102122" marB="102122"/>
                </a:tc>
                <a:tc>
                  <a:txBody>
                    <a:bodyPr/>
                    <a:lstStyle/>
                    <a:p>
                      <a:pPr marL="0" lvl="0" indent="0" rtl="0">
                        <a:lnSpc>
                          <a:spcPct val="115000"/>
                        </a:lnSpc>
                        <a:spcBef>
                          <a:spcPts val="0"/>
                        </a:spcBef>
                        <a:spcAft>
                          <a:spcPts val="0"/>
                        </a:spcAft>
                        <a:buNone/>
                      </a:pPr>
                      <a:r>
                        <a:rPr lang="en" sz="1300"/>
                        <a:t>2</a:t>
                      </a:r>
                    </a:p>
                  </a:txBody>
                  <a:tcPr marL="76598" marR="76598" marT="102122" marB="102122"/>
                </a:tc>
                <a:tc>
                  <a:txBody>
                    <a:bodyPr/>
                    <a:lstStyle/>
                    <a:p>
                      <a:pPr marL="0" lvl="0" indent="0" rtl="0">
                        <a:lnSpc>
                          <a:spcPct val="115000"/>
                        </a:lnSpc>
                        <a:spcBef>
                          <a:spcPts val="0"/>
                        </a:spcBef>
                        <a:spcAft>
                          <a:spcPts val="0"/>
                        </a:spcAft>
                        <a:buNone/>
                      </a:pPr>
                      <a:r>
                        <a:rPr lang="en" sz="1300"/>
                        <a:t>2</a:t>
                      </a:r>
                    </a:p>
                  </a:txBody>
                  <a:tcPr marL="76598" marR="76598" marT="102122" marB="102122"/>
                </a:tc>
                <a:tc>
                  <a:txBody>
                    <a:bodyPr/>
                    <a:lstStyle/>
                    <a:p>
                      <a:pPr marL="0" lvl="0" indent="0" rtl="0">
                        <a:lnSpc>
                          <a:spcPct val="115000"/>
                        </a:lnSpc>
                        <a:spcBef>
                          <a:spcPts val="0"/>
                        </a:spcBef>
                        <a:spcAft>
                          <a:spcPts val="0"/>
                        </a:spcAft>
                        <a:buNone/>
                      </a:pPr>
                      <a:r>
                        <a:rPr lang="en-NZ" sz="1300"/>
                        <a:t>Team Members</a:t>
                      </a:r>
                    </a:p>
                  </a:txBody>
                  <a:tcPr marL="76598" marR="76598" marT="102122" marB="102122"/>
                </a:tc>
                <a:tc>
                  <a:txBody>
                    <a:bodyPr/>
                    <a:lstStyle/>
                    <a:p>
                      <a:pPr marL="0" lvl="0" indent="0" rtl="0">
                        <a:lnSpc>
                          <a:spcPct val="107000"/>
                        </a:lnSpc>
                        <a:spcBef>
                          <a:spcPts val="0"/>
                        </a:spcBef>
                        <a:spcAft>
                          <a:spcPts val="800"/>
                        </a:spcAft>
                        <a:buNone/>
                      </a:pPr>
                      <a:r>
                        <a:rPr lang="en-NZ" sz="1300"/>
                        <a:t>Getting behind on schedule</a:t>
                      </a:r>
                    </a:p>
                  </a:txBody>
                  <a:tcPr marL="76598" marR="76598" marT="102122" marB="102122"/>
                </a:tc>
                <a:tc>
                  <a:txBody>
                    <a:bodyPr/>
                    <a:lstStyle/>
                    <a:p>
                      <a:pPr marL="0" lvl="0" indent="0" rtl="0">
                        <a:lnSpc>
                          <a:spcPct val="115000"/>
                        </a:lnSpc>
                        <a:spcBef>
                          <a:spcPts val="0"/>
                        </a:spcBef>
                        <a:spcAft>
                          <a:spcPts val="0"/>
                        </a:spcAft>
                        <a:buNone/>
                      </a:pPr>
                      <a:r>
                        <a:rPr lang="en-NZ" sz="1300"/>
                        <a:t>schedule planning, work division</a:t>
                      </a:r>
                    </a:p>
                  </a:txBody>
                  <a:tcPr marL="76598" marR="76598" marT="102122" marB="102122"/>
                </a:tc>
                <a:extLst>
                  <a:ext uri="{0D108BD9-81ED-4DB2-BD59-A6C34878D82A}">
                    <a16:rowId xmlns:a16="http://schemas.microsoft.com/office/drawing/2014/main" val="3000012922"/>
                  </a:ext>
                </a:extLst>
              </a:tr>
              <a:tr h="908931">
                <a:tc>
                  <a:txBody>
                    <a:bodyPr/>
                    <a:lstStyle/>
                    <a:p>
                      <a:pPr marL="0" lvl="0" indent="0" rtl="0">
                        <a:lnSpc>
                          <a:spcPct val="115000"/>
                        </a:lnSpc>
                        <a:spcBef>
                          <a:spcPts val="0"/>
                        </a:spcBef>
                        <a:spcAft>
                          <a:spcPts val="0"/>
                        </a:spcAft>
                        <a:buNone/>
                      </a:pPr>
                      <a:r>
                        <a:rPr lang="en" sz="1300"/>
                        <a:t>12</a:t>
                      </a:r>
                      <a:endParaRPr lang="en" sz="1300" b="1"/>
                    </a:p>
                  </a:txBody>
                  <a:tcPr marL="76598" marR="76598" marT="102122" marB="102122"/>
                </a:tc>
                <a:tc>
                  <a:txBody>
                    <a:bodyPr/>
                    <a:lstStyle/>
                    <a:p>
                      <a:pPr marL="0" lvl="0" indent="0" rtl="0">
                        <a:lnSpc>
                          <a:spcPct val="115000"/>
                        </a:lnSpc>
                        <a:spcBef>
                          <a:spcPts val="0"/>
                        </a:spcBef>
                        <a:spcAft>
                          <a:spcPts val="0"/>
                        </a:spcAft>
                        <a:buNone/>
                      </a:pPr>
                      <a:r>
                        <a:rPr lang="en-NZ" sz="1300"/>
                        <a:t>Not meeting dates for Deliverables</a:t>
                      </a:r>
                    </a:p>
                  </a:txBody>
                  <a:tcPr marL="76598" marR="76598" marT="102122" marB="102122"/>
                </a:tc>
                <a:tc>
                  <a:txBody>
                    <a:bodyPr/>
                    <a:lstStyle/>
                    <a:p>
                      <a:pPr marL="0" lvl="0" indent="0" rtl="0">
                        <a:lnSpc>
                          <a:spcPct val="115000"/>
                        </a:lnSpc>
                        <a:spcBef>
                          <a:spcPts val="0"/>
                        </a:spcBef>
                        <a:spcAft>
                          <a:spcPts val="0"/>
                        </a:spcAft>
                        <a:buNone/>
                      </a:pPr>
                      <a:r>
                        <a:rPr lang="en" sz="1300"/>
                        <a:t>1</a:t>
                      </a:r>
                    </a:p>
                  </a:txBody>
                  <a:tcPr marL="76598" marR="76598" marT="102122" marB="102122"/>
                </a:tc>
                <a:tc>
                  <a:txBody>
                    <a:bodyPr/>
                    <a:lstStyle/>
                    <a:p>
                      <a:pPr marL="0" lvl="0" indent="0" rtl="0">
                        <a:lnSpc>
                          <a:spcPct val="115000"/>
                        </a:lnSpc>
                        <a:spcBef>
                          <a:spcPts val="0"/>
                        </a:spcBef>
                        <a:spcAft>
                          <a:spcPts val="0"/>
                        </a:spcAft>
                        <a:buNone/>
                      </a:pPr>
                      <a:r>
                        <a:rPr lang="en" sz="1300"/>
                        <a:t>3</a:t>
                      </a:r>
                    </a:p>
                  </a:txBody>
                  <a:tcPr marL="76598" marR="76598" marT="102122" marB="102122"/>
                </a:tc>
                <a:tc>
                  <a:txBody>
                    <a:bodyPr/>
                    <a:lstStyle/>
                    <a:p>
                      <a:pPr marL="0" lvl="0" indent="0" rtl="0">
                        <a:lnSpc>
                          <a:spcPct val="115000"/>
                        </a:lnSpc>
                        <a:spcBef>
                          <a:spcPts val="0"/>
                        </a:spcBef>
                        <a:spcAft>
                          <a:spcPts val="0"/>
                        </a:spcAft>
                        <a:buNone/>
                      </a:pPr>
                      <a:r>
                        <a:rPr lang="en-NZ" sz="1300"/>
                        <a:t>Team Members</a:t>
                      </a:r>
                    </a:p>
                  </a:txBody>
                  <a:tcPr marL="76598" marR="76598" marT="102122" marB="102122"/>
                </a:tc>
                <a:tc>
                  <a:txBody>
                    <a:bodyPr/>
                    <a:lstStyle/>
                    <a:p>
                      <a:pPr marL="0" lvl="0" indent="0" rtl="0">
                        <a:lnSpc>
                          <a:spcPct val="115000"/>
                        </a:lnSpc>
                        <a:spcBef>
                          <a:spcPts val="0"/>
                        </a:spcBef>
                        <a:spcAft>
                          <a:spcPts val="0"/>
                        </a:spcAft>
                        <a:buNone/>
                      </a:pPr>
                      <a:r>
                        <a:rPr lang="en-NZ" sz="1300"/>
                        <a:t>Grade Penalties</a:t>
                      </a:r>
                    </a:p>
                  </a:txBody>
                  <a:tcPr marL="76598" marR="76598" marT="102122" marB="102122"/>
                </a:tc>
                <a:tc>
                  <a:txBody>
                    <a:bodyPr/>
                    <a:lstStyle/>
                    <a:p>
                      <a:pPr marL="0" lvl="0" indent="0" rtl="0">
                        <a:lnSpc>
                          <a:spcPct val="115000"/>
                        </a:lnSpc>
                        <a:spcBef>
                          <a:spcPts val="0"/>
                        </a:spcBef>
                        <a:spcAft>
                          <a:spcPts val="0"/>
                        </a:spcAft>
                        <a:buNone/>
                      </a:pPr>
                      <a:r>
                        <a:rPr lang="en-NZ" sz="1300"/>
                        <a:t>buffer times before due dates.</a:t>
                      </a:r>
                    </a:p>
                  </a:txBody>
                  <a:tcPr marL="76598" marR="76598" marT="102122" marB="102122"/>
                </a:tc>
                <a:extLst>
                  <a:ext uri="{0D108BD9-81ED-4DB2-BD59-A6C34878D82A}">
                    <a16:rowId xmlns:a16="http://schemas.microsoft.com/office/drawing/2014/main" val="2545137463"/>
                  </a:ext>
                </a:extLst>
              </a:tr>
              <a:tr h="908931">
                <a:tc>
                  <a:txBody>
                    <a:bodyPr/>
                    <a:lstStyle/>
                    <a:p>
                      <a:pPr marL="0" lvl="0" indent="0" rtl="0">
                        <a:lnSpc>
                          <a:spcPct val="115000"/>
                        </a:lnSpc>
                        <a:spcBef>
                          <a:spcPts val="0"/>
                        </a:spcBef>
                        <a:spcAft>
                          <a:spcPts val="0"/>
                        </a:spcAft>
                        <a:buNone/>
                      </a:pPr>
                      <a:r>
                        <a:rPr lang="en" sz="1300"/>
                        <a:t>9</a:t>
                      </a:r>
                      <a:endParaRPr lang="en" sz="1300" b="1"/>
                    </a:p>
                  </a:txBody>
                  <a:tcPr marL="76598" marR="76598" marT="102122" marB="102122"/>
                </a:tc>
                <a:tc>
                  <a:txBody>
                    <a:bodyPr/>
                    <a:lstStyle/>
                    <a:p>
                      <a:pPr marL="0" lvl="0" indent="0" rtl="0">
                        <a:lnSpc>
                          <a:spcPct val="115000"/>
                        </a:lnSpc>
                        <a:spcBef>
                          <a:spcPts val="0"/>
                        </a:spcBef>
                        <a:spcAft>
                          <a:spcPts val="0"/>
                        </a:spcAft>
                        <a:buNone/>
                      </a:pPr>
                      <a:r>
                        <a:rPr lang="en-NZ" sz="1300"/>
                        <a:t>Bugs in the code</a:t>
                      </a:r>
                    </a:p>
                  </a:txBody>
                  <a:tcPr marL="76598" marR="76598" marT="102122" marB="102122"/>
                </a:tc>
                <a:tc>
                  <a:txBody>
                    <a:bodyPr/>
                    <a:lstStyle/>
                    <a:p>
                      <a:pPr marL="0" lvl="0" indent="0" rtl="0">
                        <a:lnSpc>
                          <a:spcPct val="115000"/>
                        </a:lnSpc>
                        <a:spcBef>
                          <a:spcPts val="0"/>
                        </a:spcBef>
                        <a:spcAft>
                          <a:spcPts val="0"/>
                        </a:spcAft>
                        <a:buNone/>
                      </a:pPr>
                      <a:r>
                        <a:rPr lang="en" sz="1300"/>
                        <a:t>3</a:t>
                      </a:r>
                    </a:p>
                  </a:txBody>
                  <a:tcPr marL="76598" marR="76598" marT="102122" marB="102122"/>
                </a:tc>
                <a:tc>
                  <a:txBody>
                    <a:bodyPr/>
                    <a:lstStyle/>
                    <a:p>
                      <a:pPr marL="0" lvl="0" indent="0" rtl="0">
                        <a:lnSpc>
                          <a:spcPct val="115000"/>
                        </a:lnSpc>
                        <a:spcBef>
                          <a:spcPts val="0"/>
                        </a:spcBef>
                        <a:spcAft>
                          <a:spcPts val="0"/>
                        </a:spcAft>
                        <a:buNone/>
                      </a:pPr>
                      <a:r>
                        <a:rPr lang="en" sz="1300"/>
                        <a:t>2</a:t>
                      </a:r>
                    </a:p>
                  </a:txBody>
                  <a:tcPr marL="76598" marR="76598" marT="102122" marB="102122"/>
                </a:tc>
                <a:tc>
                  <a:txBody>
                    <a:bodyPr/>
                    <a:lstStyle/>
                    <a:p>
                      <a:pPr marL="0" lvl="0" indent="0" rtl="0">
                        <a:lnSpc>
                          <a:spcPct val="115000"/>
                        </a:lnSpc>
                        <a:spcBef>
                          <a:spcPts val="0"/>
                        </a:spcBef>
                        <a:spcAft>
                          <a:spcPts val="0"/>
                        </a:spcAft>
                        <a:buNone/>
                      </a:pPr>
                      <a:r>
                        <a:rPr lang="en-NZ" sz="1300"/>
                        <a:t>Team Members</a:t>
                      </a:r>
                    </a:p>
                  </a:txBody>
                  <a:tcPr marL="76598" marR="76598" marT="102122" marB="102122"/>
                </a:tc>
                <a:tc>
                  <a:txBody>
                    <a:bodyPr/>
                    <a:lstStyle/>
                    <a:p>
                      <a:pPr marL="0" lvl="0" indent="0" rtl="0">
                        <a:lnSpc>
                          <a:spcPct val="115000"/>
                        </a:lnSpc>
                        <a:spcBef>
                          <a:spcPts val="0"/>
                        </a:spcBef>
                        <a:spcAft>
                          <a:spcPts val="0"/>
                        </a:spcAft>
                        <a:buNone/>
                      </a:pPr>
                      <a:r>
                        <a:rPr lang="en-NZ" sz="1300"/>
                        <a:t>crashes, unexpected behavior</a:t>
                      </a:r>
                    </a:p>
                  </a:txBody>
                  <a:tcPr marL="76598" marR="76598" marT="102122" marB="102122"/>
                </a:tc>
                <a:tc>
                  <a:txBody>
                    <a:bodyPr/>
                    <a:lstStyle/>
                    <a:p>
                      <a:pPr marL="0" lvl="0" indent="0" rtl="0">
                        <a:lnSpc>
                          <a:spcPct val="115000"/>
                        </a:lnSpc>
                        <a:spcBef>
                          <a:spcPts val="0"/>
                        </a:spcBef>
                        <a:spcAft>
                          <a:spcPts val="0"/>
                        </a:spcAft>
                        <a:buNone/>
                      </a:pPr>
                      <a:r>
                        <a:rPr lang="en-NZ" sz="1300"/>
                        <a:t>High test coverage and frequent testing </a:t>
                      </a:r>
                    </a:p>
                  </a:txBody>
                  <a:tcPr marL="76598" marR="76598" marT="102122" marB="102122"/>
                </a:tc>
                <a:extLst>
                  <a:ext uri="{0D108BD9-81ED-4DB2-BD59-A6C34878D82A}">
                    <a16:rowId xmlns:a16="http://schemas.microsoft.com/office/drawing/2014/main" val="3729061814"/>
                  </a:ext>
                </a:extLst>
              </a:tr>
            </a:tbl>
          </a:graphicData>
        </a:graphic>
      </p:graphicFrame>
    </p:spTree>
    <p:extLst>
      <p:ext uri="{BB962C8B-B14F-4D97-AF65-F5344CB8AC3E}">
        <p14:creationId xmlns:p14="http://schemas.microsoft.com/office/powerpoint/2010/main" val="3268551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4261C9-4917-4EDF-AE2F-2F5039E58CCA}"/>
              </a:ext>
            </a:extLst>
          </p:cNvPr>
          <p:cNvSpPr>
            <a:spLocks noGrp="1"/>
          </p:cNvSpPr>
          <p:nvPr>
            <p:ph type="title"/>
          </p:nvPr>
        </p:nvSpPr>
        <p:spPr>
          <a:xfrm>
            <a:off x="640290" y="685800"/>
            <a:ext cx="4818656" cy="4603749"/>
          </a:xfrm>
        </p:spPr>
        <p:txBody>
          <a:bodyPr>
            <a:normAutofit/>
          </a:bodyPr>
          <a:lstStyle/>
          <a:p>
            <a:pPr algn="r"/>
            <a:r>
              <a:rPr lang="en" sz="5200"/>
              <a:t>Project Plan</a:t>
            </a:r>
            <a:endParaRPr lang="en-NZ" sz="5200"/>
          </a:p>
        </p:txBody>
      </p:sp>
      <p:sp>
        <p:nvSpPr>
          <p:cNvPr id="14" name="Rectangle 10">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4" name="Google Shape;337;p22">
            <a:extLst>
              <a:ext uri="{FF2B5EF4-FFF2-40B4-BE49-F238E27FC236}">
                <a16:creationId xmlns:a16="http://schemas.microsoft.com/office/drawing/2014/main" id="{211A9451-4440-4E0A-8355-7AE1D30D04B3}"/>
              </a:ext>
            </a:extLst>
          </p:cNvPr>
          <p:cNvSpPr txBox="1">
            <a:spLocks noGrp="1"/>
          </p:cNvSpPr>
          <p:nvPr>
            <p:ph idx="1"/>
          </p:nvPr>
        </p:nvSpPr>
        <p:spPr>
          <a:xfrm>
            <a:off x="6625651" y="685800"/>
            <a:ext cx="4878959" cy="4603750"/>
          </a:xfrm>
          <a:prstGeom prst="rect">
            <a:avLst/>
          </a:prstGeom>
        </p:spPr>
        <p:txBody>
          <a:bodyPr spcFirstLastPara="1" lIns="91425" tIns="91425" rIns="91425" bIns="91425" anchorCtr="0">
            <a:normAutofit/>
          </a:bodyPr>
          <a:lstStyle/>
          <a:p>
            <a:pPr marL="0" lvl="0" indent="0" rtl="0">
              <a:lnSpc>
                <a:spcPct val="90000"/>
              </a:lnSpc>
              <a:spcBef>
                <a:spcPts val="0"/>
              </a:spcBef>
              <a:spcAft>
                <a:spcPts val="0"/>
              </a:spcAft>
              <a:buNone/>
            </a:pPr>
            <a:r>
              <a:rPr lang="en-NZ" sz="1600">
                <a:solidFill>
                  <a:schemeClr val="tx1"/>
                </a:solidFill>
              </a:rPr>
              <a:t>Today:</a:t>
            </a:r>
          </a:p>
          <a:p>
            <a:pPr marL="0" lvl="0" indent="0" rtl="0">
              <a:lnSpc>
                <a:spcPct val="90000"/>
              </a:lnSpc>
              <a:spcBef>
                <a:spcPts val="1600"/>
              </a:spcBef>
              <a:spcAft>
                <a:spcPts val="0"/>
              </a:spcAft>
              <a:buNone/>
            </a:pPr>
            <a:r>
              <a:rPr lang="en-NZ" sz="1600">
                <a:solidFill>
                  <a:schemeClr val="tx1"/>
                </a:solidFill>
                <a:latin typeface="Arial"/>
                <a:ea typeface="Arial"/>
                <a:cs typeface="Arial"/>
                <a:sym typeface="Arial"/>
              </a:rPr>
              <a:t>Begin coding the file storage system and file uploading.</a:t>
            </a:r>
          </a:p>
          <a:p>
            <a:pPr marL="0" marR="0" lvl="0" indent="0" rtl="0">
              <a:lnSpc>
                <a:spcPct val="90000"/>
              </a:lnSpc>
              <a:spcBef>
                <a:spcPts val="1600"/>
              </a:spcBef>
              <a:spcAft>
                <a:spcPts val="0"/>
              </a:spcAft>
              <a:buNone/>
            </a:pPr>
            <a:r>
              <a:rPr lang="en-NZ" sz="1600">
                <a:solidFill>
                  <a:schemeClr val="tx1"/>
                </a:solidFill>
              </a:rPr>
              <a:t>Next Week:</a:t>
            </a:r>
          </a:p>
          <a:p>
            <a:pPr marL="0" marR="0" lvl="0" indent="0" rtl="0">
              <a:lnSpc>
                <a:spcPct val="90000"/>
              </a:lnSpc>
              <a:spcBef>
                <a:spcPts val="1600"/>
              </a:spcBef>
              <a:spcAft>
                <a:spcPts val="0"/>
              </a:spcAft>
              <a:buNone/>
            </a:pPr>
            <a:r>
              <a:rPr lang="en-NZ" sz="1600">
                <a:solidFill>
                  <a:schemeClr val="tx1"/>
                </a:solidFill>
                <a:latin typeface="Arial"/>
                <a:ea typeface="Arial"/>
                <a:cs typeface="Arial"/>
                <a:sym typeface="Arial"/>
              </a:rPr>
              <a:t>Discuss the second deliverable further and re-assign tasks for the week. Continue working on the file storage system and file uploading. Begin implementing a raw data viewer and some analysis.</a:t>
            </a:r>
            <a:endParaRPr lang="en-NZ" sz="1600">
              <a:solidFill>
                <a:schemeClr val="tx1"/>
              </a:solidFill>
              <a:highlight>
                <a:srgbClr val="FFFFFF"/>
              </a:highlight>
              <a:latin typeface="Arial"/>
              <a:ea typeface="Arial"/>
              <a:cs typeface="Arial"/>
              <a:sym typeface="Arial"/>
            </a:endParaRPr>
          </a:p>
          <a:p>
            <a:pPr marL="0" marR="0" lvl="0" indent="0" rtl="0">
              <a:lnSpc>
                <a:spcPct val="90000"/>
              </a:lnSpc>
              <a:spcBef>
                <a:spcPts val="1600"/>
              </a:spcBef>
              <a:spcAft>
                <a:spcPts val="0"/>
              </a:spcAft>
              <a:buNone/>
            </a:pPr>
            <a:r>
              <a:rPr lang="en-NZ" sz="1600">
                <a:solidFill>
                  <a:schemeClr val="tx1"/>
                </a:solidFill>
              </a:rPr>
              <a:t>Holidays:</a:t>
            </a:r>
            <a:endParaRPr lang="en-NZ" sz="1600">
              <a:solidFill>
                <a:schemeClr val="tx1"/>
              </a:solidFill>
              <a:highlight>
                <a:srgbClr val="FFFFFF"/>
              </a:highlight>
              <a:latin typeface="Arial"/>
              <a:ea typeface="Arial"/>
              <a:cs typeface="Arial"/>
              <a:sym typeface="Arial"/>
            </a:endParaRPr>
          </a:p>
          <a:p>
            <a:pPr marL="0" marR="0" lvl="0" indent="0" rtl="0">
              <a:lnSpc>
                <a:spcPct val="90000"/>
              </a:lnSpc>
              <a:spcBef>
                <a:spcPts val="1600"/>
              </a:spcBef>
              <a:spcAft>
                <a:spcPts val="1600"/>
              </a:spcAft>
              <a:buNone/>
            </a:pPr>
            <a:r>
              <a:rPr lang="en-NZ" sz="1600">
                <a:solidFill>
                  <a:schemeClr val="tx1"/>
                </a:solidFill>
                <a:latin typeface="Arial"/>
                <a:ea typeface="Arial"/>
                <a:cs typeface="Arial"/>
                <a:sym typeface="Arial"/>
              </a:rPr>
              <a:t>Re-assign tasks. Continue to work on raw data viewer and analysis. Begin working on profiles and graphical representations of data. Code freeze on the first weekend of the holidays. Second week of the holidays is free time.</a:t>
            </a:r>
            <a:endParaRPr lang="en-NZ" sz="1600">
              <a:solidFill>
                <a:schemeClr val="tx1"/>
              </a:solidFill>
              <a:highlight>
                <a:srgbClr val="FFFFFF"/>
              </a:highlight>
              <a:latin typeface="Arial"/>
              <a:ea typeface="Arial"/>
              <a:cs typeface="Arial"/>
              <a:sym typeface="Arial"/>
            </a:endParaRPr>
          </a:p>
        </p:txBody>
      </p:sp>
    </p:spTree>
    <p:extLst>
      <p:ext uri="{BB962C8B-B14F-4D97-AF65-F5344CB8AC3E}">
        <p14:creationId xmlns:p14="http://schemas.microsoft.com/office/powerpoint/2010/main" val="1906659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E5CE17-C5EF-4B96-B840-9ADB85940D8E}"/>
              </a:ext>
            </a:extLst>
          </p:cNvPr>
          <p:cNvSpPr>
            <a:spLocks noGrp="1"/>
          </p:cNvSpPr>
          <p:nvPr>
            <p:ph type="title"/>
          </p:nvPr>
        </p:nvSpPr>
        <p:spPr>
          <a:xfrm>
            <a:off x="684212" y="685799"/>
            <a:ext cx="3747111" cy="4892040"/>
          </a:xfrm>
        </p:spPr>
        <p:txBody>
          <a:bodyPr>
            <a:normAutofit/>
          </a:bodyPr>
          <a:lstStyle/>
          <a:p>
            <a:pPr algn="r"/>
            <a:r>
              <a:rPr lang="en"/>
              <a:t>System Context and unique selling points</a:t>
            </a:r>
            <a:endParaRPr lang="en-NZ"/>
          </a:p>
        </p:txBody>
      </p:sp>
      <p:cxnSp>
        <p:nvCxnSpPr>
          <p:cNvPr id="15" name="Straight Connector 11">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5" name="Google Shape;285;p14">
            <a:extLst>
              <a:ext uri="{FF2B5EF4-FFF2-40B4-BE49-F238E27FC236}">
                <a16:creationId xmlns:a16="http://schemas.microsoft.com/office/drawing/2014/main" id="{F24A00FE-9F00-4187-B4D4-8497FB2BC831}"/>
              </a:ext>
            </a:extLst>
          </p:cNvPr>
          <p:cNvSpPr txBox="1">
            <a:spLocks noGrp="1"/>
          </p:cNvSpPr>
          <p:nvPr>
            <p:ph idx="1"/>
          </p:nvPr>
        </p:nvSpPr>
        <p:spPr>
          <a:xfrm>
            <a:off x="4979962" y="685799"/>
            <a:ext cx="6288260" cy="4892040"/>
          </a:xfrm>
          <a:prstGeom prst="rect">
            <a:avLst/>
          </a:prstGeom>
        </p:spPr>
        <p:txBody>
          <a:bodyPr spcFirstLastPara="1" lIns="91425" tIns="91425" rIns="91425" bIns="91425" anchorCtr="0">
            <a:normAutofit/>
          </a:bodyPr>
          <a:lstStyle/>
          <a:p>
            <a:pPr marL="457200" lvl="0" indent="-311150" rtl="0">
              <a:spcBef>
                <a:spcPts val="0"/>
              </a:spcBef>
              <a:buClr>
                <a:srgbClr val="FFFFFF"/>
              </a:buClr>
              <a:buSzPts val="1300"/>
              <a:buChar char="●"/>
            </a:pPr>
            <a:r>
              <a:rPr lang="en-NZ" dirty="0">
                <a:solidFill>
                  <a:schemeClr val="tx1"/>
                </a:solidFill>
              </a:rPr>
              <a:t>Free desktop fitness tracking and analysis application</a:t>
            </a:r>
          </a:p>
          <a:p>
            <a:pPr marL="457200" lvl="0" indent="-311150" rtl="0">
              <a:spcBef>
                <a:spcPts val="0"/>
              </a:spcBef>
              <a:buClr>
                <a:srgbClr val="FFFFFF"/>
              </a:buClr>
              <a:buSzPts val="1300"/>
              <a:buChar char="●"/>
            </a:pPr>
            <a:r>
              <a:rPr lang="en-NZ" dirty="0">
                <a:solidFill>
                  <a:schemeClr val="tx1"/>
                </a:solidFill>
              </a:rPr>
              <a:t>Walking, running, cycling</a:t>
            </a:r>
          </a:p>
          <a:p>
            <a:pPr marL="457200" lvl="0" indent="-311150" rtl="0">
              <a:spcBef>
                <a:spcPts val="0"/>
              </a:spcBef>
              <a:buClr>
                <a:srgbClr val="FFFFFF"/>
              </a:buClr>
              <a:buSzPts val="1300"/>
              <a:buChar char="●"/>
            </a:pPr>
            <a:r>
              <a:rPr lang="en-NZ" dirty="0">
                <a:solidFill>
                  <a:schemeClr val="tx1"/>
                </a:solidFill>
              </a:rPr>
              <a:t>Tracks fitness progress of users with an emphasis on motivation</a:t>
            </a:r>
          </a:p>
          <a:p>
            <a:pPr marL="457200" lvl="0" indent="-311150" rtl="0">
              <a:spcBef>
                <a:spcPts val="0"/>
              </a:spcBef>
              <a:buClr>
                <a:srgbClr val="FFFFFF"/>
              </a:buClr>
              <a:buSzPts val="1300"/>
              <a:buChar char="●"/>
            </a:pPr>
            <a:r>
              <a:rPr lang="en-NZ" dirty="0">
                <a:solidFill>
                  <a:schemeClr val="tx1"/>
                </a:solidFill>
              </a:rPr>
              <a:t>Goal based and feedback driven</a:t>
            </a:r>
          </a:p>
          <a:p>
            <a:pPr marL="457200" lvl="0" indent="-311150" rtl="0">
              <a:spcBef>
                <a:spcPts val="0"/>
              </a:spcBef>
              <a:buClr>
                <a:srgbClr val="FFFFFF"/>
              </a:buClr>
              <a:buSzPts val="1300"/>
              <a:buChar char="●"/>
            </a:pPr>
            <a:r>
              <a:rPr lang="en-NZ" dirty="0">
                <a:solidFill>
                  <a:schemeClr val="tx1"/>
                </a:solidFill>
              </a:rPr>
              <a:t>Targeted towards young to middle aged casual exercisers</a:t>
            </a:r>
          </a:p>
          <a:p>
            <a:pPr marL="457200" lvl="0" indent="-311150" rtl="0">
              <a:spcBef>
                <a:spcPts val="0"/>
              </a:spcBef>
              <a:buClr>
                <a:srgbClr val="FFFFFF"/>
              </a:buClr>
              <a:buSzPts val="1300"/>
              <a:buChar char="●"/>
            </a:pPr>
            <a:r>
              <a:rPr lang="en-NZ" dirty="0">
                <a:solidFill>
                  <a:schemeClr val="tx1"/>
                </a:solidFill>
              </a:rPr>
              <a:t>Simple and user-friendly focus</a:t>
            </a:r>
          </a:p>
          <a:p>
            <a:pPr marL="457200" lvl="0" indent="-311150" rtl="0">
              <a:spcBef>
                <a:spcPts val="0"/>
              </a:spcBef>
              <a:buClr>
                <a:srgbClr val="FFFFFF"/>
              </a:buClr>
              <a:buSzPts val="1300"/>
              <a:buChar char="●"/>
            </a:pPr>
            <a:r>
              <a:rPr lang="en-NZ" dirty="0">
                <a:solidFill>
                  <a:schemeClr val="tx1"/>
                </a:solidFill>
              </a:rPr>
              <a:t>“Dumbs” down complex health/fitness lingo</a:t>
            </a:r>
          </a:p>
        </p:txBody>
      </p:sp>
    </p:spTree>
    <p:extLst>
      <p:ext uri="{BB962C8B-B14F-4D97-AF65-F5344CB8AC3E}">
        <p14:creationId xmlns:p14="http://schemas.microsoft.com/office/powerpoint/2010/main" val="1789566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33" name="Rectangle 28">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448484-462D-4F91-B15F-5656E5EAA225}"/>
              </a:ext>
            </a:extLst>
          </p:cNvPr>
          <p:cNvSpPr>
            <a:spLocks noGrp="1"/>
          </p:cNvSpPr>
          <p:nvPr>
            <p:ph type="title"/>
          </p:nvPr>
        </p:nvSpPr>
        <p:spPr>
          <a:xfrm>
            <a:off x="684212" y="685799"/>
            <a:ext cx="3747111" cy="4892040"/>
          </a:xfrm>
        </p:spPr>
        <p:txBody>
          <a:bodyPr>
            <a:normAutofit/>
          </a:bodyPr>
          <a:lstStyle/>
          <a:p>
            <a:pPr algn="r"/>
            <a:r>
              <a:rPr lang="en"/>
              <a:t>Summary of key features and services</a:t>
            </a:r>
            <a:endParaRPr lang="en-NZ"/>
          </a:p>
        </p:txBody>
      </p:sp>
      <p:cxnSp>
        <p:nvCxnSpPr>
          <p:cNvPr id="34" name="Straight Connector 30">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4" name="Google Shape;291;p15">
            <a:extLst>
              <a:ext uri="{FF2B5EF4-FFF2-40B4-BE49-F238E27FC236}">
                <a16:creationId xmlns:a16="http://schemas.microsoft.com/office/drawing/2014/main" id="{C6255FF8-2ABF-4DF2-9118-E3049593AAA8}"/>
              </a:ext>
            </a:extLst>
          </p:cNvPr>
          <p:cNvSpPr txBox="1">
            <a:spLocks noGrp="1"/>
          </p:cNvSpPr>
          <p:nvPr>
            <p:ph idx="1"/>
          </p:nvPr>
        </p:nvSpPr>
        <p:spPr>
          <a:xfrm>
            <a:off x="4878401" y="982980"/>
            <a:ext cx="6288260" cy="4892040"/>
          </a:xfrm>
          <a:prstGeom prst="rect">
            <a:avLst/>
          </a:prstGeom>
        </p:spPr>
        <p:txBody>
          <a:bodyPr spcFirstLastPara="1" lIns="91425" tIns="91425" rIns="91425" bIns="91425" anchorCtr="0">
            <a:normAutofit lnSpcReduction="10000"/>
          </a:bodyPr>
          <a:lstStyle/>
          <a:p>
            <a:pPr marL="228600" lvl="0" indent="0" rtl="0">
              <a:lnSpc>
                <a:spcPct val="150000"/>
              </a:lnSpc>
              <a:spcBef>
                <a:spcPts val="0"/>
              </a:spcBef>
              <a:spcAft>
                <a:spcPts val="0"/>
              </a:spcAft>
              <a:buNone/>
            </a:pPr>
            <a:r>
              <a:rPr lang="en-NZ" dirty="0">
                <a:solidFill>
                  <a:schemeClr val="tx1"/>
                </a:solidFill>
                <a:latin typeface="Arial"/>
                <a:ea typeface="Arial"/>
                <a:cs typeface="Arial"/>
                <a:sym typeface="Arial"/>
              </a:rPr>
              <a:t>·       Create profile </a:t>
            </a:r>
          </a:p>
          <a:p>
            <a:pPr marL="228600" lvl="0" indent="0" rtl="0">
              <a:lnSpc>
                <a:spcPct val="150000"/>
              </a:lnSpc>
              <a:spcBef>
                <a:spcPts val="0"/>
              </a:spcBef>
              <a:spcAft>
                <a:spcPts val="0"/>
              </a:spcAft>
              <a:buNone/>
            </a:pPr>
            <a:r>
              <a:rPr lang="en-NZ" dirty="0">
                <a:solidFill>
                  <a:schemeClr val="tx1"/>
                </a:solidFill>
                <a:latin typeface="Arial"/>
                <a:ea typeface="Arial"/>
                <a:cs typeface="Arial"/>
                <a:sym typeface="Arial"/>
              </a:rPr>
              <a:t>·       Choose fitness goals to work towards</a:t>
            </a:r>
          </a:p>
          <a:p>
            <a:pPr marL="228600" lvl="0" indent="0" rtl="0">
              <a:lnSpc>
                <a:spcPct val="150000"/>
              </a:lnSpc>
              <a:spcBef>
                <a:spcPts val="0"/>
              </a:spcBef>
              <a:spcAft>
                <a:spcPts val="0"/>
              </a:spcAft>
              <a:buNone/>
            </a:pPr>
            <a:r>
              <a:rPr lang="en-NZ" dirty="0">
                <a:solidFill>
                  <a:schemeClr val="tx1"/>
                </a:solidFill>
                <a:latin typeface="Arial"/>
                <a:ea typeface="Arial"/>
                <a:cs typeface="Arial"/>
                <a:sym typeface="Arial"/>
              </a:rPr>
              <a:t>·       Progress tracking of goals</a:t>
            </a:r>
          </a:p>
          <a:p>
            <a:pPr marL="228600" lvl="0" indent="0" rtl="0">
              <a:lnSpc>
                <a:spcPct val="150000"/>
              </a:lnSpc>
              <a:spcBef>
                <a:spcPts val="0"/>
              </a:spcBef>
              <a:spcAft>
                <a:spcPts val="0"/>
              </a:spcAft>
              <a:buNone/>
            </a:pPr>
            <a:r>
              <a:rPr lang="en-NZ" dirty="0">
                <a:solidFill>
                  <a:schemeClr val="tx1"/>
                </a:solidFill>
                <a:latin typeface="Arial"/>
                <a:ea typeface="Arial"/>
                <a:cs typeface="Arial"/>
                <a:sym typeface="Arial"/>
              </a:rPr>
              <a:t>·       Manually input or import data</a:t>
            </a:r>
          </a:p>
          <a:p>
            <a:pPr marL="228600" lvl="0" indent="0" rtl="0">
              <a:lnSpc>
                <a:spcPct val="150000"/>
              </a:lnSpc>
              <a:spcBef>
                <a:spcPts val="0"/>
              </a:spcBef>
              <a:spcAft>
                <a:spcPts val="0"/>
              </a:spcAft>
              <a:buNone/>
            </a:pPr>
            <a:r>
              <a:rPr lang="en-NZ" dirty="0">
                <a:solidFill>
                  <a:schemeClr val="tx1"/>
                </a:solidFill>
                <a:latin typeface="Arial"/>
                <a:ea typeface="Arial"/>
                <a:cs typeface="Arial"/>
                <a:sym typeface="Arial"/>
              </a:rPr>
              <a:t>·       Health analysis and warnings</a:t>
            </a:r>
          </a:p>
          <a:p>
            <a:pPr marL="228600" lvl="0" indent="0" rtl="0">
              <a:lnSpc>
                <a:spcPct val="150000"/>
              </a:lnSpc>
              <a:spcBef>
                <a:spcPts val="0"/>
              </a:spcBef>
              <a:spcAft>
                <a:spcPts val="0"/>
              </a:spcAft>
              <a:buNone/>
            </a:pPr>
            <a:r>
              <a:rPr lang="en-NZ" dirty="0">
                <a:solidFill>
                  <a:schemeClr val="tx1"/>
                </a:solidFill>
                <a:latin typeface="Arial"/>
                <a:ea typeface="Arial"/>
                <a:cs typeface="Arial"/>
                <a:sym typeface="Arial"/>
              </a:rPr>
              <a:t>·       Integration of web search feature</a:t>
            </a:r>
          </a:p>
          <a:p>
            <a:pPr marL="228600" lvl="0" indent="0" rtl="0">
              <a:lnSpc>
                <a:spcPct val="150000"/>
              </a:lnSpc>
              <a:spcBef>
                <a:spcPts val="0"/>
              </a:spcBef>
              <a:spcAft>
                <a:spcPts val="0"/>
              </a:spcAft>
              <a:buNone/>
            </a:pPr>
            <a:r>
              <a:rPr lang="en-NZ" dirty="0">
                <a:solidFill>
                  <a:schemeClr val="tx1"/>
                </a:solidFill>
                <a:latin typeface="Arial"/>
                <a:ea typeface="Arial"/>
                <a:cs typeface="Arial"/>
                <a:sym typeface="Arial"/>
              </a:rPr>
              <a:t>·       Maps of routes based on activities</a:t>
            </a:r>
          </a:p>
          <a:p>
            <a:pPr marL="228600" lvl="0" indent="0" rtl="0">
              <a:lnSpc>
                <a:spcPct val="150000"/>
              </a:lnSpc>
              <a:spcBef>
                <a:spcPts val="0"/>
              </a:spcBef>
              <a:spcAft>
                <a:spcPts val="0"/>
              </a:spcAft>
              <a:buNone/>
            </a:pPr>
            <a:r>
              <a:rPr lang="en-NZ" dirty="0">
                <a:solidFill>
                  <a:schemeClr val="tx1"/>
                </a:solidFill>
                <a:latin typeface="Arial"/>
                <a:ea typeface="Arial"/>
                <a:cs typeface="Arial"/>
                <a:sym typeface="Arial"/>
              </a:rPr>
              <a:t>·       Calendar views of activities</a:t>
            </a:r>
          </a:p>
          <a:p>
            <a:pPr marL="228600" lvl="0" indent="0" rtl="0">
              <a:lnSpc>
                <a:spcPct val="150000"/>
              </a:lnSpc>
              <a:spcBef>
                <a:spcPts val="0"/>
              </a:spcBef>
              <a:spcAft>
                <a:spcPts val="0"/>
              </a:spcAft>
              <a:buNone/>
            </a:pPr>
            <a:r>
              <a:rPr lang="en-NZ" dirty="0">
                <a:solidFill>
                  <a:schemeClr val="tx1"/>
                </a:solidFill>
                <a:latin typeface="Arial"/>
                <a:ea typeface="Arial"/>
                <a:cs typeface="Arial"/>
                <a:sym typeface="Arial"/>
              </a:rPr>
              <a:t>·       Activity Statistics</a:t>
            </a:r>
          </a:p>
          <a:p>
            <a:pPr marL="228600" lvl="0" indent="0" rtl="0">
              <a:lnSpc>
                <a:spcPct val="150000"/>
              </a:lnSpc>
              <a:spcBef>
                <a:spcPts val="0"/>
              </a:spcBef>
              <a:spcAft>
                <a:spcPts val="0"/>
              </a:spcAft>
              <a:buNone/>
            </a:pPr>
            <a:r>
              <a:rPr lang="en-NZ" dirty="0">
                <a:solidFill>
                  <a:schemeClr val="tx1"/>
                </a:solidFill>
                <a:latin typeface="Arial"/>
                <a:ea typeface="Arial"/>
                <a:cs typeface="Arial"/>
                <a:sym typeface="Arial"/>
              </a:rPr>
              <a:t>·       Graphical representations</a:t>
            </a:r>
          </a:p>
          <a:p>
            <a:pPr marL="228600" lvl="0" indent="0" rtl="0">
              <a:lnSpc>
                <a:spcPct val="150000"/>
              </a:lnSpc>
              <a:spcBef>
                <a:spcPts val="0"/>
              </a:spcBef>
              <a:spcAft>
                <a:spcPts val="0"/>
              </a:spcAft>
              <a:buNone/>
            </a:pPr>
            <a:r>
              <a:rPr lang="en-NZ" dirty="0">
                <a:solidFill>
                  <a:schemeClr val="tx1"/>
                </a:solidFill>
                <a:latin typeface="Arial"/>
                <a:ea typeface="Arial"/>
                <a:cs typeface="Arial"/>
                <a:sym typeface="Arial"/>
              </a:rPr>
              <a:t>·       Motivational messages </a:t>
            </a:r>
          </a:p>
          <a:p>
            <a:pPr marL="0" lvl="0" indent="0">
              <a:spcBef>
                <a:spcPts val="0"/>
              </a:spcBef>
              <a:spcAft>
                <a:spcPts val="1600"/>
              </a:spcAft>
              <a:buNone/>
            </a:pPr>
            <a:endParaRPr lang="en-NZ" dirty="0">
              <a:solidFill>
                <a:schemeClr val="tx1"/>
              </a:solidFill>
            </a:endParaRPr>
          </a:p>
        </p:txBody>
      </p:sp>
    </p:spTree>
    <p:extLst>
      <p:ext uri="{BB962C8B-B14F-4D97-AF65-F5344CB8AC3E}">
        <p14:creationId xmlns:p14="http://schemas.microsoft.com/office/powerpoint/2010/main" val="3319159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3"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6" name="Straight Connector 15">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2B50BB60-4737-43FF-BAC4-53ECD54D46F5}"/>
              </a:ext>
            </a:extLst>
          </p:cNvPr>
          <p:cNvSpPr>
            <a:spLocks noGrp="1"/>
          </p:cNvSpPr>
          <p:nvPr>
            <p:ph type="title"/>
          </p:nvPr>
        </p:nvSpPr>
        <p:spPr>
          <a:xfrm>
            <a:off x="8588661" y="941424"/>
            <a:ext cx="3043896" cy="3248611"/>
          </a:xfrm>
        </p:spPr>
        <p:txBody>
          <a:bodyPr>
            <a:normAutofit/>
          </a:bodyPr>
          <a:lstStyle/>
          <a:p>
            <a:r>
              <a:rPr lang="en" sz="3100">
                <a:solidFill>
                  <a:srgbClr val="FFFFFF"/>
                </a:solidFill>
              </a:rPr>
              <a:t>Why worth developing?</a:t>
            </a:r>
            <a:endParaRPr lang="en-NZ" sz="3100">
              <a:solidFill>
                <a:srgbClr val="FFFFFF"/>
              </a:solidFill>
            </a:endParaRPr>
          </a:p>
        </p:txBody>
      </p:sp>
      <p:graphicFrame>
        <p:nvGraphicFramePr>
          <p:cNvPr id="6" name="Google Shape;297;p16">
            <a:extLst>
              <a:ext uri="{FF2B5EF4-FFF2-40B4-BE49-F238E27FC236}">
                <a16:creationId xmlns:a16="http://schemas.microsoft.com/office/drawing/2014/main" id="{AF672C0D-4E93-400E-B45C-D6650CE209F8}"/>
              </a:ext>
            </a:extLst>
          </p:cNvPr>
          <p:cNvGraphicFramePr>
            <a:graphicFrameLocks noGrp="1"/>
          </p:cNvGraphicFramePr>
          <p:nvPr>
            <p:ph idx="1"/>
            <p:extLst>
              <p:ext uri="{D42A27DB-BD31-4B8C-83A1-F6EECF244321}">
                <p14:modId xmlns:p14="http://schemas.microsoft.com/office/powerpoint/2010/main" val="2166811839"/>
              </p:ext>
            </p:extLst>
          </p:nvPr>
        </p:nvGraphicFramePr>
        <p:xfrm>
          <a:off x="940645" y="941424"/>
          <a:ext cx="6190459" cy="47687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4879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02002-B1F9-407A-B8E2-87574C24576A}"/>
              </a:ext>
            </a:extLst>
          </p:cNvPr>
          <p:cNvSpPr>
            <a:spLocks noGrp="1"/>
          </p:cNvSpPr>
          <p:nvPr>
            <p:ph type="title"/>
          </p:nvPr>
        </p:nvSpPr>
        <p:spPr>
          <a:xfrm>
            <a:off x="684212" y="4487332"/>
            <a:ext cx="8534400" cy="1507067"/>
          </a:xfrm>
        </p:spPr>
        <p:txBody>
          <a:bodyPr>
            <a:normAutofit/>
          </a:bodyPr>
          <a:lstStyle/>
          <a:p>
            <a:r>
              <a:rPr lang="en"/>
              <a:t>Stakeholders</a:t>
            </a:r>
            <a:endParaRPr lang="en-NZ" dirty="0"/>
          </a:p>
        </p:txBody>
      </p:sp>
      <p:graphicFrame>
        <p:nvGraphicFramePr>
          <p:cNvPr id="4" name="Content Placeholder 3">
            <a:extLst>
              <a:ext uri="{FF2B5EF4-FFF2-40B4-BE49-F238E27FC236}">
                <a16:creationId xmlns:a16="http://schemas.microsoft.com/office/drawing/2014/main" id="{F4D5DEB9-2783-4DC4-87F4-89E8303FCACB}"/>
              </a:ext>
            </a:extLst>
          </p:cNvPr>
          <p:cNvGraphicFramePr>
            <a:graphicFrameLocks noGrp="1"/>
          </p:cNvGraphicFramePr>
          <p:nvPr>
            <p:ph idx="1"/>
            <p:extLst>
              <p:ext uri="{D42A27DB-BD31-4B8C-83A1-F6EECF244321}">
                <p14:modId xmlns:p14="http://schemas.microsoft.com/office/powerpoint/2010/main" val="3226555748"/>
              </p:ext>
            </p:extLst>
          </p:nvPr>
        </p:nvGraphicFramePr>
        <p:xfrm>
          <a:off x="1482778" y="685800"/>
          <a:ext cx="9223267" cy="3614739"/>
        </p:xfrm>
        <a:graphic>
          <a:graphicData uri="http://schemas.openxmlformats.org/drawingml/2006/table">
            <a:tbl>
              <a:tblPr firstRow="1" bandRow="1">
                <a:tableStyleId>{9D7B26C5-4107-4FEC-AEDC-1716B250A1EF}</a:tableStyleId>
              </a:tblPr>
              <a:tblGrid>
                <a:gridCol w="2570369">
                  <a:extLst>
                    <a:ext uri="{9D8B030D-6E8A-4147-A177-3AD203B41FA5}">
                      <a16:colId xmlns:a16="http://schemas.microsoft.com/office/drawing/2014/main" val="2594312824"/>
                    </a:ext>
                  </a:extLst>
                </a:gridCol>
                <a:gridCol w="3906519">
                  <a:extLst>
                    <a:ext uri="{9D8B030D-6E8A-4147-A177-3AD203B41FA5}">
                      <a16:colId xmlns:a16="http://schemas.microsoft.com/office/drawing/2014/main" val="979503815"/>
                    </a:ext>
                  </a:extLst>
                </a:gridCol>
                <a:gridCol w="2746379">
                  <a:extLst>
                    <a:ext uri="{9D8B030D-6E8A-4147-A177-3AD203B41FA5}">
                      <a16:colId xmlns:a16="http://schemas.microsoft.com/office/drawing/2014/main" val="2806143148"/>
                    </a:ext>
                  </a:extLst>
                </a:gridCol>
              </a:tblGrid>
              <a:tr h="650649">
                <a:tc>
                  <a:txBody>
                    <a:bodyPr/>
                    <a:lstStyle/>
                    <a:p>
                      <a:pPr marL="0" lvl="0" indent="0">
                        <a:spcBef>
                          <a:spcPts val="0"/>
                        </a:spcBef>
                        <a:spcAft>
                          <a:spcPts val="0"/>
                        </a:spcAft>
                        <a:buNone/>
                      </a:pPr>
                      <a:r>
                        <a:rPr lang="en-NZ" sz="2400"/>
                        <a:t>Number</a:t>
                      </a:r>
                      <a:endParaRPr lang="en-NZ" sz="2400" b="1" i="1">
                        <a:solidFill>
                          <a:schemeClr val="lt1"/>
                        </a:solidFill>
                      </a:endParaRPr>
                    </a:p>
                  </a:txBody>
                  <a:tcPr marL="120478" marR="120478" marT="120478" marB="120478"/>
                </a:tc>
                <a:tc>
                  <a:txBody>
                    <a:bodyPr/>
                    <a:lstStyle/>
                    <a:p>
                      <a:pPr marL="0" lvl="0" indent="0">
                        <a:spcBef>
                          <a:spcPts val="0"/>
                        </a:spcBef>
                        <a:spcAft>
                          <a:spcPts val="0"/>
                        </a:spcAft>
                        <a:buNone/>
                      </a:pPr>
                      <a:r>
                        <a:rPr lang="en-NZ" sz="2400"/>
                        <a:t>Stakeholders</a:t>
                      </a:r>
                      <a:endParaRPr lang="en-NZ" sz="2400" b="1" i="1">
                        <a:solidFill>
                          <a:schemeClr val="lt1"/>
                        </a:solidFill>
                      </a:endParaRPr>
                    </a:p>
                  </a:txBody>
                  <a:tcPr marL="120478" marR="120478" marT="120478" marB="120478"/>
                </a:tc>
                <a:tc>
                  <a:txBody>
                    <a:bodyPr/>
                    <a:lstStyle/>
                    <a:p>
                      <a:pPr marL="0" lvl="0" indent="0">
                        <a:spcBef>
                          <a:spcPts val="0"/>
                        </a:spcBef>
                        <a:spcAft>
                          <a:spcPts val="0"/>
                        </a:spcAft>
                        <a:buNone/>
                      </a:pPr>
                      <a:r>
                        <a:rPr lang="en-NZ" sz="2400"/>
                        <a:t>Priority</a:t>
                      </a:r>
                      <a:endParaRPr lang="en-NZ" sz="2400" b="1" i="1">
                        <a:solidFill>
                          <a:schemeClr val="lt1"/>
                        </a:solidFill>
                      </a:endParaRPr>
                    </a:p>
                  </a:txBody>
                  <a:tcPr marL="120478" marR="120478" marT="120478" marB="120478"/>
                </a:tc>
                <a:extLst>
                  <a:ext uri="{0D108BD9-81ED-4DB2-BD59-A6C34878D82A}">
                    <a16:rowId xmlns:a16="http://schemas.microsoft.com/office/drawing/2014/main" val="3674057086"/>
                  </a:ext>
                </a:extLst>
              </a:tr>
              <a:tr h="650649">
                <a:tc>
                  <a:txBody>
                    <a:bodyPr/>
                    <a:lstStyle/>
                    <a:p>
                      <a:pPr marL="0" lvl="0" indent="0">
                        <a:spcBef>
                          <a:spcPts val="0"/>
                        </a:spcBef>
                        <a:spcAft>
                          <a:spcPts val="0"/>
                        </a:spcAft>
                        <a:buNone/>
                      </a:pPr>
                      <a:r>
                        <a:rPr lang="en" sz="2400"/>
                        <a:t>1</a:t>
                      </a:r>
                      <a:endParaRPr lang="en" sz="2400">
                        <a:solidFill>
                          <a:srgbClr val="FFFFFF"/>
                        </a:solidFill>
                      </a:endParaRPr>
                    </a:p>
                  </a:txBody>
                  <a:tcPr marL="120478" marR="120478" marT="120478" marB="120478"/>
                </a:tc>
                <a:tc>
                  <a:txBody>
                    <a:bodyPr/>
                    <a:lstStyle/>
                    <a:p>
                      <a:pPr marL="0" lvl="0" indent="0">
                        <a:spcBef>
                          <a:spcPts val="0"/>
                        </a:spcBef>
                        <a:spcAft>
                          <a:spcPts val="0"/>
                        </a:spcAft>
                        <a:buNone/>
                      </a:pPr>
                      <a:r>
                        <a:rPr lang="en-NZ" sz="2400"/>
                        <a:t>Casual Exercisers (Users)</a:t>
                      </a:r>
                      <a:endParaRPr lang="en-NZ" sz="2400">
                        <a:solidFill>
                          <a:srgbClr val="FFFFFF"/>
                        </a:solidFill>
                      </a:endParaRPr>
                    </a:p>
                  </a:txBody>
                  <a:tcPr marL="120478" marR="120478" marT="120478" marB="120478"/>
                </a:tc>
                <a:tc>
                  <a:txBody>
                    <a:bodyPr/>
                    <a:lstStyle/>
                    <a:p>
                      <a:pPr marL="0" lvl="0" indent="0">
                        <a:spcBef>
                          <a:spcPts val="0"/>
                        </a:spcBef>
                        <a:spcAft>
                          <a:spcPts val="0"/>
                        </a:spcAft>
                        <a:buNone/>
                      </a:pPr>
                      <a:r>
                        <a:rPr lang="en-NZ" sz="2400"/>
                        <a:t>High</a:t>
                      </a:r>
                      <a:endParaRPr lang="en-NZ" sz="2400">
                        <a:solidFill>
                          <a:srgbClr val="FFFFFF"/>
                        </a:solidFill>
                      </a:endParaRPr>
                    </a:p>
                  </a:txBody>
                  <a:tcPr marL="120478" marR="120478" marT="120478" marB="120478"/>
                </a:tc>
                <a:extLst>
                  <a:ext uri="{0D108BD9-81ED-4DB2-BD59-A6C34878D82A}">
                    <a16:rowId xmlns:a16="http://schemas.microsoft.com/office/drawing/2014/main" val="803110417"/>
                  </a:ext>
                </a:extLst>
              </a:tr>
              <a:tr h="650649">
                <a:tc>
                  <a:txBody>
                    <a:bodyPr/>
                    <a:lstStyle/>
                    <a:p>
                      <a:pPr marL="0" lvl="0" indent="0">
                        <a:spcBef>
                          <a:spcPts val="0"/>
                        </a:spcBef>
                        <a:spcAft>
                          <a:spcPts val="0"/>
                        </a:spcAft>
                        <a:buNone/>
                      </a:pPr>
                      <a:r>
                        <a:rPr lang="en" sz="2400"/>
                        <a:t>2</a:t>
                      </a:r>
                      <a:endParaRPr lang="en" sz="2400">
                        <a:solidFill>
                          <a:srgbClr val="FFFFFF"/>
                        </a:solidFill>
                      </a:endParaRPr>
                    </a:p>
                  </a:txBody>
                  <a:tcPr marL="120478" marR="120478" marT="120478" marB="120478"/>
                </a:tc>
                <a:tc>
                  <a:txBody>
                    <a:bodyPr/>
                    <a:lstStyle/>
                    <a:p>
                      <a:pPr marL="0" lvl="0" indent="0">
                        <a:spcBef>
                          <a:spcPts val="0"/>
                        </a:spcBef>
                        <a:spcAft>
                          <a:spcPts val="0"/>
                        </a:spcAft>
                        <a:buNone/>
                      </a:pPr>
                      <a:r>
                        <a:rPr lang="en-NZ" sz="2400"/>
                        <a:t>SENG202 staff</a:t>
                      </a:r>
                      <a:endParaRPr lang="en-NZ" sz="2400">
                        <a:solidFill>
                          <a:srgbClr val="FFFFFF"/>
                        </a:solidFill>
                      </a:endParaRPr>
                    </a:p>
                  </a:txBody>
                  <a:tcPr marL="120478" marR="120478" marT="120478" marB="120478"/>
                </a:tc>
                <a:tc>
                  <a:txBody>
                    <a:bodyPr/>
                    <a:lstStyle/>
                    <a:p>
                      <a:pPr marL="0" lvl="0" indent="0">
                        <a:spcBef>
                          <a:spcPts val="0"/>
                        </a:spcBef>
                        <a:spcAft>
                          <a:spcPts val="0"/>
                        </a:spcAft>
                        <a:buNone/>
                      </a:pPr>
                      <a:r>
                        <a:rPr lang="en-NZ" sz="2400"/>
                        <a:t>Average</a:t>
                      </a:r>
                      <a:endParaRPr lang="en-NZ" sz="2400">
                        <a:solidFill>
                          <a:srgbClr val="FFFFFF"/>
                        </a:solidFill>
                      </a:endParaRPr>
                    </a:p>
                  </a:txBody>
                  <a:tcPr marL="120478" marR="120478" marT="120478" marB="120478"/>
                </a:tc>
                <a:extLst>
                  <a:ext uri="{0D108BD9-81ED-4DB2-BD59-A6C34878D82A}">
                    <a16:rowId xmlns:a16="http://schemas.microsoft.com/office/drawing/2014/main" val="4121531904"/>
                  </a:ext>
                </a:extLst>
              </a:tr>
              <a:tr h="1012143">
                <a:tc>
                  <a:txBody>
                    <a:bodyPr/>
                    <a:lstStyle/>
                    <a:p>
                      <a:pPr marL="0" lvl="0" indent="0">
                        <a:spcBef>
                          <a:spcPts val="0"/>
                        </a:spcBef>
                        <a:spcAft>
                          <a:spcPts val="0"/>
                        </a:spcAft>
                        <a:buNone/>
                      </a:pPr>
                      <a:r>
                        <a:rPr lang="en" sz="2400"/>
                        <a:t>3</a:t>
                      </a:r>
                      <a:endParaRPr lang="en" sz="2400">
                        <a:solidFill>
                          <a:srgbClr val="FFFFFF"/>
                        </a:solidFill>
                      </a:endParaRPr>
                    </a:p>
                  </a:txBody>
                  <a:tcPr marL="120478" marR="120478" marT="120478" marB="120478"/>
                </a:tc>
                <a:tc>
                  <a:txBody>
                    <a:bodyPr/>
                    <a:lstStyle/>
                    <a:p>
                      <a:pPr marL="0" lvl="0" indent="0">
                        <a:spcBef>
                          <a:spcPts val="0"/>
                        </a:spcBef>
                        <a:spcAft>
                          <a:spcPts val="0"/>
                        </a:spcAft>
                        <a:buNone/>
                      </a:pPr>
                      <a:r>
                        <a:rPr lang="en-NZ" sz="2400"/>
                        <a:t>Experienced Athletes (Users)</a:t>
                      </a:r>
                      <a:endParaRPr lang="en-NZ" sz="2400">
                        <a:solidFill>
                          <a:srgbClr val="FFFFFF"/>
                        </a:solidFill>
                      </a:endParaRPr>
                    </a:p>
                  </a:txBody>
                  <a:tcPr marL="120478" marR="120478" marT="120478" marB="120478"/>
                </a:tc>
                <a:tc>
                  <a:txBody>
                    <a:bodyPr/>
                    <a:lstStyle/>
                    <a:p>
                      <a:pPr marL="0" lvl="0" indent="0">
                        <a:spcBef>
                          <a:spcPts val="0"/>
                        </a:spcBef>
                        <a:spcAft>
                          <a:spcPts val="0"/>
                        </a:spcAft>
                        <a:buNone/>
                      </a:pPr>
                      <a:r>
                        <a:rPr lang="en-NZ" sz="2400"/>
                        <a:t>Low</a:t>
                      </a:r>
                      <a:endParaRPr lang="en-NZ" sz="2400">
                        <a:solidFill>
                          <a:srgbClr val="FFFFFF"/>
                        </a:solidFill>
                      </a:endParaRPr>
                    </a:p>
                  </a:txBody>
                  <a:tcPr marL="120478" marR="120478" marT="120478" marB="120478"/>
                </a:tc>
                <a:extLst>
                  <a:ext uri="{0D108BD9-81ED-4DB2-BD59-A6C34878D82A}">
                    <a16:rowId xmlns:a16="http://schemas.microsoft.com/office/drawing/2014/main" val="785012922"/>
                  </a:ext>
                </a:extLst>
              </a:tr>
              <a:tr h="650649">
                <a:tc>
                  <a:txBody>
                    <a:bodyPr/>
                    <a:lstStyle/>
                    <a:p>
                      <a:pPr marL="0" lvl="0" indent="0">
                        <a:spcBef>
                          <a:spcPts val="0"/>
                        </a:spcBef>
                        <a:spcAft>
                          <a:spcPts val="0"/>
                        </a:spcAft>
                        <a:buNone/>
                      </a:pPr>
                      <a:r>
                        <a:rPr lang="en" sz="2400"/>
                        <a:t>4</a:t>
                      </a:r>
                      <a:endParaRPr lang="en" sz="2400">
                        <a:solidFill>
                          <a:srgbClr val="FFFFFF"/>
                        </a:solidFill>
                      </a:endParaRPr>
                    </a:p>
                  </a:txBody>
                  <a:tcPr marL="120478" marR="120478" marT="120478" marB="120478"/>
                </a:tc>
                <a:tc>
                  <a:txBody>
                    <a:bodyPr/>
                    <a:lstStyle/>
                    <a:p>
                      <a:pPr marL="0" lvl="0" indent="0">
                        <a:spcBef>
                          <a:spcPts val="0"/>
                        </a:spcBef>
                        <a:spcAft>
                          <a:spcPts val="0"/>
                        </a:spcAft>
                        <a:buNone/>
                      </a:pPr>
                      <a:r>
                        <a:rPr lang="en-NZ" sz="2400"/>
                        <a:t>Developers</a:t>
                      </a:r>
                      <a:endParaRPr lang="en-NZ" sz="2400">
                        <a:solidFill>
                          <a:srgbClr val="FFFFFF"/>
                        </a:solidFill>
                      </a:endParaRPr>
                    </a:p>
                  </a:txBody>
                  <a:tcPr marL="120478" marR="120478" marT="120478" marB="120478"/>
                </a:tc>
                <a:tc>
                  <a:txBody>
                    <a:bodyPr/>
                    <a:lstStyle/>
                    <a:p>
                      <a:pPr marL="0" lvl="0" indent="0">
                        <a:spcBef>
                          <a:spcPts val="0"/>
                        </a:spcBef>
                        <a:spcAft>
                          <a:spcPts val="0"/>
                        </a:spcAft>
                        <a:buNone/>
                      </a:pPr>
                      <a:r>
                        <a:rPr lang="en-NZ" sz="2400"/>
                        <a:t>Low</a:t>
                      </a:r>
                      <a:endParaRPr lang="en-NZ" sz="2400">
                        <a:solidFill>
                          <a:srgbClr val="FFFFFF"/>
                        </a:solidFill>
                      </a:endParaRPr>
                    </a:p>
                  </a:txBody>
                  <a:tcPr marL="120478" marR="120478" marT="120478" marB="120478"/>
                </a:tc>
                <a:extLst>
                  <a:ext uri="{0D108BD9-81ED-4DB2-BD59-A6C34878D82A}">
                    <a16:rowId xmlns:a16="http://schemas.microsoft.com/office/drawing/2014/main" val="3240065328"/>
                  </a:ext>
                </a:extLst>
              </a:tr>
            </a:tbl>
          </a:graphicData>
        </a:graphic>
      </p:graphicFrame>
    </p:spTree>
    <p:extLst>
      <p:ext uri="{BB962C8B-B14F-4D97-AF65-F5344CB8AC3E}">
        <p14:creationId xmlns:p14="http://schemas.microsoft.com/office/powerpoint/2010/main" val="52196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CD7396-2D43-4161-9A8F-FADF1E797343}"/>
              </a:ext>
            </a:extLst>
          </p:cNvPr>
          <p:cNvSpPr>
            <a:spLocks noGrp="1"/>
          </p:cNvSpPr>
          <p:nvPr>
            <p:ph type="title"/>
          </p:nvPr>
        </p:nvSpPr>
        <p:spPr>
          <a:xfrm>
            <a:off x="640290" y="685800"/>
            <a:ext cx="4818656" cy="4603749"/>
          </a:xfrm>
        </p:spPr>
        <p:txBody>
          <a:bodyPr>
            <a:normAutofit/>
          </a:bodyPr>
          <a:lstStyle/>
          <a:p>
            <a:pPr algn="r"/>
            <a:r>
              <a:rPr lang="en" sz="5200"/>
              <a:t>Possible Concerns</a:t>
            </a:r>
            <a:endParaRPr lang="en-NZ" sz="5200"/>
          </a:p>
        </p:txBody>
      </p:sp>
      <p:sp>
        <p:nvSpPr>
          <p:cNvPr id="14" name="Rectangle 10">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4" name="Google Shape;350;p24">
            <a:extLst>
              <a:ext uri="{FF2B5EF4-FFF2-40B4-BE49-F238E27FC236}">
                <a16:creationId xmlns:a16="http://schemas.microsoft.com/office/drawing/2014/main" id="{DA3D16E8-7CD0-488C-8A63-D6748D5673B5}"/>
              </a:ext>
            </a:extLst>
          </p:cNvPr>
          <p:cNvSpPr txBox="1">
            <a:spLocks noGrp="1"/>
          </p:cNvSpPr>
          <p:nvPr>
            <p:ph idx="1"/>
          </p:nvPr>
        </p:nvSpPr>
        <p:spPr>
          <a:xfrm>
            <a:off x="6625651" y="685800"/>
            <a:ext cx="4878959" cy="4603750"/>
          </a:xfrm>
          <a:prstGeom prst="rect">
            <a:avLst/>
          </a:prstGeom>
        </p:spPr>
        <p:txBody>
          <a:bodyPr spcFirstLastPara="1" lIns="91425" tIns="91425" rIns="91425" bIns="91425" anchorCtr="0">
            <a:normAutofit/>
          </a:bodyPr>
          <a:lstStyle/>
          <a:p>
            <a:pPr marL="457200" lvl="0" indent="-330200" rtl="0">
              <a:spcBef>
                <a:spcPts val="0"/>
              </a:spcBef>
              <a:spcAft>
                <a:spcPts val="0"/>
              </a:spcAft>
              <a:buClr>
                <a:srgbClr val="FFFFFF"/>
              </a:buClr>
              <a:buSzPts val="1600"/>
              <a:buFont typeface="Arial"/>
              <a:buChar char="●"/>
            </a:pPr>
            <a:r>
              <a:rPr lang="en-NZ">
                <a:solidFill>
                  <a:schemeClr val="tx1"/>
                </a:solidFill>
                <a:latin typeface="Arial"/>
                <a:ea typeface="Arial"/>
                <a:cs typeface="Arial"/>
                <a:sym typeface="Arial"/>
              </a:rPr>
              <a:t>Unfriendly User Application.</a:t>
            </a:r>
          </a:p>
          <a:p>
            <a:pPr marL="457200" lvl="0" indent="0" rtl="0">
              <a:spcBef>
                <a:spcPts val="1600"/>
              </a:spcBef>
              <a:spcAft>
                <a:spcPts val="0"/>
              </a:spcAft>
              <a:buNone/>
            </a:pPr>
            <a:endParaRPr lang="en-NZ">
              <a:solidFill>
                <a:schemeClr val="tx1"/>
              </a:solidFill>
              <a:latin typeface="Arial"/>
              <a:ea typeface="Arial"/>
              <a:cs typeface="Arial"/>
              <a:sym typeface="Arial"/>
            </a:endParaRPr>
          </a:p>
          <a:p>
            <a:pPr marL="457200" lvl="0" indent="-330200" rtl="0">
              <a:spcBef>
                <a:spcPts val="1600"/>
              </a:spcBef>
              <a:spcAft>
                <a:spcPts val="0"/>
              </a:spcAft>
              <a:buClr>
                <a:srgbClr val="FFFFFF"/>
              </a:buClr>
              <a:buSzPts val="1600"/>
              <a:buFont typeface="Arial"/>
              <a:buChar char="●"/>
            </a:pPr>
            <a:r>
              <a:rPr lang="en-NZ">
                <a:solidFill>
                  <a:schemeClr val="tx1"/>
                </a:solidFill>
                <a:latin typeface="Arial"/>
                <a:ea typeface="Arial"/>
                <a:cs typeface="Arial"/>
                <a:sym typeface="Arial"/>
              </a:rPr>
              <a:t>Change or Miscommunication of Requirements.</a:t>
            </a:r>
          </a:p>
          <a:p>
            <a:pPr marL="457200" lvl="0" indent="0" rtl="0">
              <a:spcBef>
                <a:spcPts val="1600"/>
              </a:spcBef>
              <a:spcAft>
                <a:spcPts val="0"/>
              </a:spcAft>
              <a:buNone/>
            </a:pPr>
            <a:endParaRPr lang="en-NZ">
              <a:solidFill>
                <a:schemeClr val="tx1"/>
              </a:solidFill>
              <a:latin typeface="Arial"/>
              <a:ea typeface="Arial"/>
              <a:cs typeface="Arial"/>
              <a:sym typeface="Arial"/>
            </a:endParaRPr>
          </a:p>
          <a:p>
            <a:pPr marL="457200" lvl="0" indent="-330200" rtl="0">
              <a:spcBef>
                <a:spcPts val="1600"/>
              </a:spcBef>
              <a:spcAft>
                <a:spcPts val="0"/>
              </a:spcAft>
              <a:buClr>
                <a:srgbClr val="FFFFFF"/>
              </a:buClr>
              <a:buSzPts val="1600"/>
              <a:buFont typeface="Arial"/>
              <a:buChar char="●"/>
            </a:pPr>
            <a:r>
              <a:rPr lang="en-NZ">
                <a:solidFill>
                  <a:schemeClr val="tx1"/>
                </a:solidFill>
                <a:latin typeface="Arial"/>
                <a:ea typeface="Arial"/>
                <a:cs typeface="Arial"/>
                <a:sym typeface="Arial"/>
              </a:rPr>
              <a:t>Conflicts between Developers.</a:t>
            </a:r>
          </a:p>
        </p:txBody>
      </p:sp>
    </p:spTree>
    <p:extLst>
      <p:ext uri="{BB962C8B-B14F-4D97-AF65-F5344CB8AC3E}">
        <p14:creationId xmlns:p14="http://schemas.microsoft.com/office/powerpoint/2010/main" val="1757451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61BC-9CA9-464B-A03F-92258CA53DC6}"/>
              </a:ext>
            </a:extLst>
          </p:cNvPr>
          <p:cNvSpPr>
            <a:spLocks noGrp="1"/>
          </p:cNvSpPr>
          <p:nvPr>
            <p:ph type="title"/>
          </p:nvPr>
        </p:nvSpPr>
        <p:spPr>
          <a:xfrm>
            <a:off x="684212" y="4487332"/>
            <a:ext cx="8534400" cy="1507067"/>
          </a:xfrm>
        </p:spPr>
        <p:txBody>
          <a:bodyPr>
            <a:normAutofit/>
          </a:bodyPr>
          <a:lstStyle/>
          <a:p>
            <a:r>
              <a:rPr lang="en" dirty="0"/>
              <a:t>Quality Requirements and Key Drivers</a:t>
            </a:r>
            <a:endParaRPr lang="en-NZ" dirty="0"/>
          </a:p>
        </p:txBody>
      </p:sp>
      <p:graphicFrame>
        <p:nvGraphicFramePr>
          <p:cNvPr id="4" name="Content Placeholder 3">
            <a:extLst>
              <a:ext uri="{FF2B5EF4-FFF2-40B4-BE49-F238E27FC236}">
                <a16:creationId xmlns:a16="http://schemas.microsoft.com/office/drawing/2014/main" id="{61966B87-7C53-4C3C-B3F4-E29B3D593EB8}"/>
              </a:ext>
            </a:extLst>
          </p:cNvPr>
          <p:cNvGraphicFramePr>
            <a:graphicFrameLocks noGrp="1"/>
          </p:cNvGraphicFramePr>
          <p:nvPr>
            <p:ph idx="1"/>
            <p:extLst>
              <p:ext uri="{D42A27DB-BD31-4B8C-83A1-F6EECF244321}">
                <p14:modId xmlns:p14="http://schemas.microsoft.com/office/powerpoint/2010/main" val="155077174"/>
              </p:ext>
            </p:extLst>
          </p:nvPr>
        </p:nvGraphicFramePr>
        <p:xfrm>
          <a:off x="684212" y="1013369"/>
          <a:ext cx="10820402" cy="2959603"/>
        </p:xfrm>
        <a:graphic>
          <a:graphicData uri="http://schemas.openxmlformats.org/drawingml/2006/table">
            <a:tbl>
              <a:tblPr firstRow="1" bandRow="1">
                <a:tableStyleId>{3B4B98B0-60AC-42C2-AFA5-B58CD77FA1E5}</a:tableStyleId>
              </a:tblPr>
              <a:tblGrid>
                <a:gridCol w="1590743">
                  <a:extLst>
                    <a:ext uri="{9D8B030D-6E8A-4147-A177-3AD203B41FA5}">
                      <a16:colId xmlns:a16="http://schemas.microsoft.com/office/drawing/2014/main" val="3334472618"/>
                    </a:ext>
                  </a:extLst>
                </a:gridCol>
                <a:gridCol w="1090761">
                  <a:extLst>
                    <a:ext uri="{9D8B030D-6E8A-4147-A177-3AD203B41FA5}">
                      <a16:colId xmlns:a16="http://schemas.microsoft.com/office/drawing/2014/main" val="2896284913"/>
                    </a:ext>
                  </a:extLst>
                </a:gridCol>
                <a:gridCol w="1243817">
                  <a:extLst>
                    <a:ext uri="{9D8B030D-6E8A-4147-A177-3AD203B41FA5}">
                      <a16:colId xmlns:a16="http://schemas.microsoft.com/office/drawing/2014/main" val="1827572802"/>
                    </a:ext>
                  </a:extLst>
                </a:gridCol>
                <a:gridCol w="1203002">
                  <a:extLst>
                    <a:ext uri="{9D8B030D-6E8A-4147-A177-3AD203B41FA5}">
                      <a16:colId xmlns:a16="http://schemas.microsoft.com/office/drawing/2014/main" val="2305414735"/>
                    </a:ext>
                  </a:extLst>
                </a:gridCol>
                <a:gridCol w="1674924">
                  <a:extLst>
                    <a:ext uri="{9D8B030D-6E8A-4147-A177-3AD203B41FA5}">
                      <a16:colId xmlns:a16="http://schemas.microsoft.com/office/drawing/2014/main" val="2538925679"/>
                    </a:ext>
                  </a:extLst>
                </a:gridCol>
                <a:gridCol w="1358609">
                  <a:extLst>
                    <a:ext uri="{9D8B030D-6E8A-4147-A177-3AD203B41FA5}">
                      <a16:colId xmlns:a16="http://schemas.microsoft.com/office/drawing/2014/main" val="667558487"/>
                    </a:ext>
                  </a:extLst>
                </a:gridCol>
                <a:gridCol w="881028">
                  <a:extLst>
                    <a:ext uri="{9D8B030D-6E8A-4147-A177-3AD203B41FA5}">
                      <a16:colId xmlns:a16="http://schemas.microsoft.com/office/drawing/2014/main" val="461351479"/>
                    </a:ext>
                  </a:extLst>
                </a:gridCol>
                <a:gridCol w="1777518">
                  <a:extLst>
                    <a:ext uri="{9D8B030D-6E8A-4147-A177-3AD203B41FA5}">
                      <a16:colId xmlns:a16="http://schemas.microsoft.com/office/drawing/2014/main" val="4172926469"/>
                    </a:ext>
                  </a:extLst>
                </a:gridCol>
              </a:tblGrid>
              <a:tr h="636052">
                <a:tc>
                  <a:txBody>
                    <a:bodyPr/>
                    <a:lstStyle/>
                    <a:p>
                      <a:pPr marL="0" lvl="0" indent="0" rtl="0">
                        <a:lnSpc>
                          <a:spcPct val="115000"/>
                        </a:lnSpc>
                        <a:spcBef>
                          <a:spcPts val="0"/>
                        </a:spcBef>
                        <a:spcAft>
                          <a:spcPts val="0"/>
                        </a:spcAft>
                        <a:buNone/>
                      </a:pPr>
                      <a:r>
                        <a:rPr lang="en-NZ" sz="1800"/>
                        <a:t>Stakeholder</a:t>
                      </a:r>
                      <a:endParaRPr lang="en-NZ" sz="1800" b="1"/>
                    </a:p>
                  </a:txBody>
                  <a:tcPr marL="110192" marR="110192" marT="146909" marB="146909"/>
                </a:tc>
                <a:tc>
                  <a:txBody>
                    <a:bodyPr/>
                    <a:lstStyle/>
                    <a:p>
                      <a:pPr marL="0" lvl="0" indent="0" rtl="0">
                        <a:lnSpc>
                          <a:spcPct val="115000"/>
                        </a:lnSpc>
                        <a:spcBef>
                          <a:spcPts val="0"/>
                        </a:spcBef>
                        <a:spcAft>
                          <a:spcPts val="0"/>
                        </a:spcAft>
                        <a:buNone/>
                      </a:pPr>
                      <a:r>
                        <a:rPr lang="en-NZ" sz="1800"/>
                        <a:t>Weight</a:t>
                      </a:r>
                      <a:endParaRPr lang="en-NZ" sz="1800" b="1"/>
                    </a:p>
                  </a:txBody>
                  <a:tcPr marL="110192" marR="110192" marT="146909" marB="146909"/>
                </a:tc>
                <a:tc>
                  <a:txBody>
                    <a:bodyPr/>
                    <a:lstStyle/>
                    <a:p>
                      <a:pPr marL="0" lvl="0" indent="0" rtl="0">
                        <a:lnSpc>
                          <a:spcPct val="115000"/>
                        </a:lnSpc>
                        <a:spcBef>
                          <a:spcPts val="0"/>
                        </a:spcBef>
                        <a:spcAft>
                          <a:spcPts val="0"/>
                        </a:spcAft>
                        <a:buNone/>
                      </a:pPr>
                      <a:r>
                        <a:rPr lang="en-NZ" sz="1800"/>
                        <a:t>Usability</a:t>
                      </a:r>
                      <a:endParaRPr lang="en-NZ" sz="1800" b="1"/>
                    </a:p>
                  </a:txBody>
                  <a:tcPr marL="110192" marR="110192" marT="146909" marB="146909"/>
                </a:tc>
                <a:tc>
                  <a:txBody>
                    <a:bodyPr/>
                    <a:lstStyle/>
                    <a:p>
                      <a:pPr marL="0" lvl="0" indent="0" rtl="0">
                        <a:lnSpc>
                          <a:spcPct val="115000"/>
                        </a:lnSpc>
                        <a:spcBef>
                          <a:spcPts val="0"/>
                        </a:spcBef>
                        <a:spcAft>
                          <a:spcPts val="0"/>
                        </a:spcAft>
                        <a:buNone/>
                      </a:pPr>
                      <a:r>
                        <a:rPr lang="en-NZ" sz="1800"/>
                        <a:t>Security</a:t>
                      </a:r>
                      <a:endParaRPr lang="en-NZ" sz="1800" b="1"/>
                    </a:p>
                  </a:txBody>
                  <a:tcPr marL="110192" marR="110192" marT="146909" marB="146909"/>
                </a:tc>
                <a:tc>
                  <a:txBody>
                    <a:bodyPr/>
                    <a:lstStyle/>
                    <a:p>
                      <a:pPr marL="0" lvl="0" indent="0" rtl="0">
                        <a:lnSpc>
                          <a:spcPct val="115000"/>
                        </a:lnSpc>
                        <a:spcBef>
                          <a:spcPts val="0"/>
                        </a:spcBef>
                        <a:spcAft>
                          <a:spcPts val="0"/>
                        </a:spcAft>
                        <a:buNone/>
                      </a:pPr>
                      <a:r>
                        <a:rPr lang="en-NZ" sz="1800"/>
                        <a:t>Performance</a:t>
                      </a:r>
                      <a:endParaRPr lang="en-NZ" sz="1800" b="1"/>
                    </a:p>
                  </a:txBody>
                  <a:tcPr marL="110192" marR="110192" marT="146909" marB="146909"/>
                </a:tc>
                <a:tc>
                  <a:txBody>
                    <a:bodyPr/>
                    <a:lstStyle/>
                    <a:p>
                      <a:pPr marL="0" lvl="0" indent="0" rtl="0">
                        <a:lnSpc>
                          <a:spcPct val="115000"/>
                        </a:lnSpc>
                        <a:spcBef>
                          <a:spcPts val="0"/>
                        </a:spcBef>
                        <a:spcAft>
                          <a:spcPts val="0"/>
                        </a:spcAft>
                        <a:buNone/>
                      </a:pPr>
                      <a:r>
                        <a:rPr lang="en-NZ" sz="1800"/>
                        <a:t>Reliability</a:t>
                      </a:r>
                      <a:endParaRPr lang="en-NZ" sz="1800" b="1"/>
                    </a:p>
                  </a:txBody>
                  <a:tcPr marL="110192" marR="110192" marT="146909" marB="146909"/>
                </a:tc>
                <a:tc>
                  <a:txBody>
                    <a:bodyPr/>
                    <a:lstStyle/>
                    <a:p>
                      <a:pPr marL="0" lvl="0" indent="0" rtl="0">
                        <a:lnSpc>
                          <a:spcPct val="115000"/>
                        </a:lnSpc>
                        <a:spcBef>
                          <a:spcPts val="0"/>
                        </a:spcBef>
                        <a:spcAft>
                          <a:spcPts val="0"/>
                        </a:spcAft>
                        <a:buNone/>
                      </a:pPr>
                      <a:r>
                        <a:rPr lang="en-NZ" sz="1800"/>
                        <a:t>Legal</a:t>
                      </a:r>
                      <a:endParaRPr lang="en-NZ" sz="1800" b="1"/>
                    </a:p>
                  </a:txBody>
                  <a:tcPr marL="110192" marR="110192" marT="146909" marB="146909"/>
                </a:tc>
                <a:tc>
                  <a:txBody>
                    <a:bodyPr/>
                    <a:lstStyle/>
                    <a:p>
                      <a:pPr marL="0" lvl="0" indent="0" rtl="0">
                        <a:lnSpc>
                          <a:spcPct val="115000"/>
                        </a:lnSpc>
                        <a:spcBef>
                          <a:spcPts val="0"/>
                        </a:spcBef>
                        <a:spcAft>
                          <a:spcPts val="0"/>
                        </a:spcAft>
                        <a:buNone/>
                      </a:pPr>
                      <a:r>
                        <a:rPr lang="en-NZ" sz="1800" dirty="0"/>
                        <a:t>Development</a:t>
                      </a:r>
                      <a:endParaRPr lang="en-NZ" sz="1800" b="1" dirty="0"/>
                    </a:p>
                  </a:txBody>
                  <a:tcPr marL="110192" marR="110192" marT="146909" marB="146909"/>
                </a:tc>
                <a:extLst>
                  <a:ext uri="{0D108BD9-81ED-4DB2-BD59-A6C34878D82A}">
                    <a16:rowId xmlns:a16="http://schemas.microsoft.com/office/drawing/2014/main" val="2881369768"/>
                  </a:ext>
                </a:extLst>
              </a:tr>
              <a:tr h="661868">
                <a:tc>
                  <a:txBody>
                    <a:bodyPr/>
                    <a:lstStyle/>
                    <a:p>
                      <a:pPr marL="0" lvl="0" indent="0" rtl="0">
                        <a:lnSpc>
                          <a:spcPct val="115000"/>
                        </a:lnSpc>
                        <a:spcBef>
                          <a:spcPts val="0"/>
                        </a:spcBef>
                        <a:spcAft>
                          <a:spcPts val="0"/>
                        </a:spcAft>
                        <a:buNone/>
                      </a:pPr>
                      <a:r>
                        <a:rPr lang="en-NZ" sz="1900"/>
                        <a:t>Users</a:t>
                      </a:r>
                    </a:p>
                  </a:txBody>
                  <a:tcPr marL="110192" marR="110192" marT="146909" marB="146909"/>
                </a:tc>
                <a:tc>
                  <a:txBody>
                    <a:bodyPr/>
                    <a:lstStyle/>
                    <a:p>
                      <a:pPr marL="0" lvl="0" indent="0" rtl="0">
                        <a:lnSpc>
                          <a:spcPct val="115000"/>
                        </a:lnSpc>
                        <a:spcBef>
                          <a:spcPts val="0"/>
                        </a:spcBef>
                        <a:spcAft>
                          <a:spcPts val="0"/>
                        </a:spcAft>
                        <a:buNone/>
                      </a:pPr>
                      <a:r>
                        <a:rPr lang="en" sz="1900"/>
                        <a:t>0.7</a:t>
                      </a:r>
                      <a:endParaRPr lang="en" sz="1900" b="1"/>
                    </a:p>
                  </a:txBody>
                  <a:tcPr marL="110192" marR="110192" marT="146909" marB="146909"/>
                </a:tc>
                <a:tc>
                  <a:txBody>
                    <a:bodyPr/>
                    <a:lstStyle/>
                    <a:p>
                      <a:pPr marL="0" lvl="0" indent="0" rtl="0">
                        <a:lnSpc>
                          <a:spcPct val="115000"/>
                        </a:lnSpc>
                        <a:spcBef>
                          <a:spcPts val="0"/>
                        </a:spcBef>
                        <a:spcAft>
                          <a:spcPts val="0"/>
                        </a:spcAft>
                        <a:buNone/>
                      </a:pPr>
                      <a:r>
                        <a:rPr lang="en" sz="1900"/>
                        <a:t>40</a:t>
                      </a:r>
                      <a:endParaRPr lang="en" sz="1900" b="1"/>
                    </a:p>
                  </a:txBody>
                  <a:tcPr marL="110192" marR="110192" marT="146909" marB="146909"/>
                </a:tc>
                <a:tc>
                  <a:txBody>
                    <a:bodyPr/>
                    <a:lstStyle/>
                    <a:p>
                      <a:pPr marL="0" lvl="0" indent="0" rtl="0">
                        <a:lnSpc>
                          <a:spcPct val="115000"/>
                        </a:lnSpc>
                        <a:spcBef>
                          <a:spcPts val="0"/>
                        </a:spcBef>
                        <a:spcAft>
                          <a:spcPts val="0"/>
                        </a:spcAft>
                        <a:buNone/>
                      </a:pPr>
                      <a:r>
                        <a:rPr lang="en" sz="1900"/>
                        <a:t>10</a:t>
                      </a:r>
                      <a:endParaRPr lang="en" sz="1900" b="1"/>
                    </a:p>
                  </a:txBody>
                  <a:tcPr marL="110192" marR="110192" marT="146909" marB="146909"/>
                </a:tc>
                <a:tc>
                  <a:txBody>
                    <a:bodyPr/>
                    <a:lstStyle/>
                    <a:p>
                      <a:pPr marL="0" lvl="0" indent="0" rtl="0">
                        <a:lnSpc>
                          <a:spcPct val="115000"/>
                        </a:lnSpc>
                        <a:spcBef>
                          <a:spcPts val="0"/>
                        </a:spcBef>
                        <a:spcAft>
                          <a:spcPts val="0"/>
                        </a:spcAft>
                        <a:buNone/>
                      </a:pPr>
                      <a:r>
                        <a:rPr lang="en" sz="1900"/>
                        <a:t>15</a:t>
                      </a:r>
                      <a:endParaRPr lang="en" sz="1900" b="1"/>
                    </a:p>
                  </a:txBody>
                  <a:tcPr marL="110192" marR="110192" marT="146909" marB="146909"/>
                </a:tc>
                <a:tc>
                  <a:txBody>
                    <a:bodyPr/>
                    <a:lstStyle/>
                    <a:p>
                      <a:pPr marL="0" lvl="0" indent="0" rtl="0">
                        <a:lnSpc>
                          <a:spcPct val="115000"/>
                        </a:lnSpc>
                        <a:spcBef>
                          <a:spcPts val="0"/>
                        </a:spcBef>
                        <a:spcAft>
                          <a:spcPts val="0"/>
                        </a:spcAft>
                        <a:buNone/>
                      </a:pPr>
                      <a:r>
                        <a:rPr lang="en" sz="1900"/>
                        <a:t>30</a:t>
                      </a:r>
                      <a:endParaRPr lang="en" sz="1900" b="1"/>
                    </a:p>
                  </a:txBody>
                  <a:tcPr marL="110192" marR="110192" marT="146909" marB="146909"/>
                </a:tc>
                <a:tc>
                  <a:txBody>
                    <a:bodyPr/>
                    <a:lstStyle/>
                    <a:p>
                      <a:pPr marL="0" lvl="0" indent="0" rtl="0">
                        <a:lnSpc>
                          <a:spcPct val="115000"/>
                        </a:lnSpc>
                        <a:spcBef>
                          <a:spcPts val="0"/>
                        </a:spcBef>
                        <a:spcAft>
                          <a:spcPts val="0"/>
                        </a:spcAft>
                        <a:buNone/>
                      </a:pPr>
                      <a:r>
                        <a:rPr lang="en" sz="1900"/>
                        <a:t>5</a:t>
                      </a:r>
                      <a:endParaRPr lang="en" sz="1900" b="1"/>
                    </a:p>
                  </a:txBody>
                  <a:tcPr marL="110192" marR="110192" marT="146909" marB="146909"/>
                </a:tc>
                <a:tc>
                  <a:txBody>
                    <a:bodyPr/>
                    <a:lstStyle/>
                    <a:p>
                      <a:pPr marL="0" lvl="0" indent="0" rtl="0">
                        <a:lnSpc>
                          <a:spcPct val="115000"/>
                        </a:lnSpc>
                        <a:spcBef>
                          <a:spcPts val="0"/>
                        </a:spcBef>
                        <a:spcAft>
                          <a:spcPts val="0"/>
                        </a:spcAft>
                        <a:buNone/>
                      </a:pPr>
                      <a:r>
                        <a:rPr lang="en" sz="1900"/>
                        <a:t>0</a:t>
                      </a:r>
                      <a:endParaRPr lang="en" sz="1900" b="1"/>
                    </a:p>
                  </a:txBody>
                  <a:tcPr marL="110192" marR="110192" marT="146909" marB="146909"/>
                </a:tc>
                <a:extLst>
                  <a:ext uri="{0D108BD9-81ED-4DB2-BD59-A6C34878D82A}">
                    <a16:rowId xmlns:a16="http://schemas.microsoft.com/office/drawing/2014/main" val="3546332707"/>
                  </a:ext>
                </a:extLst>
              </a:tr>
              <a:tr h="999815">
                <a:tc>
                  <a:txBody>
                    <a:bodyPr/>
                    <a:lstStyle/>
                    <a:p>
                      <a:pPr marL="0" lvl="0" indent="0" rtl="0">
                        <a:lnSpc>
                          <a:spcPct val="115000"/>
                        </a:lnSpc>
                        <a:spcBef>
                          <a:spcPts val="0"/>
                        </a:spcBef>
                        <a:spcAft>
                          <a:spcPts val="0"/>
                        </a:spcAft>
                        <a:buNone/>
                      </a:pPr>
                      <a:r>
                        <a:rPr lang="en-NZ" sz="1900"/>
                        <a:t>SENG202 staff</a:t>
                      </a:r>
                    </a:p>
                  </a:txBody>
                  <a:tcPr marL="110192" marR="110192" marT="146909" marB="146909"/>
                </a:tc>
                <a:tc>
                  <a:txBody>
                    <a:bodyPr/>
                    <a:lstStyle/>
                    <a:p>
                      <a:pPr marL="0" lvl="0" indent="0" rtl="0">
                        <a:lnSpc>
                          <a:spcPct val="115000"/>
                        </a:lnSpc>
                        <a:spcBef>
                          <a:spcPts val="0"/>
                        </a:spcBef>
                        <a:spcAft>
                          <a:spcPts val="0"/>
                        </a:spcAft>
                        <a:buNone/>
                      </a:pPr>
                      <a:r>
                        <a:rPr lang="en" sz="1900"/>
                        <a:t>0.3</a:t>
                      </a:r>
                      <a:endParaRPr lang="en" sz="1900" b="1"/>
                    </a:p>
                  </a:txBody>
                  <a:tcPr marL="110192" marR="110192" marT="146909" marB="146909"/>
                </a:tc>
                <a:tc>
                  <a:txBody>
                    <a:bodyPr/>
                    <a:lstStyle/>
                    <a:p>
                      <a:pPr marL="0" lvl="0" indent="0" rtl="0">
                        <a:lnSpc>
                          <a:spcPct val="115000"/>
                        </a:lnSpc>
                        <a:spcBef>
                          <a:spcPts val="0"/>
                        </a:spcBef>
                        <a:spcAft>
                          <a:spcPts val="0"/>
                        </a:spcAft>
                        <a:buNone/>
                      </a:pPr>
                      <a:r>
                        <a:rPr lang="en" sz="1900"/>
                        <a:t>20</a:t>
                      </a:r>
                      <a:endParaRPr lang="en" sz="1900" b="1"/>
                    </a:p>
                  </a:txBody>
                  <a:tcPr marL="110192" marR="110192" marT="146909" marB="146909"/>
                </a:tc>
                <a:tc>
                  <a:txBody>
                    <a:bodyPr/>
                    <a:lstStyle/>
                    <a:p>
                      <a:pPr marL="0" lvl="0" indent="0" rtl="0">
                        <a:lnSpc>
                          <a:spcPct val="115000"/>
                        </a:lnSpc>
                        <a:spcBef>
                          <a:spcPts val="0"/>
                        </a:spcBef>
                        <a:spcAft>
                          <a:spcPts val="0"/>
                        </a:spcAft>
                        <a:buNone/>
                      </a:pPr>
                      <a:r>
                        <a:rPr lang="en" sz="1900"/>
                        <a:t>5</a:t>
                      </a:r>
                      <a:endParaRPr lang="en" sz="1900" b="1"/>
                    </a:p>
                  </a:txBody>
                  <a:tcPr marL="110192" marR="110192" marT="146909" marB="146909"/>
                </a:tc>
                <a:tc>
                  <a:txBody>
                    <a:bodyPr/>
                    <a:lstStyle/>
                    <a:p>
                      <a:pPr marL="0" lvl="0" indent="0" rtl="0">
                        <a:lnSpc>
                          <a:spcPct val="115000"/>
                        </a:lnSpc>
                        <a:spcBef>
                          <a:spcPts val="0"/>
                        </a:spcBef>
                        <a:spcAft>
                          <a:spcPts val="0"/>
                        </a:spcAft>
                        <a:buNone/>
                      </a:pPr>
                      <a:r>
                        <a:rPr lang="en" sz="1900"/>
                        <a:t>20</a:t>
                      </a:r>
                      <a:endParaRPr lang="en" sz="1900" b="1"/>
                    </a:p>
                  </a:txBody>
                  <a:tcPr marL="110192" marR="110192" marT="146909" marB="146909"/>
                </a:tc>
                <a:tc>
                  <a:txBody>
                    <a:bodyPr/>
                    <a:lstStyle/>
                    <a:p>
                      <a:pPr marL="0" lvl="0" indent="0" rtl="0">
                        <a:lnSpc>
                          <a:spcPct val="115000"/>
                        </a:lnSpc>
                        <a:spcBef>
                          <a:spcPts val="0"/>
                        </a:spcBef>
                        <a:spcAft>
                          <a:spcPts val="0"/>
                        </a:spcAft>
                        <a:buNone/>
                      </a:pPr>
                      <a:r>
                        <a:rPr lang="en" sz="1900"/>
                        <a:t>25</a:t>
                      </a:r>
                      <a:endParaRPr lang="en" sz="1900" b="1"/>
                    </a:p>
                  </a:txBody>
                  <a:tcPr marL="110192" marR="110192" marT="146909" marB="146909"/>
                </a:tc>
                <a:tc>
                  <a:txBody>
                    <a:bodyPr/>
                    <a:lstStyle/>
                    <a:p>
                      <a:pPr marL="0" lvl="0" indent="0" rtl="0">
                        <a:lnSpc>
                          <a:spcPct val="115000"/>
                        </a:lnSpc>
                        <a:spcBef>
                          <a:spcPts val="0"/>
                        </a:spcBef>
                        <a:spcAft>
                          <a:spcPts val="0"/>
                        </a:spcAft>
                        <a:buNone/>
                      </a:pPr>
                      <a:r>
                        <a:rPr lang="en" sz="1900"/>
                        <a:t>5</a:t>
                      </a:r>
                      <a:endParaRPr lang="en" sz="1900" b="1"/>
                    </a:p>
                  </a:txBody>
                  <a:tcPr marL="110192" marR="110192" marT="146909" marB="146909"/>
                </a:tc>
                <a:tc>
                  <a:txBody>
                    <a:bodyPr/>
                    <a:lstStyle/>
                    <a:p>
                      <a:pPr marL="0" lvl="0" indent="0" rtl="0">
                        <a:lnSpc>
                          <a:spcPct val="115000"/>
                        </a:lnSpc>
                        <a:spcBef>
                          <a:spcPts val="0"/>
                        </a:spcBef>
                        <a:spcAft>
                          <a:spcPts val="0"/>
                        </a:spcAft>
                        <a:buNone/>
                      </a:pPr>
                      <a:r>
                        <a:rPr lang="en" sz="1900"/>
                        <a:t>25</a:t>
                      </a:r>
                      <a:endParaRPr lang="en" sz="1900" b="1"/>
                    </a:p>
                  </a:txBody>
                  <a:tcPr marL="110192" marR="110192" marT="146909" marB="146909"/>
                </a:tc>
                <a:extLst>
                  <a:ext uri="{0D108BD9-81ED-4DB2-BD59-A6C34878D82A}">
                    <a16:rowId xmlns:a16="http://schemas.microsoft.com/office/drawing/2014/main" val="1380689909"/>
                  </a:ext>
                </a:extLst>
              </a:tr>
              <a:tr h="661868">
                <a:tc>
                  <a:txBody>
                    <a:bodyPr/>
                    <a:lstStyle/>
                    <a:p>
                      <a:pPr marL="0" lvl="0" indent="0" rtl="0">
                        <a:lnSpc>
                          <a:spcPct val="115000"/>
                        </a:lnSpc>
                        <a:spcBef>
                          <a:spcPts val="0"/>
                        </a:spcBef>
                        <a:spcAft>
                          <a:spcPts val="0"/>
                        </a:spcAft>
                        <a:buNone/>
                      </a:pPr>
                      <a:r>
                        <a:rPr lang="en-NZ" sz="1900" b="1"/>
                        <a:t>Total</a:t>
                      </a:r>
                    </a:p>
                  </a:txBody>
                  <a:tcPr marL="110192" marR="110192" marT="146909" marB="146909"/>
                </a:tc>
                <a:tc>
                  <a:txBody>
                    <a:bodyPr/>
                    <a:lstStyle/>
                    <a:p>
                      <a:pPr marL="0" lvl="0" indent="0" rtl="0">
                        <a:lnSpc>
                          <a:spcPct val="115000"/>
                        </a:lnSpc>
                        <a:spcBef>
                          <a:spcPts val="0"/>
                        </a:spcBef>
                        <a:spcAft>
                          <a:spcPts val="0"/>
                        </a:spcAft>
                        <a:buNone/>
                      </a:pPr>
                      <a:r>
                        <a:rPr lang="en" sz="1900" b="1"/>
                        <a:t>1.0</a:t>
                      </a:r>
                    </a:p>
                  </a:txBody>
                  <a:tcPr marL="110192" marR="110192" marT="146909" marB="146909"/>
                </a:tc>
                <a:tc>
                  <a:txBody>
                    <a:bodyPr/>
                    <a:lstStyle/>
                    <a:p>
                      <a:pPr marL="0" lvl="0" indent="0" rtl="0">
                        <a:lnSpc>
                          <a:spcPct val="115000"/>
                        </a:lnSpc>
                        <a:spcBef>
                          <a:spcPts val="0"/>
                        </a:spcBef>
                        <a:spcAft>
                          <a:spcPts val="0"/>
                        </a:spcAft>
                        <a:buNone/>
                      </a:pPr>
                      <a:r>
                        <a:rPr lang="en" sz="1900" b="1"/>
                        <a:t>34</a:t>
                      </a:r>
                    </a:p>
                  </a:txBody>
                  <a:tcPr marL="110192" marR="110192" marT="146909" marB="146909"/>
                </a:tc>
                <a:tc>
                  <a:txBody>
                    <a:bodyPr/>
                    <a:lstStyle/>
                    <a:p>
                      <a:pPr marL="0" lvl="0" indent="0" rtl="0">
                        <a:lnSpc>
                          <a:spcPct val="115000"/>
                        </a:lnSpc>
                        <a:spcBef>
                          <a:spcPts val="0"/>
                        </a:spcBef>
                        <a:spcAft>
                          <a:spcPts val="0"/>
                        </a:spcAft>
                        <a:buNone/>
                      </a:pPr>
                      <a:r>
                        <a:rPr lang="en" sz="1900" b="1"/>
                        <a:t>8.5</a:t>
                      </a:r>
                    </a:p>
                  </a:txBody>
                  <a:tcPr marL="110192" marR="110192" marT="146909" marB="146909"/>
                </a:tc>
                <a:tc>
                  <a:txBody>
                    <a:bodyPr/>
                    <a:lstStyle/>
                    <a:p>
                      <a:pPr marL="0" lvl="0" indent="0" rtl="0">
                        <a:lnSpc>
                          <a:spcPct val="115000"/>
                        </a:lnSpc>
                        <a:spcBef>
                          <a:spcPts val="0"/>
                        </a:spcBef>
                        <a:spcAft>
                          <a:spcPts val="0"/>
                        </a:spcAft>
                        <a:buNone/>
                      </a:pPr>
                      <a:r>
                        <a:rPr lang="en" sz="1900" b="1"/>
                        <a:t>16.5</a:t>
                      </a:r>
                    </a:p>
                  </a:txBody>
                  <a:tcPr marL="110192" marR="110192" marT="146909" marB="146909"/>
                </a:tc>
                <a:tc>
                  <a:txBody>
                    <a:bodyPr/>
                    <a:lstStyle/>
                    <a:p>
                      <a:pPr marL="0" lvl="0" indent="0" rtl="0">
                        <a:lnSpc>
                          <a:spcPct val="115000"/>
                        </a:lnSpc>
                        <a:spcBef>
                          <a:spcPts val="0"/>
                        </a:spcBef>
                        <a:spcAft>
                          <a:spcPts val="0"/>
                        </a:spcAft>
                        <a:buNone/>
                      </a:pPr>
                      <a:r>
                        <a:rPr lang="en" sz="1900" b="1"/>
                        <a:t>28.5</a:t>
                      </a:r>
                    </a:p>
                  </a:txBody>
                  <a:tcPr marL="110192" marR="110192" marT="146909" marB="146909"/>
                </a:tc>
                <a:tc>
                  <a:txBody>
                    <a:bodyPr/>
                    <a:lstStyle/>
                    <a:p>
                      <a:pPr marL="0" lvl="0" indent="0" rtl="0">
                        <a:lnSpc>
                          <a:spcPct val="107000"/>
                        </a:lnSpc>
                        <a:spcBef>
                          <a:spcPts val="0"/>
                        </a:spcBef>
                        <a:spcAft>
                          <a:spcPts val="800"/>
                        </a:spcAft>
                        <a:buNone/>
                      </a:pPr>
                      <a:r>
                        <a:rPr lang="en" sz="1900" b="1"/>
                        <a:t>5</a:t>
                      </a:r>
                    </a:p>
                  </a:txBody>
                  <a:tcPr marL="110192" marR="110192" marT="146909" marB="146909"/>
                </a:tc>
                <a:tc>
                  <a:txBody>
                    <a:bodyPr/>
                    <a:lstStyle/>
                    <a:p>
                      <a:pPr marL="0" lvl="0" indent="0" rtl="0">
                        <a:lnSpc>
                          <a:spcPct val="115000"/>
                        </a:lnSpc>
                        <a:spcBef>
                          <a:spcPts val="0"/>
                        </a:spcBef>
                        <a:spcAft>
                          <a:spcPts val="0"/>
                        </a:spcAft>
                        <a:buNone/>
                      </a:pPr>
                      <a:r>
                        <a:rPr lang="en" sz="1900" b="1" dirty="0"/>
                        <a:t>7.5</a:t>
                      </a:r>
                    </a:p>
                  </a:txBody>
                  <a:tcPr marL="110192" marR="110192" marT="146909" marB="146909"/>
                </a:tc>
                <a:extLst>
                  <a:ext uri="{0D108BD9-81ED-4DB2-BD59-A6C34878D82A}">
                    <a16:rowId xmlns:a16="http://schemas.microsoft.com/office/drawing/2014/main" val="2722427641"/>
                  </a:ext>
                </a:extLst>
              </a:tr>
            </a:tbl>
          </a:graphicData>
        </a:graphic>
      </p:graphicFrame>
    </p:spTree>
    <p:extLst>
      <p:ext uri="{BB962C8B-B14F-4D97-AF65-F5344CB8AC3E}">
        <p14:creationId xmlns:p14="http://schemas.microsoft.com/office/powerpoint/2010/main" val="2833332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48F1EB-6A37-4D4C-B1A2-13D563E6BAAC}"/>
              </a:ext>
            </a:extLst>
          </p:cNvPr>
          <p:cNvSpPr>
            <a:spLocks noGrp="1"/>
          </p:cNvSpPr>
          <p:nvPr>
            <p:ph type="title"/>
          </p:nvPr>
        </p:nvSpPr>
        <p:spPr>
          <a:xfrm>
            <a:off x="7532710" y="620722"/>
            <a:ext cx="3518748" cy="1142462"/>
          </a:xfrm>
        </p:spPr>
        <p:txBody>
          <a:bodyPr anchor="b">
            <a:normAutofit/>
          </a:bodyPr>
          <a:lstStyle/>
          <a:p>
            <a:r>
              <a:rPr lang="en" sz="2800"/>
              <a:t>Use Cases</a:t>
            </a:r>
            <a:endParaRPr lang="en-NZ" sz="2800"/>
          </a:p>
        </p:txBody>
      </p:sp>
      <p:sp>
        <p:nvSpPr>
          <p:cNvPr id="12"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304;p17">
            <a:extLst>
              <a:ext uri="{FF2B5EF4-FFF2-40B4-BE49-F238E27FC236}">
                <a16:creationId xmlns:a16="http://schemas.microsoft.com/office/drawing/2014/main" id="{E6B99010-8447-4CF3-BEB7-E65E4605B556}"/>
              </a:ext>
            </a:extLst>
          </p:cNvPr>
          <p:cNvPicPr preferRelativeResize="0"/>
          <p:nvPr/>
        </p:nvPicPr>
        <p:blipFill rotWithShape="1">
          <a:blip r:embed="rId3">
            <a:extLst/>
          </a:blip>
          <a:srcRect r="5172" b="-2"/>
          <a:stretch/>
        </p:blipFill>
        <p:spPr>
          <a:xfrm>
            <a:off x="778062" y="786117"/>
            <a:ext cx="6245352" cy="4956048"/>
          </a:xfrm>
          <a:custGeom>
            <a:avLst/>
            <a:gdLst>
              <a:gd name="connsiteX0" fmla="*/ 534609 w 6245352"/>
              <a:gd name="connsiteY0" fmla="*/ 0 h 4956048"/>
              <a:gd name="connsiteX1" fmla="*/ 6245352 w 6245352"/>
              <a:gd name="connsiteY1" fmla="*/ 0 h 4956048"/>
              <a:gd name="connsiteX2" fmla="*/ 6245352 w 6245352"/>
              <a:gd name="connsiteY2" fmla="*/ 4421439 h 4956048"/>
              <a:gd name="connsiteX3" fmla="*/ 5710743 w 6245352"/>
              <a:gd name="connsiteY3" fmla="*/ 4956048 h 4956048"/>
              <a:gd name="connsiteX4" fmla="*/ 0 w 6245352"/>
              <a:gd name="connsiteY4" fmla="*/ 4956048 h 4956048"/>
              <a:gd name="connsiteX5" fmla="*/ 0 w 6245352"/>
              <a:gd name="connsiteY5" fmla="*/ 534609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5352" h="4956048">
                <a:moveTo>
                  <a:pt x="534609" y="0"/>
                </a:moveTo>
                <a:lnTo>
                  <a:pt x="6245352" y="0"/>
                </a:lnTo>
                <a:lnTo>
                  <a:pt x="6245352" y="4421439"/>
                </a:lnTo>
                <a:lnTo>
                  <a:pt x="5710743" y="4956048"/>
                </a:lnTo>
                <a:lnTo>
                  <a:pt x="0" y="4956048"/>
                </a:lnTo>
                <a:lnTo>
                  <a:pt x="0" y="534609"/>
                </a:lnTo>
                <a:close/>
              </a:path>
            </a:pathLst>
          </a:custGeom>
          <a:noFill/>
        </p:spPr>
      </p:pic>
      <p:sp>
        <p:nvSpPr>
          <p:cNvPr id="4" name="Google Shape;303;p17">
            <a:extLst>
              <a:ext uri="{FF2B5EF4-FFF2-40B4-BE49-F238E27FC236}">
                <a16:creationId xmlns:a16="http://schemas.microsoft.com/office/drawing/2014/main" id="{6AE1D450-0DFA-457A-8F45-ED7535A8537D}"/>
              </a:ext>
            </a:extLst>
          </p:cNvPr>
          <p:cNvSpPr txBox="1">
            <a:spLocks noGrp="1"/>
          </p:cNvSpPr>
          <p:nvPr>
            <p:ph idx="1"/>
          </p:nvPr>
        </p:nvSpPr>
        <p:spPr>
          <a:xfrm>
            <a:off x="7532710" y="1822449"/>
            <a:ext cx="3479419" cy="3070226"/>
          </a:xfrm>
          <a:prstGeom prst="rect">
            <a:avLst/>
          </a:prstGeom>
        </p:spPr>
        <p:txBody>
          <a:bodyPr spcFirstLastPara="1" lIns="91425" tIns="91425" rIns="91425" bIns="91425" anchor="t" anchorCtr="0">
            <a:normAutofit/>
          </a:bodyPr>
          <a:lstStyle/>
          <a:p>
            <a:pPr marL="0" lvl="0" indent="0" rtl="0">
              <a:spcBef>
                <a:spcPts val="0"/>
              </a:spcBef>
              <a:spcAft>
                <a:spcPts val="0"/>
              </a:spcAft>
              <a:buNone/>
            </a:pPr>
            <a:r>
              <a:rPr lang="en-NZ" sz="1400"/>
              <a:t>Main use cases:</a:t>
            </a:r>
          </a:p>
          <a:p>
            <a:pPr marL="457200" lvl="0" indent="-336550" rtl="0">
              <a:spcBef>
                <a:spcPts val="1600"/>
              </a:spcBef>
              <a:spcAft>
                <a:spcPts val="0"/>
              </a:spcAft>
              <a:buClr>
                <a:srgbClr val="FFFFFF"/>
              </a:buClr>
              <a:buSzPts val="1700"/>
              <a:buChar char="●"/>
            </a:pPr>
            <a:r>
              <a:rPr lang="en-NZ" sz="1400"/>
              <a:t>Upload Data From File</a:t>
            </a:r>
          </a:p>
          <a:p>
            <a:pPr marL="457200" lvl="0" indent="-336550" rtl="0">
              <a:spcBef>
                <a:spcPts val="0"/>
              </a:spcBef>
              <a:spcAft>
                <a:spcPts val="0"/>
              </a:spcAft>
              <a:buClr>
                <a:srgbClr val="FFFFFF"/>
              </a:buClr>
              <a:buSzPts val="1700"/>
              <a:buChar char="●"/>
            </a:pPr>
            <a:r>
              <a:rPr lang="en-NZ" sz="1400"/>
              <a:t>View Raw Data</a:t>
            </a:r>
          </a:p>
          <a:p>
            <a:pPr marL="457200" lvl="0" indent="-336550" rtl="0">
              <a:spcBef>
                <a:spcPts val="0"/>
              </a:spcBef>
              <a:spcAft>
                <a:spcPts val="0"/>
              </a:spcAft>
              <a:buClr>
                <a:srgbClr val="FFFFFF"/>
              </a:buClr>
              <a:buSzPts val="1700"/>
              <a:buChar char="●"/>
            </a:pPr>
            <a:r>
              <a:rPr lang="en-NZ" sz="1400"/>
              <a:t>View Data Analysis</a:t>
            </a:r>
          </a:p>
          <a:p>
            <a:pPr marL="457200" lvl="0" indent="-336550" rtl="0">
              <a:spcBef>
                <a:spcPts val="0"/>
              </a:spcBef>
              <a:spcAft>
                <a:spcPts val="0"/>
              </a:spcAft>
              <a:buClr>
                <a:srgbClr val="FFFFFF"/>
              </a:buClr>
              <a:buSzPts val="1700"/>
              <a:buChar char="●"/>
            </a:pPr>
            <a:r>
              <a:rPr lang="en-NZ" sz="1400"/>
              <a:t>View Activity Data</a:t>
            </a:r>
          </a:p>
          <a:p>
            <a:pPr marL="0" lvl="0" indent="0">
              <a:spcBef>
                <a:spcPts val="1600"/>
              </a:spcBef>
              <a:spcAft>
                <a:spcPts val="0"/>
              </a:spcAft>
              <a:buNone/>
            </a:pPr>
            <a:r>
              <a:rPr lang="en-NZ" sz="1400"/>
              <a:t>Use cases we decided to add:</a:t>
            </a:r>
          </a:p>
          <a:p>
            <a:pPr marL="457200" lvl="0" indent="-336550" rtl="0">
              <a:spcBef>
                <a:spcPts val="1600"/>
              </a:spcBef>
              <a:spcAft>
                <a:spcPts val="0"/>
              </a:spcAft>
              <a:buClr>
                <a:srgbClr val="FFFFFF"/>
              </a:buClr>
              <a:buSzPts val="1700"/>
              <a:buChar char="●"/>
            </a:pPr>
            <a:r>
              <a:rPr lang="en-NZ" sz="1400"/>
              <a:t>Create Profile</a:t>
            </a:r>
          </a:p>
          <a:p>
            <a:pPr marL="457200" lvl="0" indent="-336550" rtl="0">
              <a:spcBef>
                <a:spcPts val="0"/>
              </a:spcBef>
              <a:spcAft>
                <a:spcPts val="0"/>
              </a:spcAft>
              <a:buClr>
                <a:srgbClr val="FFFFFF"/>
              </a:buClr>
              <a:buSzPts val="1700"/>
              <a:buChar char="●"/>
            </a:pPr>
            <a:r>
              <a:rPr lang="en-NZ" sz="1400"/>
              <a:t>View Profile</a:t>
            </a:r>
          </a:p>
          <a:p>
            <a:pPr marL="457200" lvl="0" indent="-336550" rtl="0">
              <a:spcBef>
                <a:spcPts val="0"/>
              </a:spcBef>
              <a:spcAft>
                <a:spcPts val="0"/>
              </a:spcAft>
              <a:buClr>
                <a:srgbClr val="FFFFFF"/>
              </a:buClr>
              <a:buSzPts val="1700"/>
              <a:buChar char="●"/>
            </a:pPr>
            <a:r>
              <a:rPr lang="en-NZ" sz="1400"/>
              <a:t>View Goals</a:t>
            </a:r>
          </a:p>
        </p:txBody>
      </p:sp>
      <p:grpSp>
        <p:nvGrpSpPr>
          <p:cNvPr id="14" name="Group 13">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14070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D58DC5-800E-461E-A05B-E9A69CC7981A}"/>
              </a:ext>
            </a:extLst>
          </p:cNvPr>
          <p:cNvSpPr>
            <a:spLocks noGrp="1"/>
          </p:cNvSpPr>
          <p:nvPr>
            <p:ph type="title"/>
          </p:nvPr>
        </p:nvSpPr>
        <p:spPr>
          <a:xfrm>
            <a:off x="7532710" y="620722"/>
            <a:ext cx="3518748" cy="1142462"/>
          </a:xfrm>
        </p:spPr>
        <p:txBody>
          <a:bodyPr anchor="b">
            <a:normAutofit/>
          </a:bodyPr>
          <a:lstStyle/>
          <a:p>
            <a:r>
              <a:rPr lang="en" sz="2800"/>
              <a:t>GUI</a:t>
            </a:r>
            <a:endParaRPr lang="en-NZ" sz="2800"/>
          </a:p>
        </p:txBody>
      </p:sp>
      <p:sp>
        <p:nvSpPr>
          <p:cNvPr id="12"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311;p18">
            <a:extLst>
              <a:ext uri="{FF2B5EF4-FFF2-40B4-BE49-F238E27FC236}">
                <a16:creationId xmlns:a16="http://schemas.microsoft.com/office/drawing/2014/main" id="{AE4958A5-DFB8-4A01-A947-9F552CE3449D}"/>
              </a:ext>
            </a:extLst>
          </p:cNvPr>
          <p:cNvPicPr preferRelativeResize="0"/>
          <p:nvPr/>
        </p:nvPicPr>
        <p:blipFill rotWithShape="1">
          <a:blip r:embed="rId3">
            <a:extLst/>
          </a:blip>
          <a:srcRect l="10669" r="10572" b="-1"/>
          <a:stretch/>
        </p:blipFill>
        <p:spPr>
          <a:xfrm>
            <a:off x="778062" y="786117"/>
            <a:ext cx="6245352" cy="4956048"/>
          </a:xfrm>
          <a:custGeom>
            <a:avLst/>
            <a:gdLst>
              <a:gd name="connsiteX0" fmla="*/ 534609 w 6245352"/>
              <a:gd name="connsiteY0" fmla="*/ 0 h 4956048"/>
              <a:gd name="connsiteX1" fmla="*/ 6245352 w 6245352"/>
              <a:gd name="connsiteY1" fmla="*/ 0 h 4956048"/>
              <a:gd name="connsiteX2" fmla="*/ 6245352 w 6245352"/>
              <a:gd name="connsiteY2" fmla="*/ 4421439 h 4956048"/>
              <a:gd name="connsiteX3" fmla="*/ 5710743 w 6245352"/>
              <a:gd name="connsiteY3" fmla="*/ 4956048 h 4956048"/>
              <a:gd name="connsiteX4" fmla="*/ 0 w 6245352"/>
              <a:gd name="connsiteY4" fmla="*/ 4956048 h 4956048"/>
              <a:gd name="connsiteX5" fmla="*/ 0 w 6245352"/>
              <a:gd name="connsiteY5" fmla="*/ 534609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5352" h="4956048">
                <a:moveTo>
                  <a:pt x="534609" y="0"/>
                </a:moveTo>
                <a:lnTo>
                  <a:pt x="6245352" y="0"/>
                </a:lnTo>
                <a:lnTo>
                  <a:pt x="6245352" y="4421439"/>
                </a:lnTo>
                <a:lnTo>
                  <a:pt x="5710743" y="4956048"/>
                </a:lnTo>
                <a:lnTo>
                  <a:pt x="0" y="4956048"/>
                </a:lnTo>
                <a:lnTo>
                  <a:pt x="0" y="534609"/>
                </a:lnTo>
                <a:close/>
              </a:path>
            </a:pathLst>
          </a:custGeom>
          <a:noFill/>
        </p:spPr>
      </p:pic>
      <p:sp>
        <p:nvSpPr>
          <p:cNvPr id="4" name="Google Shape;310;p18">
            <a:extLst>
              <a:ext uri="{FF2B5EF4-FFF2-40B4-BE49-F238E27FC236}">
                <a16:creationId xmlns:a16="http://schemas.microsoft.com/office/drawing/2014/main" id="{5480C5A3-2AF0-4A7D-B80C-AFD9BE152185}"/>
              </a:ext>
            </a:extLst>
          </p:cNvPr>
          <p:cNvSpPr txBox="1">
            <a:spLocks noGrp="1"/>
          </p:cNvSpPr>
          <p:nvPr>
            <p:ph idx="1"/>
          </p:nvPr>
        </p:nvSpPr>
        <p:spPr>
          <a:xfrm>
            <a:off x="7532710" y="1822449"/>
            <a:ext cx="3479419" cy="3070226"/>
          </a:xfrm>
          <a:prstGeom prst="rect">
            <a:avLst/>
          </a:prstGeom>
        </p:spPr>
        <p:txBody>
          <a:bodyPr spcFirstLastPara="1" lIns="91425" tIns="91425" rIns="91425" bIns="91425" anchor="t" anchorCtr="0">
            <a:normAutofit/>
          </a:bodyPr>
          <a:lstStyle/>
          <a:p>
            <a:pPr marL="457200" lvl="0" indent="-330200" rtl="0">
              <a:spcBef>
                <a:spcPts val="0"/>
              </a:spcBef>
              <a:buSzPts val="1600"/>
              <a:buChar char="●"/>
            </a:pPr>
            <a:r>
              <a:rPr lang="en-NZ" sz="1400"/>
              <a:t>Calendar</a:t>
            </a:r>
          </a:p>
          <a:p>
            <a:pPr marL="457200" lvl="0" indent="-330200" rtl="0">
              <a:spcBef>
                <a:spcPts val="0"/>
              </a:spcBef>
              <a:buSzPts val="1600"/>
              <a:buChar char="●"/>
            </a:pPr>
            <a:r>
              <a:rPr lang="en-NZ" sz="1400"/>
              <a:t>Goals</a:t>
            </a:r>
          </a:p>
          <a:p>
            <a:pPr marL="457200" lvl="0" indent="-330200" rtl="0">
              <a:spcBef>
                <a:spcPts val="0"/>
              </a:spcBef>
              <a:buSzPts val="1600"/>
              <a:buChar char="●"/>
            </a:pPr>
            <a:r>
              <a:rPr lang="en-NZ" sz="1400"/>
              <a:t>Some activities</a:t>
            </a:r>
          </a:p>
          <a:p>
            <a:pPr marL="457200" lvl="0" indent="-330200" rtl="0">
              <a:spcBef>
                <a:spcPts val="0"/>
              </a:spcBef>
              <a:buSzPts val="1600"/>
              <a:buChar char="●"/>
            </a:pPr>
            <a:r>
              <a:rPr lang="en-NZ" sz="1400"/>
              <a:t>Quotes</a:t>
            </a:r>
          </a:p>
          <a:p>
            <a:pPr marL="457200" lvl="0" indent="-330200">
              <a:spcBef>
                <a:spcPts val="0"/>
              </a:spcBef>
              <a:buSzPts val="1600"/>
              <a:buChar char="●"/>
            </a:pPr>
            <a:r>
              <a:rPr lang="en-NZ" sz="1400"/>
              <a:t>User info</a:t>
            </a:r>
          </a:p>
        </p:txBody>
      </p:sp>
      <p:grpSp>
        <p:nvGrpSpPr>
          <p:cNvPr id="14" name="Group 13">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8033541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135</TotalTime>
  <Words>1360</Words>
  <Application>Microsoft Office PowerPoint</Application>
  <PresentationFormat>Widescreen</PresentationFormat>
  <Paragraphs>173</Paragraphs>
  <Slides>18</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Slice</vt:lpstr>
      <vt:lpstr>Coach Potato</vt:lpstr>
      <vt:lpstr>System Context and unique selling points</vt:lpstr>
      <vt:lpstr>Summary of key features and services</vt:lpstr>
      <vt:lpstr>Why worth developing?</vt:lpstr>
      <vt:lpstr>Stakeholders</vt:lpstr>
      <vt:lpstr>Possible Concerns</vt:lpstr>
      <vt:lpstr>Quality Requirements and Key Drivers</vt:lpstr>
      <vt:lpstr>Use Cases</vt:lpstr>
      <vt:lpstr>GUI</vt:lpstr>
      <vt:lpstr>GUI</vt:lpstr>
      <vt:lpstr>UML Class Diagram</vt:lpstr>
      <vt:lpstr>Model  Visual  Control</vt:lpstr>
      <vt:lpstr>Control</vt:lpstr>
      <vt:lpstr>Model</vt:lpstr>
      <vt:lpstr>Activities Data</vt:lpstr>
      <vt:lpstr>File operations</vt:lpstr>
      <vt:lpstr>Risk Assessment</vt:lpstr>
      <vt:lpstr>Project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Class Diagram</dc:title>
  <dc:creator>Andy Holden</dc:creator>
  <cp:lastModifiedBy>Andy Holden</cp:lastModifiedBy>
  <cp:revision>12</cp:revision>
  <dcterms:created xsi:type="dcterms:W3CDTF">2018-08-15T21:56:50Z</dcterms:created>
  <dcterms:modified xsi:type="dcterms:W3CDTF">2018-08-16T00:22:29Z</dcterms:modified>
</cp:coreProperties>
</file>