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6" r:id="rId2"/>
    <p:sldId id="478" r:id="rId3"/>
    <p:sldId id="455" r:id="rId4"/>
    <p:sldId id="257" r:id="rId5"/>
    <p:sldId id="433" r:id="rId6"/>
    <p:sldId id="413" r:id="rId7"/>
    <p:sldId id="452" r:id="rId8"/>
    <p:sldId id="453" r:id="rId9"/>
    <p:sldId id="454" r:id="rId10"/>
    <p:sldId id="456" r:id="rId11"/>
    <p:sldId id="458" r:id="rId12"/>
    <p:sldId id="457" r:id="rId13"/>
    <p:sldId id="460" r:id="rId14"/>
    <p:sldId id="461" r:id="rId15"/>
    <p:sldId id="462" r:id="rId16"/>
    <p:sldId id="463" r:id="rId17"/>
    <p:sldId id="464" r:id="rId18"/>
    <p:sldId id="465" r:id="rId19"/>
    <p:sldId id="459" r:id="rId20"/>
    <p:sldId id="467" r:id="rId21"/>
    <p:sldId id="469" r:id="rId22"/>
    <p:sldId id="470" r:id="rId23"/>
    <p:sldId id="468" r:id="rId24"/>
    <p:sldId id="471" r:id="rId25"/>
    <p:sldId id="473" r:id="rId26"/>
    <p:sldId id="474" r:id="rId27"/>
    <p:sldId id="475" r:id="rId28"/>
    <p:sldId id="476" r:id="rId29"/>
    <p:sldId id="477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6" autoAdjust="0"/>
    <p:restoredTop sz="93778" autoAdjust="0"/>
  </p:normalViewPr>
  <p:slideViewPr>
    <p:cSldViewPr>
      <p:cViewPr varScale="1">
        <p:scale>
          <a:sx n="72" d="100"/>
          <a:sy n="72" d="100"/>
        </p:scale>
        <p:origin x="68" y="120"/>
      </p:cViewPr>
      <p:guideLst>
        <p:guide orient="horz" pos="1597"/>
        <p:guide pos="2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077" y="2345575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sz="4000" smtClean="0">
                <a:solidFill>
                  <a:schemeClr val="bg1"/>
                </a:solidFill>
                <a:latin typeface="Times New Roman" panose="02020603050405020304" pitchFamily="18" charset="0"/>
              </a:rPr>
              <a:t>特</a:t>
            </a:r>
            <a:r>
              <a:rPr lang="zh-CN" altLang="en-US" sz="4000" smtClean="0">
                <a:solidFill>
                  <a:schemeClr val="bg1"/>
                </a:solidFill>
                <a:latin typeface="Times New Roman" panose="02020603050405020304" pitchFamily="18" charset="0"/>
              </a:rPr>
              <a:t>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前导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 bwMode="auto">
          <a:xfrm>
            <a:off x="636588" y="732781"/>
            <a:ext cx="2992437" cy="2992437"/>
            <a:chOff x="482607" y="2373313"/>
            <a:chExt cx="2502120" cy="2501900"/>
          </a:xfrm>
        </p:grpSpPr>
        <p:sp>
          <p:nvSpPr>
            <p:cNvPr id="10" name="椭圆 9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70D7F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椭圆 13"/>
            <p:cNvSpPr/>
            <p:nvPr/>
          </p:nvSpPr>
          <p:spPr bwMode="auto">
            <a:xfrm>
              <a:off x="684269" y="2561364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677099" y="3009454"/>
              <a:ext cx="2106552" cy="12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zh-CN" sz="28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四个预定义的</a:t>
              </a:r>
              <a:r>
                <a:rPr lang="zh-CN" altLang="zh-CN" sz="32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标准流对象</a:t>
              </a:r>
              <a:endPara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763963" y="708968"/>
            <a:ext cx="4476750" cy="646113"/>
            <a:chOff x="3763173" y="1991035"/>
            <a:chExt cx="4477199" cy="646112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3763173" y="1991035"/>
              <a:ext cx="4477199" cy="646112"/>
              <a:chOff x="785733" y="2510671"/>
              <a:chExt cx="4477533" cy="646161"/>
            </a:xfrm>
            <a:solidFill>
              <a:srgbClr val="70D7FC"/>
            </a:solidFill>
          </p:grpSpPr>
          <p:grpSp>
            <p:nvGrpSpPr>
              <p:cNvPr id="19" name="组合 38"/>
              <p:cNvGrpSpPr/>
              <p:nvPr/>
            </p:nvGrpSpPr>
            <p:grpSpPr bwMode="auto">
              <a:xfrm>
                <a:off x="785733" y="2567825"/>
                <a:ext cx="4477533" cy="589007"/>
                <a:chOff x="887334" y="2567825"/>
                <a:chExt cx="4477533" cy="589007"/>
              </a:xfrm>
              <a:grpFill/>
            </p:grpSpPr>
            <p:sp>
              <p:nvSpPr>
                <p:cNvPr id="21" name="矩形 1"/>
                <p:cNvSpPr/>
                <p:nvPr/>
              </p:nvSpPr>
              <p:spPr>
                <a:xfrm>
                  <a:off x="887334" y="2740875"/>
                  <a:ext cx="4477533" cy="415957"/>
                </a:xfrm>
                <a:custGeom>
                  <a:avLst/>
                  <a:gdLst>
                    <a:gd name="connsiteX0" fmla="*/ 0 w 6840760"/>
                    <a:gd name="connsiteY0" fmla="*/ 0 h 888468"/>
                    <a:gd name="connsiteX1" fmla="*/ 6840760 w 6840760"/>
                    <a:gd name="connsiteY1" fmla="*/ 0 h 888468"/>
                    <a:gd name="connsiteX2" fmla="*/ 6840760 w 6840760"/>
                    <a:gd name="connsiteY2" fmla="*/ 888468 h 888468"/>
                    <a:gd name="connsiteX3" fmla="*/ 0 w 6840760"/>
                    <a:gd name="connsiteY3" fmla="*/ 888468 h 888468"/>
                    <a:gd name="connsiteX4" fmla="*/ 0 w 6840760"/>
                    <a:gd name="connsiteY4" fmla="*/ 0 h 888468"/>
                    <a:gd name="connsiteX0-1" fmla="*/ 0 w 6840760"/>
                    <a:gd name="connsiteY0-2" fmla="*/ 0 h 888468"/>
                    <a:gd name="connsiteX1-3" fmla="*/ 6465622 w 6840760"/>
                    <a:gd name="connsiteY1-4" fmla="*/ 35169 h 888468"/>
                    <a:gd name="connsiteX2-5" fmla="*/ 6840760 w 6840760"/>
                    <a:gd name="connsiteY2-6" fmla="*/ 888468 h 888468"/>
                    <a:gd name="connsiteX3-7" fmla="*/ 0 w 6840760"/>
                    <a:gd name="connsiteY3-8" fmla="*/ 888468 h 888468"/>
                    <a:gd name="connsiteX4-9" fmla="*/ 0 w 6840760"/>
                    <a:gd name="connsiteY4-10" fmla="*/ 0 h 888468"/>
                    <a:gd name="connsiteX0-11" fmla="*/ 351693 w 6840760"/>
                    <a:gd name="connsiteY0-12" fmla="*/ 0 h 888468"/>
                    <a:gd name="connsiteX1-13" fmla="*/ 6465622 w 6840760"/>
                    <a:gd name="connsiteY1-14" fmla="*/ 35169 h 888468"/>
                    <a:gd name="connsiteX2-15" fmla="*/ 6840760 w 6840760"/>
                    <a:gd name="connsiteY2-16" fmla="*/ 888468 h 888468"/>
                    <a:gd name="connsiteX3-17" fmla="*/ 0 w 6840760"/>
                    <a:gd name="connsiteY3-18" fmla="*/ 888468 h 888468"/>
                    <a:gd name="connsiteX4-19" fmla="*/ 351693 w 6840760"/>
                    <a:gd name="connsiteY4-20" fmla="*/ 0 h 8884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840760" h="888468">
                      <a:moveTo>
                        <a:pt x="351693" y="0"/>
                      </a:moveTo>
                      <a:lnTo>
                        <a:pt x="6465622" y="35169"/>
                      </a:lnTo>
                      <a:lnTo>
                        <a:pt x="6840760" y="888468"/>
                      </a:lnTo>
                      <a:lnTo>
                        <a:pt x="0" y="888468"/>
                      </a:lnTo>
                      <a:lnTo>
                        <a:pt x="351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flipV="1">
                  <a:off x="1141354" y="2567825"/>
                  <a:ext cx="603295" cy="581069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zh-CN" dirty="0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1152147" y="251067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b="1" dirty="0"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5184014" y="2237520"/>
              <a:ext cx="8076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cin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763963" y="1507481"/>
            <a:ext cx="4476750" cy="646112"/>
            <a:chOff x="3763174" y="2789322"/>
            <a:chExt cx="4477198" cy="646113"/>
          </a:xfrm>
        </p:grpSpPr>
        <p:grpSp>
          <p:nvGrpSpPr>
            <p:cNvPr id="24" name="组合 23"/>
            <p:cNvGrpSpPr/>
            <p:nvPr/>
          </p:nvGrpSpPr>
          <p:grpSpPr bwMode="auto">
            <a:xfrm>
              <a:off x="3763174" y="2789322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26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-1" fmla="*/ 0 w 6840760"/>
                  <a:gd name="connsiteY0-2" fmla="*/ 0 h 888468"/>
                  <a:gd name="connsiteX1-3" fmla="*/ 6465622 w 6840760"/>
                  <a:gd name="connsiteY1-4" fmla="*/ 35169 h 888468"/>
                  <a:gd name="connsiteX2-5" fmla="*/ 6840760 w 6840760"/>
                  <a:gd name="connsiteY2-6" fmla="*/ 888468 h 888468"/>
                  <a:gd name="connsiteX3-7" fmla="*/ 0 w 6840760"/>
                  <a:gd name="connsiteY3-8" fmla="*/ 888468 h 888468"/>
                  <a:gd name="connsiteX4-9" fmla="*/ 0 w 6840760"/>
                  <a:gd name="connsiteY4-10" fmla="*/ 0 h 888468"/>
                  <a:gd name="connsiteX0-11" fmla="*/ 351693 w 6840760"/>
                  <a:gd name="connsiteY0-12" fmla="*/ 0 h 888468"/>
                  <a:gd name="connsiteX1-13" fmla="*/ 6465622 w 6840760"/>
                  <a:gd name="connsiteY1-14" fmla="*/ 35169 h 888468"/>
                  <a:gd name="connsiteX2-15" fmla="*/ 6840760 w 6840760"/>
                  <a:gd name="connsiteY2-16" fmla="*/ 888468 h 888468"/>
                  <a:gd name="connsiteX3-17" fmla="*/ 0 w 6840760"/>
                  <a:gd name="connsiteY3-18" fmla="*/ 888468 h 888468"/>
                  <a:gd name="connsiteX4-19" fmla="*/ 351693 w 6840760"/>
                  <a:gd name="connsiteY4-20" fmla="*/ 0 h 8884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b="1" dirty="0"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矩形 2"/>
            <p:cNvSpPr>
              <a:spLocks noChangeArrowheads="1"/>
            </p:cNvSpPr>
            <p:nvPr/>
          </p:nvSpPr>
          <p:spPr bwMode="auto">
            <a:xfrm>
              <a:off x="5184014" y="3042806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cout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3763963" y="2283768"/>
            <a:ext cx="4476750" cy="646113"/>
            <a:chOff x="3763174" y="3566094"/>
            <a:chExt cx="4477198" cy="646113"/>
          </a:xfrm>
        </p:grpSpPr>
        <p:grpSp>
          <p:nvGrpSpPr>
            <p:cNvPr id="30" name="组合 29"/>
            <p:cNvGrpSpPr/>
            <p:nvPr/>
          </p:nvGrpSpPr>
          <p:grpSpPr bwMode="auto">
            <a:xfrm>
              <a:off x="3763174" y="3566094"/>
              <a:ext cx="4477198" cy="646113"/>
              <a:chOff x="887335" y="3521981"/>
              <a:chExt cx="4477532" cy="646162"/>
            </a:xfrm>
            <a:solidFill>
              <a:srgbClr val="70D7FC"/>
            </a:solidFill>
          </p:grpSpPr>
          <p:sp>
            <p:nvSpPr>
              <p:cNvPr id="32" name="矩形 1"/>
              <p:cNvSpPr/>
              <p:nvPr/>
            </p:nvSpPr>
            <p:spPr>
              <a:xfrm>
                <a:off x="887335" y="3752186"/>
                <a:ext cx="4477532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-1" fmla="*/ 0 w 6840760"/>
                  <a:gd name="connsiteY0-2" fmla="*/ 0 h 888468"/>
                  <a:gd name="connsiteX1-3" fmla="*/ 6465622 w 6840760"/>
                  <a:gd name="connsiteY1-4" fmla="*/ 35169 h 888468"/>
                  <a:gd name="connsiteX2-5" fmla="*/ 6840760 w 6840760"/>
                  <a:gd name="connsiteY2-6" fmla="*/ 888468 h 888468"/>
                  <a:gd name="connsiteX3-7" fmla="*/ 0 w 6840760"/>
                  <a:gd name="connsiteY3-8" fmla="*/ 888468 h 888468"/>
                  <a:gd name="connsiteX4-9" fmla="*/ 0 w 6840760"/>
                  <a:gd name="connsiteY4-10" fmla="*/ 0 h 888468"/>
                  <a:gd name="connsiteX0-11" fmla="*/ 351693 w 6840760"/>
                  <a:gd name="connsiteY0-12" fmla="*/ 0 h 888468"/>
                  <a:gd name="connsiteX1-13" fmla="*/ 6465622 w 6840760"/>
                  <a:gd name="connsiteY1-14" fmla="*/ 35169 h 888468"/>
                  <a:gd name="connsiteX2-15" fmla="*/ 6840760 w 6840760"/>
                  <a:gd name="connsiteY2-16" fmla="*/ 888468 h 888468"/>
                  <a:gd name="connsiteX3-17" fmla="*/ 0 w 6840760"/>
                  <a:gd name="connsiteY3-18" fmla="*/ 888468 h 888468"/>
                  <a:gd name="connsiteX4-19" fmla="*/ 351693 w 6840760"/>
                  <a:gd name="connsiteY4-20" fmla="*/ 0 h 8884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b="1" dirty="0"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矩形 3"/>
            <p:cNvSpPr>
              <a:spLocks noChangeArrowheads="1"/>
            </p:cNvSpPr>
            <p:nvPr/>
          </p:nvSpPr>
          <p:spPr bwMode="auto">
            <a:xfrm>
              <a:off x="5184014" y="379180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cerr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763963" y="3061643"/>
            <a:ext cx="4476750" cy="646113"/>
            <a:chOff x="3763173" y="4342867"/>
            <a:chExt cx="4477199" cy="646113"/>
          </a:xfrm>
        </p:grpSpPr>
        <p:grpSp>
          <p:nvGrpSpPr>
            <p:cNvPr id="36" name="组合 35"/>
            <p:cNvGrpSpPr/>
            <p:nvPr/>
          </p:nvGrpSpPr>
          <p:grpSpPr bwMode="auto">
            <a:xfrm>
              <a:off x="3763173" y="4342867"/>
              <a:ext cx="4477199" cy="646113"/>
              <a:chOff x="887334" y="3521981"/>
              <a:chExt cx="4477533" cy="646162"/>
            </a:xfrm>
            <a:solidFill>
              <a:srgbClr val="70D7FC"/>
            </a:solidFill>
          </p:grpSpPr>
          <p:sp>
            <p:nvSpPr>
              <p:cNvPr id="38" name="矩形 1"/>
              <p:cNvSpPr/>
              <p:nvPr/>
            </p:nvSpPr>
            <p:spPr>
              <a:xfrm>
                <a:off x="887334" y="3752186"/>
                <a:ext cx="4477533" cy="415957"/>
              </a:xfrm>
              <a:custGeom>
                <a:avLst/>
                <a:gdLst>
                  <a:gd name="connsiteX0" fmla="*/ 0 w 6840760"/>
                  <a:gd name="connsiteY0" fmla="*/ 0 h 888468"/>
                  <a:gd name="connsiteX1" fmla="*/ 6840760 w 6840760"/>
                  <a:gd name="connsiteY1" fmla="*/ 0 h 888468"/>
                  <a:gd name="connsiteX2" fmla="*/ 6840760 w 6840760"/>
                  <a:gd name="connsiteY2" fmla="*/ 888468 h 888468"/>
                  <a:gd name="connsiteX3" fmla="*/ 0 w 6840760"/>
                  <a:gd name="connsiteY3" fmla="*/ 888468 h 888468"/>
                  <a:gd name="connsiteX4" fmla="*/ 0 w 6840760"/>
                  <a:gd name="connsiteY4" fmla="*/ 0 h 888468"/>
                  <a:gd name="connsiteX0-1" fmla="*/ 0 w 6840760"/>
                  <a:gd name="connsiteY0-2" fmla="*/ 0 h 888468"/>
                  <a:gd name="connsiteX1-3" fmla="*/ 6465622 w 6840760"/>
                  <a:gd name="connsiteY1-4" fmla="*/ 35169 h 888468"/>
                  <a:gd name="connsiteX2-5" fmla="*/ 6840760 w 6840760"/>
                  <a:gd name="connsiteY2-6" fmla="*/ 888468 h 888468"/>
                  <a:gd name="connsiteX3-7" fmla="*/ 0 w 6840760"/>
                  <a:gd name="connsiteY3-8" fmla="*/ 888468 h 888468"/>
                  <a:gd name="connsiteX4-9" fmla="*/ 0 w 6840760"/>
                  <a:gd name="connsiteY4-10" fmla="*/ 0 h 888468"/>
                  <a:gd name="connsiteX0-11" fmla="*/ 351693 w 6840760"/>
                  <a:gd name="connsiteY0-12" fmla="*/ 0 h 888468"/>
                  <a:gd name="connsiteX1-13" fmla="*/ 6465622 w 6840760"/>
                  <a:gd name="connsiteY1-14" fmla="*/ 35169 h 888468"/>
                  <a:gd name="connsiteX2-15" fmla="*/ 6840760 w 6840760"/>
                  <a:gd name="connsiteY2-16" fmla="*/ 888468 h 888468"/>
                  <a:gd name="connsiteX3-17" fmla="*/ 0 w 6840760"/>
                  <a:gd name="connsiteY3-18" fmla="*/ 888468 h 888468"/>
                  <a:gd name="connsiteX4-19" fmla="*/ 351693 w 6840760"/>
                  <a:gd name="connsiteY4-20" fmla="*/ 0 h 8884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40760" h="888468">
                    <a:moveTo>
                      <a:pt x="351693" y="0"/>
                    </a:moveTo>
                    <a:lnTo>
                      <a:pt x="6465622" y="35169"/>
                    </a:lnTo>
                    <a:lnTo>
                      <a:pt x="6840760" y="888468"/>
                    </a:lnTo>
                    <a:lnTo>
                      <a:pt x="0" y="888468"/>
                    </a:lnTo>
                    <a:lnTo>
                      <a:pt x="351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flipV="1">
                <a:off x="1141354" y="3579135"/>
                <a:ext cx="603295" cy="581069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zh-CN" dirty="0"/>
              </a:p>
            </p:txBody>
          </p:sp>
          <p:sp>
            <p:nvSpPr>
              <p:cNvPr id="40" name="TextBox 25"/>
              <p:cNvSpPr txBox="1">
                <a:spLocks noChangeArrowheads="1"/>
              </p:cNvSpPr>
              <p:nvPr/>
            </p:nvSpPr>
            <p:spPr bwMode="auto">
              <a:xfrm>
                <a:off x="1265037" y="3521981"/>
                <a:ext cx="3850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sz="2800" b="1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  <a:endParaRPr lang="zh-CN" altLang="en-US" sz="2800" b="1" dirty="0"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矩形 4"/>
            <p:cNvSpPr>
              <a:spLocks noChangeArrowheads="1"/>
            </p:cNvSpPr>
            <p:nvPr/>
          </p:nvSpPr>
          <p:spPr bwMode="auto">
            <a:xfrm>
              <a:off x="5184014" y="4596351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clog</a:t>
              </a:r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467544" y="4021931"/>
            <a:ext cx="8424936" cy="85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6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（即键盘输入）</a:t>
            </a:r>
            <a:r>
              <a:rPr lang="zh-CN" altLang="zh-CN" sz="16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（即屏幕输出）</a:t>
            </a:r>
            <a:r>
              <a:rPr lang="zh-CN" altLang="zh-CN" sz="16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clog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也都是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类的对象，用于处理</a:t>
            </a:r>
            <a:r>
              <a:rPr lang="zh-CN" altLang="zh-CN" sz="165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标准出错信息</a:t>
            </a:r>
            <a:r>
              <a:rPr lang="zh-CN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，并将信息显示到屏幕上。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375235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623888" y="3630265"/>
            <a:ext cx="7553325" cy="11017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3888" y="259854"/>
            <a:ext cx="776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在这四个标准流对象中，除了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不支持缓冲外，其余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个都带有缓冲区。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35013" y="913904"/>
          <a:ext cx="7366000" cy="2420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80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对象名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所属类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对应设备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cin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键盘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标准输入，有缓冲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cout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标准输出，有缓冲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cerr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标准错误输出，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8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clog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ostream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屏幕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标准错误输出，有缓冲</a:t>
                      </a:r>
                    </a:p>
                  </a:txBody>
                  <a:tcPr marL="108007" marR="108007" marT="107976" marB="10797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18588" y="3765996"/>
            <a:ext cx="7291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与提取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运算符“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clog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与插入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运算符“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结合使用，完成了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中所有的输入输出操作。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72"/>
          <p:cNvGrpSpPr/>
          <p:nvPr/>
        </p:nvGrpSpPr>
        <p:grpSpPr bwMode="auto">
          <a:xfrm>
            <a:off x="625475" y="411510"/>
            <a:ext cx="7988300" cy="1382712"/>
            <a:chOff x="3957026" y="2388304"/>
            <a:chExt cx="12519088" cy="2143841"/>
          </a:xfrm>
        </p:grpSpPr>
        <p:sp>
          <p:nvSpPr>
            <p:cNvPr id="15" name="矩形 14"/>
            <p:cNvSpPr/>
            <p:nvPr/>
          </p:nvSpPr>
          <p:spPr>
            <a:xfrm>
              <a:off x="3957026" y="2735355"/>
              <a:ext cx="12519088" cy="179679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5947342" y="2388304"/>
              <a:ext cx="3445735" cy="5759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7" name="矩形 75"/>
          <p:cNvSpPr>
            <a:spLocks noChangeArrowheads="1"/>
          </p:cNvSpPr>
          <p:nvPr/>
        </p:nvSpPr>
        <p:spPr bwMode="auto">
          <a:xfrm>
            <a:off x="1951038" y="42103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39763" y="2554635"/>
            <a:ext cx="7985125" cy="6461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766763" y="844897"/>
            <a:ext cx="7739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，它从标准输入设备（键盘）获取数据，程序中的变量通过提取运算符“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”从流中提取数据，然后送给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将对象送到指定地方。</a:t>
            </a: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671513" y="1965672"/>
            <a:ext cx="795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是带缓冲区的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输入流对象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，只有在输入完数据按下回车键后，该行数据才被送入键盘缓冲区，形成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，提取运算符“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”才能从中提取数据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935038" y="2564160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int a;</a:t>
            </a:r>
            <a:endParaRPr lang="zh-CN" altLang="zh-CN" dirty="0"/>
          </a:p>
          <a:p>
            <a:r>
              <a:rPr lang="en-US" altLang="zh-CN" dirty="0"/>
              <a:t>cin&gt;&gt;a;</a:t>
            </a:r>
            <a:endParaRPr lang="zh-CN" altLang="zh-CN" dirty="0"/>
          </a:p>
        </p:txBody>
      </p:sp>
      <p:sp>
        <p:nvSpPr>
          <p:cNvPr id="22" name="矩形 8"/>
          <p:cNvSpPr>
            <a:spLocks noChangeArrowheads="1"/>
          </p:cNvSpPr>
          <p:nvPr/>
        </p:nvSpPr>
        <p:spPr bwMode="auto">
          <a:xfrm>
            <a:off x="628650" y="3327747"/>
            <a:ext cx="7942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此时若从键盘上输入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只是存入缓冲区而并不能为“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”运算符提取，当按下回车键后，相当于执行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语句，则缓冲区中内容才被刷新形成输入流，被“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”运算符提取，然后传递给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对象送到变量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中存储。</a:t>
            </a: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从流中读取数据要保证能正常进行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。例如，如果针对上述代码从键盘输入“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”，则提取操作会失败，此时，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流被置为出错状态。只有在正常状态时才能从输入流中提取数据，这也是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C++I/O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的安全性体现。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819150" y="1805335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1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714375" y="1871663"/>
            <a:ext cx="7672388" cy="6461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646113" y="1279525"/>
            <a:ext cx="7837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除了单个变量读取，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对象也可以一次读入多个变量的值，因为“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”运算符返回的是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的引用，可连续提取数据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892175" y="18605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char c1,c2;</a:t>
            </a:r>
            <a:endParaRPr lang="zh-CN" altLang="zh-CN" dirty="0"/>
          </a:p>
          <a:p>
            <a:r>
              <a:rPr lang="en-US" altLang="zh-CN" dirty="0"/>
              <a:t>cin&gt;&gt;c1&gt;&gt;c2;</a:t>
            </a:r>
            <a:endParaRPr lang="zh-CN" altLang="zh-CN" dirty="0"/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582613" y="2628900"/>
            <a:ext cx="8042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若从键盘输入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’a’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’b’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两个字符，上面的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语句把输入的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’a’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字符送给变量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，把输入的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’b’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字符送给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。当输入多个数值时，要在数值之间加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以示区分，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读到空格时，就能够区别输入中的各个数值。</a:t>
            </a:r>
          </a:p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除了在输入的数据之间加空格，也可以在每输入一个数据后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，这样完全可以正确的读入数据。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19150" y="11049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4" grpId="0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590724" y="2828925"/>
            <a:ext cx="7672388" cy="6604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601837" y="1200150"/>
            <a:ext cx="7672387" cy="9239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766763"/>
            <a:ext cx="4819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对象也可以对不同类型的变量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16149" y="11668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string s;</a:t>
            </a:r>
            <a:endParaRPr lang="zh-CN" altLang="zh-CN" dirty="0"/>
          </a:p>
          <a:p>
            <a:r>
              <a:rPr lang="en-US" altLang="zh-CN" dirty="0"/>
              <a:t>float f;</a:t>
            </a:r>
            <a:endParaRPr lang="zh-CN" altLang="zh-CN" dirty="0"/>
          </a:p>
          <a:p>
            <a:r>
              <a:rPr lang="en-US" altLang="zh-CN" dirty="0"/>
              <a:t>cin&gt;&gt;s&gt;&gt;f;</a:t>
            </a:r>
            <a:endParaRPr lang="zh-CN" altLang="zh-CN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2949" y="2212975"/>
            <a:ext cx="763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当从键盘正确输入字符串和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类型的值时，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将它们分别存储到对应变量中。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字符串的读入也可以采用字符数组存储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95512" y="278923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char str[10];</a:t>
            </a:r>
            <a:endParaRPr lang="zh-CN" altLang="zh-CN" dirty="0"/>
          </a:p>
          <a:p>
            <a:r>
              <a:rPr lang="en-US" altLang="zh-CN" dirty="0"/>
              <a:t>cin&gt;&gt;str;</a:t>
            </a:r>
            <a:endParaRPr lang="zh-CN" altLang="zh-CN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0724" y="3692525"/>
            <a:ext cx="73548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如果用一个字符数组存储字符串，要确保输入的字符串不超出字符数组的大小，否则会发生溢出，破坏内存中的其他数据</a:t>
            </a:r>
            <a:r>
              <a:rPr lang="zh-CN" altLang="zh-CN"/>
              <a:t>。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705024" y="6604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2"/>
          <p:cNvGrpSpPr/>
          <p:nvPr/>
        </p:nvGrpSpPr>
        <p:grpSpPr bwMode="auto">
          <a:xfrm>
            <a:off x="579967" y="758826"/>
            <a:ext cx="7988300" cy="1382712"/>
            <a:chOff x="3957026" y="2388304"/>
            <a:chExt cx="12519088" cy="2143841"/>
          </a:xfrm>
        </p:grpSpPr>
        <p:sp>
          <p:nvSpPr>
            <p:cNvPr id="13" name="矩形 12"/>
            <p:cNvSpPr/>
            <p:nvPr/>
          </p:nvSpPr>
          <p:spPr>
            <a:xfrm>
              <a:off x="3957026" y="2735355"/>
              <a:ext cx="12519088" cy="1796790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5947342" y="2388304"/>
              <a:ext cx="3445735" cy="5759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579967" y="2779713"/>
            <a:ext cx="7988300" cy="9239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11730" y="1212851"/>
            <a:ext cx="7642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类预定义的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，对应的标准设备为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，称作标准输出对象或屏幕输出对象，但也可以重定向输出到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磁盘文件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。用户可以通过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类的插入运算符和成员函数来输出信息。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257830" y="2370138"/>
            <a:ext cx="6376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对象可以直接输出常量值，代码如下所示：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968905" y="27797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cout &lt;&lt; 10 &lt;&lt; endl;</a:t>
            </a:r>
            <a:endParaRPr lang="zh-CN" altLang="zh-CN" dirty="0"/>
          </a:p>
          <a:p>
            <a:r>
              <a:rPr lang="en-US" altLang="zh-CN" dirty="0"/>
              <a:t>cout &lt;&lt; 'a' &lt;&lt; endl;</a:t>
            </a:r>
            <a:endParaRPr lang="zh-CN" altLang="zh-CN" dirty="0"/>
          </a:p>
          <a:p>
            <a:r>
              <a:rPr lang="en-US" altLang="zh-CN" dirty="0"/>
              <a:t>cout &lt;&lt; "C++" &lt;&lt; endl;</a:t>
            </a:r>
            <a:endParaRPr lang="zh-CN" altLang="zh-CN" dirty="0"/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903817" y="3808413"/>
            <a:ext cx="7716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在输出常量值时，直接将要输出的内容放在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”运算符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后面即可。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1905530" y="76835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73642" y="2239963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598488" y="1302047"/>
            <a:ext cx="7864475" cy="17541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265238" y="917872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对象输出变量的值，代码如下所示：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87413" y="1302047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int a = 10;</a:t>
            </a:r>
            <a:endParaRPr lang="zh-CN" altLang="zh-CN" dirty="0"/>
          </a:p>
          <a:p>
            <a:r>
              <a:rPr lang="en-US" altLang="zh-CN" dirty="0"/>
              <a:t>string s = "C++";</a:t>
            </a:r>
            <a:endParaRPr lang="zh-CN" altLang="zh-CN" dirty="0"/>
          </a:p>
          <a:p>
            <a:r>
              <a:rPr lang="en-US" altLang="zh-CN" dirty="0"/>
              <a:t>float f = 1.2;</a:t>
            </a:r>
            <a:endParaRPr lang="zh-CN" altLang="zh-CN" dirty="0"/>
          </a:p>
          <a:p>
            <a:r>
              <a:rPr lang="en-US" altLang="zh-CN" dirty="0"/>
              <a:t>cout &lt;&lt; a &lt;&lt; endl;  //</a:t>
            </a:r>
            <a:r>
              <a:rPr lang="zh-CN" altLang="zh-CN" dirty="0"/>
              <a:t>输出</a:t>
            </a:r>
            <a:r>
              <a:rPr lang="en-US" altLang="zh-CN" dirty="0"/>
              <a:t>int</a:t>
            </a:r>
            <a:r>
              <a:rPr lang="zh-CN" altLang="zh-CN" dirty="0"/>
              <a:t>类型的变量</a:t>
            </a:r>
          </a:p>
          <a:p>
            <a:r>
              <a:rPr lang="en-US" altLang="zh-CN" dirty="0"/>
              <a:t>cout &lt;&lt; s &lt;&lt; endl;  //</a:t>
            </a:r>
            <a:r>
              <a:rPr lang="zh-CN" altLang="zh-CN" dirty="0"/>
              <a:t>输出</a:t>
            </a:r>
            <a:r>
              <a:rPr lang="en-US" altLang="zh-CN" dirty="0"/>
              <a:t>string</a:t>
            </a:r>
            <a:r>
              <a:rPr lang="zh-CN" altLang="zh-CN" dirty="0"/>
              <a:t>类型的变量</a:t>
            </a:r>
          </a:p>
          <a:p>
            <a:r>
              <a:rPr lang="en-US" altLang="zh-CN" dirty="0"/>
              <a:t>cout &lt;&lt; f &lt;&lt; endl;  //</a:t>
            </a:r>
            <a:r>
              <a:rPr lang="zh-CN" altLang="zh-CN" dirty="0"/>
              <a:t>输出</a:t>
            </a:r>
            <a:r>
              <a:rPr lang="en-US" altLang="zh-CN" dirty="0"/>
              <a:t>float</a:t>
            </a:r>
            <a:r>
              <a:rPr lang="zh-CN" altLang="zh-CN" dirty="0"/>
              <a:t>类型的变量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98488" y="3180060"/>
            <a:ext cx="7864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输出变量值时，不必设置以什么格式输出，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”运算符会根据变量的数据类型自动调用相匹配的重载函数，而正确输出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函数用法更简便。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19150" y="778172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587375" y="861790"/>
            <a:ext cx="7875588" cy="30305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282700" y="425227"/>
            <a:ext cx="6664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对象输出指针、引用类型的数据，代码如下所示：</a:t>
            </a: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776288" y="968152"/>
            <a:ext cx="75723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int a = 10,*p;</a:t>
            </a:r>
            <a:endParaRPr lang="zh-CN" altLang="zh-CN" dirty="0"/>
          </a:p>
          <a:p>
            <a:r>
              <a:rPr lang="en-US" altLang="zh-CN" dirty="0"/>
              <a:t>int&amp; b = a;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string s = "C++";</a:t>
            </a:r>
            <a:endParaRPr lang="zh-CN" altLang="zh-CN" dirty="0"/>
          </a:p>
          <a:p>
            <a:r>
              <a:rPr lang="en-US" altLang="zh-CN" dirty="0"/>
              <a:t>string* ps = &amp;s;</a:t>
            </a:r>
            <a:endParaRPr lang="zh-CN" altLang="zh-CN" dirty="0"/>
          </a:p>
          <a:p>
            <a:r>
              <a:rPr lang="en-US" altLang="zh-CN" dirty="0"/>
              <a:t>cout &lt;&lt; p &lt;&lt; endl;  //</a:t>
            </a:r>
            <a:r>
              <a:rPr lang="zh-CN" altLang="zh-CN" dirty="0"/>
              <a:t>输出结果是指针</a:t>
            </a:r>
            <a:r>
              <a:rPr lang="en-US" altLang="zh-CN" dirty="0"/>
              <a:t>p</a:t>
            </a:r>
            <a:r>
              <a:rPr lang="zh-CN" altLang="zh-CN" dirty="0"/>
              <a:t>的值，</a:t>
            </a:r>
            <a:r>
              <a:rPr lang="en-US" altLang="zh-CN" dirty="0"/>
              <a:t>a</a:t>
            </a:r>
            <a:r>
              <a:rPr lang="zh-CN" altLang="zh-CN" dirty="0"/>
              <a:t>变量的地址</a:t>
            </a:r>
          </a:p>
          <a:p>
            <a:r>
              <a:rPr lang="en-US" altLang="zh-CN" dirty="0"/>
              <a:t>cout &lt;&lt; b &lt;&lt; endl;  //</a:t>
            </a:r>
            <a:r>
              <a:rPr lang="zh-CN" altLang="zh-CN" dirty="0"/>
              <a:t>输出结果是</a:t>
            </a:r>
            <a:r>
              <a:rPr lang="en-US" altLang="zh-CN" dirty="0"/>
              <a:t>b</a:t>
            </a:r>
            <a:r>
              <a:rPr lang="zh-CN" altLang="zh-CN" dirty="0"/>
              <a:t>的值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/>
              <a:t>cout &lt;&lt; *p &lt;&lt; endl; //</a:t>
            </a:r>
            <a:r>
              <a:rPr lang="zh-CN" altLang="zh-CN" dirty="0"/>
              <a:t>输出结果是指针</a:t>
            </a:r>
            <a:r>
              <a:rPr lang="en-US" altLang="zh-CN" dirty="0"/>
              <a:t>p</a:t>
            </a:r>
            <a:r>
              <a:rPr lang="zh-CN" altLang="zh-CN" dirty="0"/>
              <a:t>指向的变量的值，即</a:t>
            </a:r>
            <a:r>
              <a:rPr lang="en-US" altLang="zh-CN" dirty="0"/>
              <a:t>a</a:t>
            </a:r>
            <a:r>
              <a:rPr lang="zh-CN" altLang="zh-CN" dirty="0"/>
              <a:t>的值</a:t>
            </a:r>
            <a:r>
              <a:rPr lang="en-US" altLang="zh-CN" dirty="0"/>
              <a:t>10</a:t>
            </a:r>
            <a:endParaRPr lang="zh-CN" altLang="zh-CN" dirty="0"/>
          </a:p>
          <a:p>
            <a:r>
              <a:rPr lang="en-US" altLang="zh-CN" dirty="0"/>
              <a:t>cout &lt;&lt; ps &lt;&lt; endl; //</a:t>
            </a:r>
            <a:r>
              <a:rPr lang="zh-CN" altLang="zh-CN" dirty="0"/>
              <a:t>输出结果是指针</a:t>
            </a:r>
            <a:r>
              <a:rPr lang="en-US" altLang="zh-CN" dirty="0"/>
              <a:t>ps</a:t>
            </a:r>
            <a:r>
              <a:rPr lang="zh-CN" altLang="zh-CN" dirty="0"/>
              <a:t>的的值，</a:t>
            </a:r>
            <a:r>
              <a:rPr lang="en-US" altLang="zh-CN" dirty="0"/>
              <a:t>s</a:t>
            </a:r>
            <a:r>
              <a:rPr lang="zh-CN" altLang="zh-CN" dirty="0"/>
              <a:t>变量的地址</a:t>
            </a:r>
          </a:p>
          <a:p>
            <a:r>
              <a:rPr lang="en-US" altLang="zh-CN" dirty="0"/>
              <a:t>cout &lt;&lt; *ps &lt;&lt; endl; //</a:t>
            </a:r>
            <a:r>
              <a:rPr lang="zh-CN" altLang="zh-CN" dirty="0"/>
              <a:t>输出结果是指针</a:t>
            </a:r>
            <a:r>
              <a:rPr lang="en-US" altLang="zh-CN" dirty="0"/>
              <a:t>ps</a:t>
            </a:r>
            <a:r>
              <a:rPr lang="zh-CN" altLang="zh-CN" dirty="0"/>
              <a:t>指向的变量的值，即</a:t>
            </a:r>
            <a:r>
              <a:rPr lang="en-US" altLang="zh-CN" dirty="0"/>
              <a:t>s</a:t>
            </a:r>
            <a:r>
              <a:rPr lang="zh-CN" altLang="zh-CN" dirty="0"/>
              <a:t>的值</a:t>
            </a:r>
            <a:r>
              <a:rPr lang="en-US" altLang="zh-CN" dirty="0"/>
              <a:t>”C++”</a:t>
            </a:r>
            <a:endParaRPr lang="zh-CN" altLang="zh-CN" dirty="0"/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688975" y="4097115"/>
            <a:ext cx="7627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当输出数据类型为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函数的用法一致，不加“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”符号是输出指针的值，即变量的地址，带有“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”符号输出的是指针指向的变量的值，它比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的简便之处在于不必设置数据的输出格式。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819150" y="339502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533400" y="1800225"/>
            <a:ext cx="8048625" cy="10620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277938" y="1200150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对象可以</a:t>
            </a:r>
            <a:r>
              <a:rPr lang="zh-CN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输出数据，代码如下所示：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50925" y="1828800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int a = 10;</a:t>
            </a:r>
            <a:endParaRPr lang="zh-CN" altLang="zh-CN" dirty="0"/>
          </a:p>
          <a:p>
            <a:r>
              <a:rPr lang="en-US" altLang="zh-CN" dirty="0"/>
              <a:t>char c = 'a';</a:t>
            </a:r>
            <a:endParaRPr lang="zh-CN" altLang="zh-CN" dirty="0"/>
          </a:p>
          <a:p>
            <a:r>
              <a:rPr lang="en-US" altLang="zh-CN" dirty="0"/>
              <a:t>cout &lt;&lt; a &lt;&lt; "," &lt;&lt; c &lt;&lt; endl;</a:t>
            </a:r>
            <a:endParaRPr lang="zh-CN" altLang="zh-CN" dirty="0"/>
          </a:p>
        </p:txBody>
      </p:sp>
      <p:sp>
        <p:nvSpPr>
          <p:cNvPr id="15" name="椭圆 14"/>
          <p:cNvSpPr/>
          <p:nvPr/>
        </p:nvSpPr>
        <p:spPr bwMode="auto">
          <a:xfrm>
            <a:off x="819150" y="1104900"/>
            <a:ext cx="463550" cy="422275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4288" y="123478"/>
            <a:ext cx="7746466" cy="64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当用户在程序中包含了头文件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时，编译器调用相应的构造函数产生这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标准流对象，用户在程序中就可以直接使用它们了。</a:t>
            </a:r>
          </a:p>
        </p:txBody>
      </p:sp>
      <p:sp>
        <p:nvSpPr>
          <p:cNvPr id="2" name="矩形 1"/>
          <p:cNvSpPr/>
          <p:nvPr/>
        </p:nvSpPr>
        <p:spPr>
          <a:xfrm>
            <a:off x="693085" y="889546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const double pi = 3.14159;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r, c, s;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"input radius: " &lt;&lt; endl;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cin &gt;&gt; r;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 = 2.0 * pi * r;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pi * r * r;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"circumference: " &lt;&lt; c &lt;&lt; endl;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"square: " &lt;&lt; s &lt;&lt; endl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03598"/>
            <a:ext cx="8478249" cy="3240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学算法的人越来越多。</a:t>
            </a:r>
          </a:p>
          <a:p>
            <a:r>
              <a:rPr lang="zh-CN" altLang="en-US" sz="3600" dirty="0"/>
              <a:t>各行各业都需要计算机算法。</a:t>
            </a:r>
            <a:endParaRPr lang="en-US" altLang="zh-CN" sz="3600" dirty="0"/>
          </a:p>
          <a:p>
            <a:r>
              <a:rPr lang="zh-CN" altLang="en-US" sz="3600" dirty="0"/>
              <a:t>算法工程师缺口</a:t>
            </a:r>
            <a:r>
              <a:rPr lang="en-US" altLang="zh-CN" sz="3600" dirty="0"/>
              <a:t>100</a:t>
            </a:r>
            <a:r>
              <a:rPr lang="zh-CN" altLang="en-US" sz="3600" dirty="0"/>
              <a:t>万，工资起薪</a:t>
            </a:r>
            <a:r>
              <a:rPr lang="en-US" altLang="zh-CN" sz="3600" dirty="0"/>
              <a:t>1.3</a:t>
            </a:r>
            <a:r>
              <a:rPr lang="zh-CN" altLang="en-US" sz="3600" dirty="0"/>
              <a:t>万。</a:t>
            </a:r>
            <a:endParaRPr lang="en-US" altLang="zh-CN" sz="3600" dirty="0"/>
          </a:p>
          <a:p>
            <a:r>
              <a:rPr lang="zh-CN" altLang="en-US" sz="3600" dirty="0"/>
              <a:t>程序</a:t>
            </a:r>
            <a:r>
              <a:rPr lang="en-US" altLang="zh-CN" sz="3600" dirty="0"/>
              <a:t>=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+</a:t>
            </a:r>
            <a:r>
              <a:rPr lang="zh-CN" altLang="en-US" sz="3600" dirty="0"/>
              <a:t>算法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3425824" y="1961554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-1" fmla="*/ 0 w 4674803"/>
              <a:gd name="connsiteY0-2" fmla="*/ 324304 h 2594429"/>
              <a:gd name="connsiteX1-3" fmla="*/ 3377589 w 4674803"/>
              <a:gd name="connsiteY1-4" fmla="*/ 324304 h 2594429"/>
              <a:gd name="connsiteX2-5" fmla="*/ 3377589 w 4674803"/>
              <a:gd name="connsiteY2-6" fmla="*/ 0 h 2594429"/>
              <a:gd name="connsiteX3-7" fmla="*/ 4674803 w 4674803"/>
              <a:gd name="connsiteY3-8" fmla="*/ 1297215 h 2594429"/>
              <a:gd name="connsiteX4-9" fmla="*/ 3377589 w 4674803"/>
              <a:gd name="connsiteY4-10" fmla="*/ 2594429 h 2594429"/>
              <a:gd name="connsiteX5-11" fmla="*/ 3377589 w 4674803"/>
              <a:gd name="connsiteY5-12" fmla="*/ 2270125 h 2594429"/>
              <a:gd name="connsiteX6-13" fmla="*/ 1017203 w 4674803"/>
              <a:gd name="connsiteY6-14" fmla="*/ 2270125 h 2594429"/>
              <a:gd name="connsiteX7-15" fmla="*/ 0 w 4674803"/>
              <a:gd name="connsiteY7-16" fmla="*/ 324304 h 2594429"/>
              <a:gd name="connsiteX0-17" fmla="*/ 0 w 4761375"/>
              <a:gd name="connsiteY0-18" fmla="*/ 324304 h 2594429"/>
              <a:gd name="connsiteX1-19" fmla="*/ 3464161 w 4761375"/>
              <a:gd name="connsiteY1-20" fmla="*/ 324304 h 2594429"/>
              <a:gd name="connsiteX2-21" fmla="*/ 3464161 w 4761375"/>
              <a:gd name="connsiteY2-22" fmla="*/ 0 h 2594429"/>
              <a:gd name="connsiteX3-23" fmla="*/ 4761375 w 4761375"/>
              <a:gd name="connsiteY3-24" fmla="*/ 1297215 h 2594429"/>
              <a:gd name="connsiteX4-25" fmla="*/ 3464161 w 4761375"/>
              <a:gd name="connsiteY4-26" fmla="*/ 2594429 h 2594429"/>
              <a:gd name="connsiteX5-27" fmla="*/ 3464161 w 4761375"/>
              <a:gd name="connsiteY5-28" fmla="*/ 2270125 h 2594429"/>
              <a:gd name="connsiteX6-29" fmla="*/ 1103775 w 4761375"/>
              <a:gd name="connsiteY6-30" fmla="*/ 2270125 h 2594429"/>
              <a:gd name="connsiteX7-31" fmla="*/ 0 w 4761375"/>
              <a:gd name="connsiteY7-32" fmla="*/ 324304 h 2594429"/>
              <a:gd name="connsiteX0-33" fmla="*/ 0 w 4761375"/>
              <a:gd name="connsiteY0-34" fmla="*/ 324304 h 2594429"/>
              <a:gd name="connsiteX1-35" fmla="*/ 3464161 w 4761375"/>
              <a:gd name="connsiteY1-36" fmla="*/ 324304 h 2594429"/>
              <a:gd name="connsiteX2-37" fmla="*/ 3464161 w 4761375"/>
              <a:gd name="connsiteY2-38" fmla="*/ 0 h 2594429"/>
              <a:gd name="connsiteX3-39" fmla="*/ 4761375 w 4761375"/>
              <a:gd name="connsiteY3-40" fmla="*/ 1297215 h 2594429"/>
              <a:gd name="connsiteX4-41" fmla="*/ 3464161 w 4761375"/>
              <a:gd name="connsiteY4-42" fmla="*/ 2594429 h 2594429"/>
              <a:gd name="connsiteX5-43" fmla="*/ 3464161 w 4761375"/>
              <a:gd name="connsiteY5-44" fmla="*/ 2270125 h 2594429"/>
              <a:gd name="connsiteX6-45" fmla="*/ 374861 w 4761375"/>
              <a:gd name="connsiteY6-46" fmla="*/ 2270126 h 2594429"/>
              <a:gd name="connsiteX7-47" fmla="*/ 0 w 4761375"/>
              <a:gd name="connsiteY7-48" fmla="*/ 324304 h 2594429"/>
              <a:gd name="connsiteX0-49" fmla="*/ 0 w 4761375"/>
              <a:gd name="connsiteY0-50" fmla="*/ 324304 h 2594429"/>
              <a:gd name="connsiteX1-51" fmla="*/ 3464161 w 4761375"/>
              <a:gd name="connsiteY1-52" fmla="*/ 324304 h 2594429"/>
              <a:gd name="connsiteX2-53" fmla="*/ 3464161 w 4761375"/>
              <a:gd name="connsiteY2-54" fmla="*/ 0 h 2594429"/>
              <a:gd name="connsiteX3-55" fmla="*/ 4761375 w 4761375"/>
              <a:gd name="connsiteY3-56" fmla="*/ 1297215 h 2594429"/>
              <a:gd name="connsiteX4-57" fmla="*/ 3464161 w 4761375"/>
              <a:gd name="connsiteY4-58" fmla="*/ 2594429 h 2594429"/>
              <a:gd name="connsiteX5-59" fmla="*/ 3464161 w 4761375"/>
              <a:gd name="connsiteY5-60" fmla="*/ 2270125 h 2594429"/>
              <a:gd name="connsiteX6-61" fmla="*/ 316548 w 4761375"/>
              <a:gd name="connsiteY6-62" fmla="*/ 2270126 h 2594429"/>
              <a:gd name="connsiteX7-63" fmla="*/ 0 w 4761375"/>
              <a:gd name="connsiteY7-64" fmla="*/ 324304 h 2594429"/>
              <a:gd name="connsiteX0-65" fmla="*/ 0 w 4761375"/>
              <a:gd name="connsiteY0-66" fmla="*/ 324304 h 2594429"/>
              <a:gd name="connsiteX1-67" fmla="*/ 3464161 w 4761375"/>
              <a:gd name="connsiteY1-68" fmla="*/ 324304 h 2594429"/>
              <a:gd name="connsiteX2-69" fmla="*/ 3464161 w 4761375"/>
              <a:gd name="connsiteY2-70" fmla="*/ 0 h 2594429"/>
              <a:gd name="connsiteX3-71" fmla="*/ 4761375 w 4761375"/>
              <a:gd name="connsiteY3-72" fmla="*/ 1297215 h 2594429"/>
              <a:gd name="connsiteX4-73" fmla="*/ 3464161 w 4761375"/>
              <a:gd name="connsiteY4-74" fmla="*/ 2594429 h 2594429"/>
              <a:gd name="connsiteX5-75" fmla="*/ 3464161 w 4761375"/>
              <a:gd name="connsiteY5-76" fmla="*/ 2270125 h 2594429"/>
              <a:gd name="connsiteX6-77" fmla="*/ 345705 w 4761375"/>
              <a:gd name="connsiteY6-78" fmla="*/ 2270126 h 2594429"/>
              <a:gd name="connsiteX7-79" fmla="*/ 0 w 4761375"/>
              <a:gd name="connsiteY7-80" fmla="*/ 324304 h 2594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840161" y="2166342"/>
            <a:ext cx="310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、域宽设置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0"/>
          <p:cNvGrpSpPr/>
          <p:nvPr/>
        </p:nvGrpSpPr>
        <p:grpSpPr bwMode="auto">
          <a:xfrm>
            <a:off x="736599" y="728067"/>
            <a:ext cx="3754437" cy="3236912"/>
            <a:chOff x="0" y="1553029"/>
            <a:chExt cx="4023941" cy="3468915"/>
          </a:xfrm>
        </p:grpSpPr>
        <p:sp>
          <p:nvSpPr>
            <p:cNvPr id="8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/>
            </a:p>
          </p:txBody>
        </p:sp>
      </p:grp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1574799" y="1940917"/>
            <a:ext cx="23114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精度、域宽、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填充字符的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  <a:p>
            <a:pPr algn="ctr">
              <a:lnSpc>
                <a:spcPct val="135000"/>
              </a:lnSpc>
            </a:pP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2663824" y="645517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-1" fmla="*/ 0 w 4674803"/>
              <a:gd name="connsiteY0-2" fmla="*/ 324304 h 2594429"/>
              <a:gd name="connsiteX1-3" fmla="*/ 3377589 w 4674803"/>
              <a:gd name="connsiteY1-4" fmla="*/ 324304 h 2594429"/>
              <a:gd name="connsiteX2-5" fmla="*/ 3377589 w 4674803"/>
              <a:gd name="connsiteY2-6" fmla="*/ 0 h 2594429"/>
              <a:gd name="connsiteX3-7" fmla="*/ 4674803 w 4674803"/>
              <a:gd name="connsiteY3-8" fmla="*/ 1297215 h 2594429"/>
              <a:gd name="connsiteX4-9" fmla="*/ 3377589 w 4674803"/>
              <a:gd name="connsiteY4-10" fmla="*/ 2594429 h 2594429"/>
              <a:gd name="connsiteX5-11" fmla="*/ 3377589 w 4674803"/>
              <a:gd name="connsiteY5-12" fmla="*/ 2270125 h 2594429"/>
              <a:gd name="connsiteX6-13" fmla="*/ 1017203 w 4674803"/>
              <a:gd name="connsiteY6-14" fmla="*/ 2270125 h 2594429"/>
              <a:gd name="connsiteX7-15" fmla="*/ 0 w 4674803"/>
              <a:gd name="connsiteY7-16" fmla="*/ 324304 h 2594429"/>
              <a:gd name="connsiteX0-17" fmla="*/ 0 w 4761375"/>
              <a:gd name="connsiteY0-18" fmla="*/ 324304 h 2594429"/>
              <a:gd name="connsiteX1-19" fmla="*/ 3464161 w 4761375"/>
              <a:gd name="connsiteY1-20" fmla="*/ 324304 h 2594429"/>
              <a:gd name="connsiteX2-21" fmla="*/ 3464161 w 4761375"/>
              <a:gd name="connsiteY2-22" fmla="*/ 0 h 2594429"/>
              <a:gd name="connsiteX3-23" fmla="*/ 4761375 w 4761375"/>
              <a:gd name="connsiteY3-24" fmla="*/ 1297215 h 2594429"/>
              <a:gd name="connsiteX4-25" fmla="*/ 3464161 w 4761375"/>
              <a:gd name="connsiteY4-26" fmla="*/ 2594429 h 2594429"/>
              <a:gd name="connsiteX5-27" fmla="*/ 3464161 w 4761375"/>
              <a:gd name="connsiteY5-28" fmla="*/ 2270125 h 2594429"/>
              <a:gd name="connsiteX6-29" fmla="*/ 1103775 w 4761375"/>
              <a:gd name="connsiteY6-30" fmla="*/ 2270125 h 2594429"/>
              <a:gd name="connsiteX7-31" fmla="*/ 0 w 4761375"/>
              <a:gd name="connsiteY7-32" fmla="*/ 324304 h 2594429"/>
              <a:gd name="connsiteX0-33" fmla="*/ 0 w 4761375"/>
              <a:gd name="connsiteY0-34" fmla="*/ 324304 h 2594429"/>
              <a:gd name="connsiteX1-35" fmla="*/ 3464161 w 4761375"/>
              <a:gd name="connsiteY1-36" fmla="*/ 324304 h 2594429"/>
              <a:gd name="connsiteX2-37" fmla="*/ 3464161 w 4761375"/>
              <a:gd name="connsiteY2-38" fmla="*/ 0 h 2594429"/>
              <a:gd name="connsiteX3-39" fmla="*/ 4761375 w 4761375"/>
              <a:gd name="connsiteY3-40" fmla="*/ 1297215 h 2594429"/>
              <a:gd name="connsiteX4-41" fmla="*/ 3464161 w 4761375"/>
              <a:gd name="connsiteY4-42" fmla="*/ 2594429 h 2594429"/>
              <a:gd name="connsiteX5-43" fmla="*/ 3464161 w 4761375"/>
              <a:gd name="connsiteY5-44" fmla="*/ 2270125 h 2594429"/>
              <a:gd name="connsiteX6-45" fmla="*/ 374861 w 4761375"/>
              <a:gd name="connsiteY6-46" fmla="*/ 2270126 h 2594429"/>
              <a:gd name="connsiteX7-47" fmla="*/ 0 w 4761375"/>
              <a:gd name="connsiteY7-48" fmla="*/ 324304 h 2594429"/>
              <a:gd name="connsiteX0-49" fmla="*/ 0 w 4761375"/>
              <a:gd name="connsiteY0-50" fmla="*/ 324304 h 2594429"/>
              <a:gd name="connsiteX1-51" fmla="*/ 3464161 w 4761375"/>
              <a:gd name="connsiteY1-52" fmla="*/ 324304 h 2594429"/>
              <a:gd name="connsiteX2-53" fmla="*/ 3464161 w 4761375"/>
              <a:gd name="connsiteY2-54" fmla="*/ 0 h 2594429"/>
              <a:gd name="connsiteX3-55" fmla="*/ 4761375 w 4761375"/>
              <a:gd name="connsiteY3-56" fmla="*/ 1297215 h 2594429"/>
              <a:gd name="connsiteX4-57" fmla="*/ 3464161 w 4761375"/>
              <a:gd name="connsiteY4-58" fmla="*/ 2594429 h 2594429"/>
              <a:gd name="connsiteX5-59" fmla="*/ 3464161 w 4761375"/>
              <a:gd name="connsiteY5-60" fmla="*/ 2270125 h 2594429"/>
              <a:gd name="connsiteX6-61" fmla="*/ 316548 w 4761375"/>
              <a:gd name="connsiteY6-62" fmla="*/ 2270126 h 2594429"/>
              <a:gd name="connsiteX7-63" fmla="*/ 0 w 4761375"/>
              <a:gd name="connsiteY7-64" fmla="*/ 324304 h 2594429"/>
              <a:gd name="connsiteX0-65" fmla="*/ 0 w 4761375"/>
              <a:gd name="connsiteY0-66" fmla="*/ 324304 h 2594429"/>
              <a:gd name="connsiteX1-67" fmla="*/ 3464161 w 4761375"/>
              <a:gd name="connsiteY1-68" fmla="*/ 324304 h 2594429"/>
              <a:gd name="connsiteX2-69" fmla="*/ 3464161 w 4761375"/>
              <a:gd name="connsiteY2-70" fmla="*/ 0 h 2594429"/>
              <a:gd name="connsiteX3-71" fmla="*/ 4761375 w 4761375"/>
              <a:gd name="connsiteY3-72" fmla="*/ 1297215 h 2594429"/>
              <a:gd name="connsiteX4-73" fmla="*/ 3464161 w 4761375"/>
              <a:gd name="connsiteY4-74" fmla="*/ 2594429 h 2594429"/>
              <a:gd name="connsiteX5-75" fmla="*/ 3464161 w 4761375"/>
              <a:gd name="connsiteY5-76" fmla="*/ 2270125 h 2594429"/>
              <a:gd name="connsiteX6-77" fmla="*/ 345705 w 4761375"/>
              <a:gd name="connsiteY6-78" fmla="*/ 2270126 h 2594429"/>
              <a:gd name="connsiteX7-79" fmla="*/ 0 w 4761375"/>
              <a:gd name="connsiteY7-80" fmla="*/ 324304 h 2594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3024186" y="839192"/>
            <a:ext cx="310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、浮点数精度设置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176711" y="3234035"/>
            <a:ext cx="4740275" cy="777875"/>
          </a:xfrm>
          <a:custGeom>
            <a:avLst/>
            <a:gdLst>
              <a:gd name="connsiteX0" fmla="*/ 0 w 3657600"/>
              <a:gd name="connsiteY0" fmla="*/ 324304 h 2594429"/>
              <a:gd name="connsiteX1" fmla="*/ 2360386 w 3657600"/>
              <a:gd name="connsiteY1" fmla="*/ 324304 h 2594429"/>
              <a:gd name="connsiteX2" fmla="*/ 2360386 w 3657600"/>
              <a:gd name="connsiteY2" fmla="*/ 0 h 2594429"/>
              <a:gd name="connsiteX3" fmla="*/ 3657600 w 3657600"/>
              <a:gd name="connsiteY3" fmla="*/ 1297215 h 2594429"/>
              <a:gd name="connsiteX4" fmla="*/ 2360386 w 3657600"/>
              <a:gd name="connsiteY4" fmla="*/ 2594429 h 2594429"/>
              <a:gd name="connsiteX5" fmla="*/ 2360386 w 3657600"/>
              <a:gd name="connsiteY5" fmla="*/ 2270125 h 2594429"/>
              <a:gd name="connsiteX6" fmla="*/ 0 w 3657600"/>
              <a:gd name="connsiteY6" fmla="*/ 2270125 h 2594429"/>
              <a:gd name="connsiteX7" fmla="*/ 0 w 3657600"/>
              <a:gd name="connsiteY7" fmla="*/ 324304 h 2594429"/>
              <a:gd name="connsiteX0-1" fmla="*/ 0 w 4674803"/>
              <a:gd name="connsiteY0-2" fmla="*/ 324304 h 2594429"/>
              <a:gd name="connsiteX1-3" fmla="*/ 3377589 w 4674803"/>
              <a:gd name="connsiteY1-4" fmla="*/ 324304 h 2594429"/>
              <a:gd name="connsiteX2-5" fmla="*/ 3377589 w 4674803"/>
              <a:gd name="connsiteY2-6" fmla="*/ 0 h 2594429"/>
              <a:gd name="connsiteX3-7" fmla="*/ 4674803 w 4674803"/>
              <a:gd name="connsiteY3-8" fmla="*/ 1297215 h 2594429"/>
              <a:gd name="connsiteX4-9" fmla="*/ 3377589 w 4674803"/>
              <a:gd name="connsiteY4-10" fmla="*/ 2594429 h 2594429"/>
              <a:gd name="connsiteX5-11" fmla="*/ 3377589 w 4674803"/>
              <a:gd name="connsiteY5-12" fmla="*/ 2270125 h 2594429"/>
              <a:gd name="connsiteX6-13" fmla="*/ 1017203 w 4674803"/>
              <a:gd name="connsiteY6-14" fmla="*/ 2270125 h 2594429"/>
              <a:gd name="connsiteX7-15" fmla="*/ 0 w 4674803"/>
              <a:gd name="connsiteY7-16" fmla="*/ 324304 h 2594429"/>
              <a:gd name="connsiteX0-17" fmla="*/ 0 w 4761375"/>
              <a:gd name="connsiteY0-18" fmla="*/ 324304 h 2594429"/>
              <a:gd name="connsiteX1-19" fmla="*/ 3464161 w 4761375"/>
              <a:gd name="connsiteY1-20" fmla="*/ 324304 h 2594429"/>
              <a:gd name="connsiteX2-21" fmla="*/ 3464161 w 4761375"/>
              <a:gd name="connsiteY2-22" fmla="*/ 0 h 2594429"/>
              <a:gd name="connsiteX3-23" fmla="*/ 4761375 w 4761375"/>
              <a:gd name="connsiteY3-24" fmla="*/ 1297215 h 2594429"/>
              <a:gd name="connsiteX4-25" fmla="*/ 3464161 w 4761375"/>
              <a:gd name="connsiteY4-26" fmla="*/ 2594429 h 2594429"/>
              <a:gd name="connsiteX5-27" fmla="*/ 3464161 w 4761375"/>
              <a:gd name="connsiteY5-28" fmla="*/ 2270125 h 2594429"/>
              <a:gd name="connsiteX6-29" fmla="*/ 1103775 w 4761375"/>
              <a:gd name="connsiteY6-30" fmla="*/ 2270125 h 2594429"/>
              <a:gd name="connsiteX7-31" fmla="*/ 0 w 4761375"/>
              <a:gd name="connsiteY7-32" fmla="*/ 324304 h 2594429"/>
              <a:gd name="connsiteX0-33" fmla="*/ 0 w 4761375"/>
              <a:gd name="connsiteY0-34" fmla="*/ 324304 h 2594429"/>
              <a:gd name="connsiteX1-35" fmla="*/ 3464161 w 4761375"/>
              <a:gd name="connsiteY1-36" fmla="*/ 324304 h 2594429"/>
              <a:gd name="connsiteX2-37" fmla="*/ 3464161 w 4761375"/>
              <a:gd name="connsiteY2-38" fmla="*/ 0 h 2594429"/>
              <a:gd name="connsiteX3-39" fmla="*/ 4761375 w 4761375"/>
              <a:gd name="connsiteY3-40" fmla="*/ 1297215 h 2594429"/>
              <a:gd name="connsiteX4-41" fmla="*/ 3464161 w 4761375"/>
              <a:gd name="connsiteY4-42" fmla="*/ 2594429 h 2594429"/>
              <a:gd name="connsiteX5-43" fmla="*/ 3464161 w 4761375"/>
              <a:gd name="connsiteY5-44" fmla="*/ 2270125 h 2594429"/>
              <a:gd name="connsiteX6-45" fmla="*/ 374861 w 4761375"/>
              <a:gd name="connsiteY6-46" fmla="*/ 2270126 h 2594429"/>
              <a:gd name="connsiteX7-47" fmla="*/ 0 w 4761375"/>
              <a:gd name="connsiteY7-48" fmla="*/ 324304 h 2594429"/>
              <a:gd name="connsiteX0-49" fmla="*/ 0 w 4761375"/>
              <a:gd name="connsiteY0-50" fmla="*/ 324304 h 2594429"/>
              <a:gd name="connsiteX1-51" fmla="*/ 3464161 w 4761375"/>
              <a:gd name="connsiteY1-52" fmla="*/ 324304 h 2594429"/>
              <a:gd name="connsiteX2-53" fmla="*/ 3464161 w 4761375"/>
              <a:gd name="connsiteY2-54" fmla="*/ 0 h 2594429"/>
              <a:gd name="connsiteX3-55" fmla="*/ 4761375 w 4761375"/>
              <a:gd name="connsiteY3-56" fmla="*/ 1297215 h 2594429"/>
              <a:gd name="connsiteX4-57" fmla="*/ 3464161 w 4761375"/>
              <a:gd name="connsiteY4-58" fmla="*/ 2594429 h 2594429"/>
              <a:gd name="connsiteX5-59" fmla="*/ 3464161 w 4761375"/>
              <a:gd name="connsiteY5-60" fmla="*/ 2270125 h 2594429"/>
              <a:gd name="connsiteX6-61" fmla="*/ 316548 w 4761375"/>
              <a:gd name="connsiteY6-62" fmla="*/ 2270126 h 2594429"/>
              <a:gd name="connsiteX7-63" fmla="*/ 0 w 4761375"/>
              <a:gd name="connsiteY7-64" fmla="*/ 324304 h 2594429"/>
              <a:gd name="connsiteX0-65" fmla="*/ 0 w 4761375"/>
              <a:gd name="connsiteY0-66" fmla="*/ 324304 h 2594429"/>
              <a:gd name="connsiteX1-67" fmla="*/ 3464161 w 4761375"/>
              <a:gd name="connsiteY1-68" fmla="*/ 324304 h 2594429"/>
              <a:gd name="connsiteX2-69" fmla="*/ 3464161 w 4761375"/>
              <a:gd name="connsiteY2-70" fmla="*/ 0 h 2594429"/>
              <a:gd name="connsiteX3-71" fmla="*/ 4761375 w 4761375"/>
              <a:gd name="connsiteY3-72" fmla="*/ 1297215 h 2594429"/>
              <a:gd name="connsiteX4-73" fmla="*/ 3464161 w 4761375"/>
              <a:gd name="connsiteY4-74" fmla="*/ 2594429 h 2594429"/>
              <a:gd name="connsiteX5-75" fmla="*/ 3464161 w 4761375"/>
              <a:gd name="connsiteY5-76" fmla="*/ 2270125 h 2594429"/>
              <a:gd name="connsiteX6-77" fmla="*/ 345705 w 4761375"/>
              <a:gd name="connsiteY6-78" fmla="*/ 2270126 h 2594429"/>
              <a:gd name="connsiteX7-79" fmla="*/ 0 w 4761375"/>
              <a:gd name="connsiteY7-80" fmla="*/ 324304 h 2594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1375" h="2594429">
                <a:moveTo>
                  <a:pt x="0" y="324304"/>
                </a:moveTo>
                <a:lnTo>
                  <a:pt x="3464161" y="324304"/>
                </a:lnTo>
                <a:lnTo>
                  <a:pt x="3464161" y="0"/>
                </a:lnTo>
                <a:lnTo>
                  <a:pt x="4761375" y="1297215"/>
                </a:lnTo>
                <a:lnTo>
                  <a:pt x="3464161" y="2594429"/>
                </a:lnTo>
                <a:lnTo>
                  <a:pt x="3464161" y="2270125"/>
                </a:lnTo>
                <a:lnTo>
                  <a:pt x="345705" y="2270126"/>
                </a:lnTo>
                <a:lnTo>
                  <a:pt x="0" y="32430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830" tIns="361134" rIns="1009741" bIns="361134" spcCol="1270"/>
          <a:lstStyle/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  <a:p>
            <a:pPr marL="285750" lvl="1" indent="-285750" defTabSz="2578100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5800" dirty="0"/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4537074" y="3464917"/>
            <a:ext cx="3109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、填充字符设置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40410"/>
              </p:ext>
            </p:extLst>
          </p:nvPr>
        </p:nvGraphicFramePr>
        <p:xfrm>
          <a:off x="755576" y="1491630"/>
          <a:ext cx="7602538" cy="2013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1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setfill</a:t>
                      </a: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 c)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填充空格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1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setprecision(int n)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设置以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表示的数值精度</a:t>
                      </a: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8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setw(int n)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设置以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表示的域</a:t>
                      </a:r>
                      <a:r>
                        <a:rPr lang="zh-CN" sz="1600" kern="1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宽</a:t>
                      </a:r>
                      <a:r>
                        <a:rPr lang="zh-CN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，只对其后</a:t>
                      </a:r>
                      <a:r>
                        <a:rPr lang="en-US" altLang="zh-CN" sz="1600" kern="1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个起作用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8" marR="6857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762318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#include &lt;iomanip&gt;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5448" y="411510"/>
            <a:ext cx="7200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&lt;iostream&gt;</a:t>
            </a:r>
          </a:p>
          <a:p>
            <a:r>
              <a:rPr lang="en-US" altLang="zh-CN" sz="1400" dirty="0"/>
              <a:t>#include &lt;iomanip&gt;</a:t>
            </a:r>
          </a:p>
          <a:p>
            <a:r>
              <a:rPr lang="en-US" altLang="zh-CN" sz="1400" dirty="0"/>
              <a:t>#include &lt;cmath&gt;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double d=</a:t>
            </a:r>
            <a:r>
              <a:rPr lang="en-US" altLang="zh-CN" sz="1400" dirty="0" err="1"/>
              <a:t>sqrt</a:t>
            </a:r>
            <a:r>
              <a:rPr lang="en-US" altLang="zh-CN" sz="1400" dirty="0"/>
              <a:t>(2.0);</a:t>
            </a:r>
          </a:p>
          <a:p>
            <a:r>
              <a:rPr lang="en-US" altLang="zh-CN" sz="1400" dirty="0"/>
              <a:t>	cout &lt;&lt; "</a:t>
            </a:r>
            <a:r>
              <a:rPr lang="zh-CN" altLang="en-US" sz="1400" dirty="0"/>
              <a:t>精度设置：</a:t>
            </a:r>
            <a:r>
              <a:rPr lang="en-US" altLang="zh-CN" sz="1400" dirty="0"/>
              <a:t>" &lt;&lt; endl;</a:t>
            </a:r>
          </a:p>
          <a:p>
            <a:r>
              <a:rPr lang="en-US" altLang="zh-CN" sz="1400" dirty="0"/>
              <a:t>	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cout &lt;&lt;setprecision(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)&lt;&lt;d&lt;&lt;endl;//</a:t>
            </a:r>
            <a:r>
              <a:rPr lang="zh-CN" altLang="en-US" sz="1400" dirty="0"/>
              <a:t>设置不同的精度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	cout &lt;&lt; "</a:t>
            </a:r>
            <a:r>
              <a:rPr lang="zh-CN" altLang="en-US" sz="1400" dirty="0"/>
              <a:t>当前精度为：</a:t>
            </a:r>
            <a:r>
              <a:rPr lang="en-US" altLang="zh-CN" sz="1400" dirty="0"/>
              <a:t>" &lt;&lt;</a:t>
            </a:r>
            <a:r>
              <a:rPr lang="en-US" altLang="zh-CN" sz="1400" dirty="0" err="1"/>
              <a:t>cout.precision</a:t>
            </a:r>
            <a:r>
              <a:rPr lang="en-US" altLang="zh-CN" sz="1400" dirty="0"/>
              <a:t>() &lt;&lt; endl;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</a:t>
            </a:r>
            <a:r>
              <a:rPr lang="zh-CN" altLang="en-US" sz="1400" dirty="0"/>
              <a:t>当前域宽：</a:t>
            </a:r>
            <a:r>
              <a:rPr lang="en-US" altLang="zh-CN" sz="1400" dirty="0"/>
              <a:t>" &lt;&lt;</a:t>
            </a:r>
            <a:r>
              <a:rPr lang="en-US" altLang="zh-CN" sz="1400" dirty="0" err="1"/>
              <a:t>cout.width</a:t>
            </a:r>
            <a:r>
              <a:rPr lang="en-US" altLang="zh-CN" sz="1400" dirty="0"/>
              <a:t>() &lt;&lt; endl;</a:t>
            </a:r>
          </a:p>
          <a:p>
            <a:r>
              <a:rPr lang="en-US" altLang="zh-CN" sz="1400" dirty="0"/>
              <a:t>	cout &lt;&lt;setw(6)&lt;&lt;d &lt;&lt; endl; //</a:t>
            </a:r>
            <a:r>
              <a:rPr lang="zh-CN" altLang="en-US" sz="1400" dirty="0"/>
              <a:t>默认是右对齐</a:t>
            </a:r>
            <a:endParaRPr lang="en-US" altLang="zh-CN" sz="1400" dirty="0"/>
          </a:p>
          <a:p>
            <a:r>
              <a:rPr lang="en-US" altLang="zh-CN" sz="1400" dirty="0"/>
              <a:t>	cout &lt;&lt; "</a:t>
            </a:r>
            <a:r>
              <a:rPr lang="zh-CN" altLang="en-US" sz="1400" dirty="0"/>
              <a:t>当前填充字符：</a:t>
            </a:r>
            <a:r>
              <a:rPr lang="en-US" altLang="zh-CN" sz="1400" dirty="0"/>
              <a:t>" &lt;&lt; endl;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cout&lt;&lt;</a:t>
            </a:r>
            <a:r>
              <a:rPr lang="en-US" altLang="zh-CN" sz="1400" dirty="0" err="1"/>
              <a:t>setfill</a:t>
            </a:r>
            <a:r>
              <a:rPr lang="en-US" altLang="zh-CN" sz="1400" dirty="0"/>
              <a:t>('*') &lt;&lt;setw(10)&lt;&lt;d &lt;&lt; endl; //</a:t>
            </a:r>
            <a:r>
              <a:rPr lang="en-US" altLang="zh-CN" sz="1400" dirty="0" err="1"/>
              <a:t>setfill</a:t>
            </a:r>
            <a:r>
              <a:rPr lang="en-US" altLang="zh-CN" sz="1400" dirty="0"/>
              <a:t>()</a:t>
            </a:r>
            <a:r>
              <a:rPr lang="zh-CN" altLang="en-US" sz="1400" dirty="0"/>
              <a:t>函数可以直接插入流中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771550"/>
          <a:ext cx="7478713" cy="356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以八进制格式输出数据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以十六进制格式输出数据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endl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插入换行符并刷新输出缓冲流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uppercase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十六进制输出时字母大写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skipws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输出时跳过空白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flush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刷新流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67163" y="6030913"/>
            <a:ext cx="12096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600" kern="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无参操作符</a:t>
            </a:r>
            <a:endParaRPr lang="zh-CN" altLang="en-US" sz="16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771550"/>
          <a:ext cx="7478713" cy="356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275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操作符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右对齐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scientific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科学记数法输出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定点数方式输出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showbase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输出前缀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八进制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，十六进制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0x)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showpoint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输出浮点数时带小数点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showpos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输出正整数时加“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68" marR="68568" marT="0" marB="0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9931" y="411510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>
                <a:ea typeface="黑体" panose="02010609060101010101" pitchFamily="49" charset="-122"/>
              </a:rPr>
              <a:t>基本运算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9" name="矩形 27"/>
          <p:cNvSpPr>
            <a:spLocks noChangeArrowheads="1"/>
          </p:cNvSpPr>
          <p:nvPr/>
        </p:nvSpPr>
        <p:spPr bwMode="auto">
          <a:xfrm>
            <a:off x="4377217" y="2239540"/>
            <a:ext cx="26874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</a:p>
        </p:txBody>
      </p:sp>
      <p:grpSp>
        <p:nvGrpSpPr>
          <p:cNvPr id="10" name="组合 10"/>
          <p:cNvGrpSpPr/>
          <p:nvPr/>
        </p:nvGrpSpPr>
        <p:grpSpPr bwMode="auto">
          <a:xfrm>
            <a:off x="941251" y="1203598"/>
            <a:ext cx="3246135" cy="3236912"/>
            <a:chOff x="0" y="1553029"/>
            <a:chExt cx="4023941" cy="3468915"/>
          </a:xfrm>
        </p:grpSpPr>
        <p:sp>
          <p:nvSpPr>
            <p:cNvPr id="14" name="等腰三角形 9"/>
            <p:cNvSpPr>
              <a:spLocks noChangeArrowheads="1"/>
            </p:cNvSpPr>
            <p:nvPr/>
          </p:nvSpPr>
          <p:spPr bwMode="auto">
            <a:xfrm>
              <a:off x="0" y="1553029"/>
              <a:ext cx="4023941" cy="3468915"/>
            </a:xfrm>
            <a:prstGeom prst="triangle">
              <a:avLst>
                <a:gd name="adj" fmla="val 50000"/>
              </a:avLst>
            </a:prstGeom>
            <a:solidFill>
              <a:srgbClr val="70D7FC"/>
            </a:solidFill>
            <a:ln w="285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74548" y="2703096"/>
              <a:ext cx="2295263" cy="2131707"/>
            </a:xfrm>
            <a:custGeom>
              <a:avLst/>
              <a:gdLst>
                <a:gd name="connsiteX0" fmla="*/ 0 w 2438400"/>
                <a:gd name="connsiteY0" fmla="*/ 406408 h 2594429"/>
                <a:gd name="connsiteX1" fmla="*/ 406408 w 2438400"/>
                <a:gd name="connsiteY1" fmla="*/ 0 h 2594429"/>
                <a:gd name="connsiteX2" fmla="*/ 2031992 w 2438400"/>
                <a:gd name="connsiteY2" fmla="*/ 0 h 2594429"/>
                <a:gd name="connsiteX3" fmla="*/ 2438400 w 2438400"/>
                <a:gd name="connsiteY3" fmla="*/ 406408 h 2594429"/>
                <a:gd name="connsiteX4" fmla="*/ 2438400 w 2438400"/>
                <a:gd name="connsiteY4" fmla="*/ 2188021 h 2594429"/>
                <a:gd name="connsiteX5" fmla="*/ 2031992 w 2438400"/>
                <a:gd name="connsiteY5" fmla="*/ 2594429 h 2594429"/>
                <a:gd name="connsiteX6" fmla="*/ 406408 w 2438400"/>
                <a:gd name="connsiteY6" fmla="*/ 2594429 h 2594429"/>
                <a:gd name="connsiteX7" fmla="*/ 0 w 2438400"/>
                <a:gd name="connsiteY7" fmla="*/ 2188021 h 2594429"/>
                <a:gd name="connsiteX8" fmla="*/ 0 w 2438400"/>
                <a:gd name="connsiteY8" fmla="*/ 406408 h 259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594429">
                  <a:moveTo>
                    <a:pt x="0" y="406408"/>
                  </a:moveTo>
                  <a:cubicBezTo>
                    <a:pt x="0" y="181955"/>
                    <a:pt x="181955" y="0"/>
                    <a:pt x="406408" y="0"/>
                  </a:cubicBezTo>
                  <a:lnTo>
                    <a:pt x="2031992" y="0"/>
                  </a:lnTo>
                  <a:cubicBezTo>
                    <a:pt x="2256445" y="0"/>
                    <a:pt x="2438400" y="181955"/>
                    <a:pt x="2438400" y="406408"/>
                  </a:cubicBezTo>
                  <a:lnTo>
                    <a:pt x="2438400" y="2188021"/>
                  </a:lnTo>
                  <a:cubicBezTo>
                    <a:pt x="2438400" y="2412474"/>
                    <a:pt x="2256445" y="2594429"/>
                    <a:pt x="2031992" y="2594429"/>
                  </a:cubicBezTo>
                  <a:lnTo>
                    <a:pt x="406408" y="2594429"/>
                  </a:lnTo>
                  <a:cubicBezTo>
                    <a:pt x="181955" y="2594429"/>
                    <a:pt x="0" y="2412474"/>
                    <a:pt x="0" y="2188021"/>
                  </a:cubicBezTo>
                  <a:lnTo>
                    <a:pt x="0" y="406408"/>
                  </a:lnTo>
                  <a:close/>
                </a:path>
              </a:pathLst>
            </a:custGeom>
            <a:solidFill>
              <a:srgbClr val="70D7FC"/>
            </a:solidFill>
            <a:ln w="571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47633" tIns="233333" rIns="347633" bIns="233333" spcCol="1270" anchor="ctr"/>
            <a:lstStyle/>
            <a:p>
              <a:pPr algn="ctr" defTabSz="26670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000"/>
            </a:p>
          </p:txBody>
        </p:sp>
      </p:grp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1565085" y="2603084"/>
            <a:ext cx="1998466" cy="18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</a:p>
          <a:p>
            <a:pPr algn="ctr">
              <a:lnSpc>
                <a:spcPct val="135000"/>
              </a:lnSpc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4"/>
          <p:cNvSpPr>
            <a:spLocks noChangeArrowheads="1"/>
          </p:cNvSpPr>
          <p:nvPr/>
        </p:nvSpPr>
        <p:spPr bwMode="auto">
          <a:xfrm>
            <a:off x="4331401" y="1616100"/>
            <a:ext cx="2688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4389628" y="2809651"/>
            <a:ext cx="268887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*乘法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7"/>
          <p:cNvSpPr>
            <a:spLocks noChangeArrowheads="1"/>
          </p:cNvSpPr>
          <p:nvPr/>
        </p:nvSpPr>
        <p:spPr bwMode="auto">
          <a:xfrm>
            <a:off x="4390999" y="3431952"/>
            <a:ext cx="26874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除法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4403410" y="4083918"/>
            <a:ext cx="2688870" cy="4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15566"/>
            <a:ext cx="6264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&lt;iostream&gt;</a:t>
            </a:r>
          </a:p>
          <a:p>
            <a:r>
              <a:rPr lang="en-US" altLang="zh-CN" sz="1400" dirty="0"/>
              <a:t>#include &lt;iomanip&gt;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main(void)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num;</a:t>
            </a:r>
          </a:p>
          <a:p>
            <a:r>
              <a:rPr lang="en-US" altLang="zh-CN" sz="1400" dirty="0"/>
              <a:t>	int ones, tens, hundreds;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cin &gt;&gt; num;</a:t>
            </a:r>
          </a:p>
          <a:p>
            <a:r>
              <a:rPr lang="en-US" altLang="zh-CN" sz="1400" dirty="0"/>
              <a:t>	ones = num % 10;</a:t>
            </a:r>
          </a:p>
          <a:p>
            <a:r>
              <a:rPr lang="en-US" altLang="zh-CN" sz="1400" dirty="0"/>
              <a:t>	tens = (num / 10) % 10;</a:t>
            </a:r>
          </a:p>
          <a:p>
            <a:r>
              <a:rPr lang="en-US" altLang="zh-CN" sz="1400" dirty="0"/>
              <a:t>	hundreds = (num / 100) % 10;</a:t>
            </a:r>
          </a:p>
          <a:p>
            <a:r>
              <a:rPr lang="en-US" altLang="zh-CN" sz="1400" dirty="0"/>
              <a:t>	cout &lt;&lt; ones &lt;&lt; setw(2) &lt;&lt; tens &lt;&lt; setw(2) &lt;&lt; hundreds &lt;&lt; endl;</a:t>
            </a:r>
          </a:p>
          <a:p>
            <a:r>
              <a:rPr lang="en-US" altLang="zh-CN" sz="1400" dirty="0"/>
              <a:t>	 </a:t>
            </a:r>
          </a:p>
          <a:p>
            <a:r>
              <a:rPr lang="en-US" altLang="zh-CN" sz="1400" dirty="0"/>
              <a:t>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0386" y="195486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算术运算符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63688" y="962028"/>
          <a:ext cx="6120679" cy="369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b=4;-b;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5+5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6-4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3*4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5/5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7%5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++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16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自增（前）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a=2;b=++a;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a=3;b=3;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++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自增（后）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a=2;b=a++;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自减（前）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a=2;b=--a;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a=1;b=1;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自减（后）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a=2;b=a--;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153" y="201366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赋值运算符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59632" y="1203598"/>
          <a:ext cx="6912767" cy="30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加等于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a=3;b=2;a+=b;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a=5;b=2;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减等于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a=3;b=2;a-=b;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乘等于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a=3;b=2;a*=b;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a=6;b=2;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除等于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a=3;b=2;a/=b;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a=1;b=2;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%=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模等于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3;b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2;a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%=b;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1;b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5656" y="411510"/>
            <a:ext cx="5688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iostream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iomanip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using namespace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main(void)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num;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b, c;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num;</a:t>
            </a:r>
          </a:p>
          <a:p>
            <a:r>
              <a:rPr lang="en-US" altLang="zh-CN" sz="1400" dirty="0"/>
              <a:t>	a = ++num;</a:t>
            </a:r>
          </a:p>
          <a:p>
            <a:r>
              <a:rPr lang="en-US" altLang="zh-CN" sz="1400" dirty="0"/>
              <a:t>	b = num++;</a:t>
            </a:r>
          </a:p>
          <a:p>
            <a:r>
              <a:rPr lang="en-US" altLang="zh-CN" sz="1400" dirty="0"/>
              <a:t>	c = num;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a &lt;&lt; setw(6) &lt;&lt; b &lt;&lt; setw(6) &lt;&lt; c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b *= 10;</a:t>
            </a:r>
          </a:p>
          <a:p>
            <a:r>
              <a:rPr lang="en-US" altLang="zh-CN" sz="1400" dirty="0"/>
              <a:t>	c /= 10;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a &lt;&lt; setw(6) &lt;&lt; b &lt;&lt; setw(6) &lt;&lt; c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6259" y="3147814"/>
            <a:ext cx="6588190" cy="132238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</a:ln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80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1241085" y="1347614"/>
            <a:ext cx="6753739" cy="1490918"/>
            <a:chOff x="3957026" y="2577684"/>
            <a:chExt cx="10582508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1094386" y="2577684"/>
              <a:ext cx="3445148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921375" y="1347614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1547664" y="1869133"/>
            <a:ext cx="1935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90602" y="1923108"/>
            <a:ext cx="267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语言基础上开发的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74056" y="1851670"/>
            <a:ext cx="6226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一种集面向对象编程、泛型编程和过程化编程于一体的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900464" y="2419474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编程语言</a:t>
            </a:r>
            <a:r>
              <a:rPr lang="zh-CN" altLang="en-US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87147" y="3301802"/>
            <a:ext cx="64484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不同于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语言，</a:t>
            </a:r>
            <a:r>
              <a:rPr lang="en-US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是一种面向</a:t>
            </a:r>
            <a:r>
              <a:rPr lang="zh-CN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的语言，在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语言的基础上，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扩充了一些自己特有的知识，如</a:t>
            </a:r>
            <a:r>
              <a:rPr lang="en-US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重载函数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STL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483518"/>
            <a:ext cx="144016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428328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a typeface="黑体" panose="02010609060101010101" pitchFamily="49" charset="-122"/>
              </a:rPr>
              <a:t>课  程序设计入门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zh-CN" altLang="en-US" dirty="0"/>
              <a:t>输入输出、格式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基本运算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9931" y="48351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zh-CN" altLang="en-US" sz="3200" dirty="0">
                <a:ea typeface="黑体" panose="02010609060101010101" pitchFamily="49" charset="-122"/>
              </a:rPr>
              <a:t>第一个</a:t>
            </a:r>
            <a:r>
              <a:rPr lang="en-US" altLang="zh-CN" sz="3200" dirty="0">
                <a:ea typeface="黑体" panose="02010609060101010101" pitchFamily="49" charset="-122"/>
              </a:rPr>
              <a:t>C++</a:t>
            </a:r>
            <a:r>
              <a:rPr lang="zh-CN" altLang="en-US" sz="3200" dirty="0">
                <a:ea typeface="黑体" panose="02010609060101010101" pitchFamily="49" charset="-122"/>
              </a:rPr>
              <a:t>程序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6768752" cy="3063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411510"/>
            <a:ext cx="835292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头文件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中的输入、输出头文件</a:t>
            </a:r>
            <a:r>
              <a:rPr lang="en-US" altLang="zh-CN" dirty="0"/>
              <a:t>iostream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——input </a:t>
            </a:r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dirty="0"/>
              <a:t>o ——output 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en-US" altLang="zh-CN" dirty="0"/>
              <a:t>stream —— </a:t>
            </a:r>
            <a:r>
              <a:rPr lang="zh-CN" altLang="en-US" dirty="0"/>
              <a:t>流</a:t>
            </a:r>
            <a:endParaRPr lang="en-US" altLang="zh-CN" dirty="0"/>
          </a:p>
          <a:p>
            <a:pPr marL="0" lvl="1" indent="457200"/>
            <a:r>
              <a:rPr lang="en-US" altLang="zh-CN" dirty="0"/>
              <a:t>C</a:t>
            </a:r>
            <a:r>
              <a:rPr lang="zh-CN" altLang="en-US" dirty="0"/>
              <a:t>语言中的头文件以</a:t>
            </a:r>
            <a:r>
              <a:rPr lang="en-US" altLang="zh-CN" dirty="0"/>
              <a:t>.h</a:t>
            </a:r>
            <a:r>
              <a:rPr lang="zh-CN" altLang="en-US" dirty="0"/>
              <a:t>后缀，</a:t>
            </a:r>
            <a:r>
              <a:rPr lang="en-US" altLang="zh-CN" dirty="0"/>
              <a:t>C++</a:t>
            </a:r>
            <a:r>
              <a:rPr lang="zh-CN" altLang="en-US" dirty="0"/>
              <a:t>中头文件不加后缀。</a:t>
            </a:r>
            <a:r>
              <a:rPr lang="en-US" altLang="zh-CN" dirty="0"/>
              <a:t>C</a:t>
            </a:r>
            <a:r>
              <a:rPr lang="zh-CN" altLang="zh-CN" dirty="0"/>
              <a:t>语言中的</a:t>
            </a:r>
            <a:r>
              <a:rPr lang="en-US" altLang="zh-CN" dirty="0"/>
              <a:t>string.h</a:t>
            </a:r>
            <a:r>
              <a:rPr lang="zh-CN" altLang="zh-CN" dirty="0"/>
              <a:t>头文件，</a:t>
            </a:r>
            <a:r>
              <a:rPr lang="en-US" altLang="zh-CN" dirty="0"/>
              <a:t>C++</a:t>
            </a:r>
            <a:r>
              <a:rPr lang="zh-CN" altLang="zh-CN" dirty="0"/>
              <a:t>用</a:t>
            </a:r>
            <a:r>
              <a:rPr lang="en-US" altLang="zh-CN" dirty="0"/>
              <a:t>cstring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语言中的</a:t>
            </a:r>
            <a:r>
              <a:rPr lang="en-US" altLang="zh-CN" dirty="0"/>
              <a:t>math</a:t>
            </a:r>
            <a:r>
              <a:rPr lang="zh-CN" altLang="zh-CN" dirty="0"/>
              <a:t>头文件，</a:t>
            </a:r>
            <a:r>
              <a:rPr lang="en-US" altLang="zh-CN" dirty="0"/>
              <a:t>C++</a:t>
            </a:r>
            <a:r>
              <a:rPr lang="zh-CN" altLang="zh-CN" dirty="0"/>
              <a:t>使用</a:t>
            </a:r>
            <a:r>
              <a:rPr lang="en-US" altLang="zh-CN" dirty="0"/>
              <a:t>cmath</a:t>
            </a:r>
            <a:r>
              <a:rPr lang="zh-CN" altLang="zh-CN" dirty="0"/>
              <a:t>头文件。</a:t>
            </a:r>
            <a:r>
              <a:rPr lang="zh-CN" altLang="zh-CN" dirty="0">
                <a:solidFill>
                  <a:srgbClr val="FF0000"/>
                </a:solidFill>
              </a:rPr>
              <a:t>这不只是形式上的改变，其实现也有所不同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771550"/>
            <a:ext cx="86409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命名空间</a:t>
            </a:r>
            <a:endParaRPr lang="en-US" altLang="zh-CN" dirty="0"/>
          </a:p>
          <a:p>
            <a:pPr marL="0" lvl="1" indent="457200"/>
            <a:r>
              <a:rPr lang="en-US" altLang="zh-CN" dirty="0"/>
              <a:t>C++</a:t>
            </a:r>
            <a:r>
              <a:rPr lang="zh-CN" altLang="en-US" dirty="0"/>
              <a:t>标准库中所有标识符并定义于一个名为</a:t>
            </a:r>
            <a:r>
              <a:rPr lang="en-US" altLang="zh-CN" dirty="0"/>
              <a:t>std</a:t>
            </a:r>
            <a:r>
              <a:rPr lang="zh-CN" altLang="en-US" dirty="0"/>
              <a:t>的命名空间中，</a:t>
            </a:r>
            <a:r>
              <a:rPr lang="en-US" altLang="zh-CN" dirty="0"/>
              <a:t>std</a:t>
            </a:r>
            <a:r>
              <a:rPr lang="zh-CN" altLang="en-US" dirty="0"/>
              <a:t>称为标准命名空间（</a:t>
            </a:r>
            <a:r>
              <a:rPr lang="en-US" altLang="zh-CN" dirty="0"/>
              <a:t>standard</a:t>
            </a:r>
            <a:r>
              <a:rPr lang="zh-CN" altLang="en-US" dirty="0"/>
              <a:t>，标准的）。</a:t>
            </a:r>
            <a:endParaRPr lang="en-US" altLang="zh-CN" dirty="0"/>
          </a:p>
          <a:p>
            <a:pPr marL="0" lvl="1" indent="457200"/>
            <a:r>
              <a:rPr lang="zh-CN" altLang="en-US" dirty="0"/>
              <a:t>引入标准命名空间方法：</a:t>
            </a:r>
            <a:endParaRPr lang="en-US" altLang="zh-CN" dirty="0"/>
          </a:p>
          <a:p>
            <a:pPr marL="0" lvl="1" indent="457200"/>
            <a:r>
              <a:rPr lang="en-US" altLang="zh-CN" dirty="0"/>
              <a:t>using namespace std;</a:t>
            </a:r>
          </a:p>
          <a:p>
            <a:pPr marL="0" lvl="1" indent="457200"/>
            <a:r>
              <a:rPr lang="zh-CN" altLang="en-US" dirty="0">
                <a:solidFill>
                  <a:srgbClr val="FF0000"/>
                </a:solidFill>
              </a:rPr>
              <a:t>注意：语句末尾的分号不能少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4600" y="627534"/>
            <a:ext cx="8499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主函数</a:t>
            </a:r>
            <a:endParaRPr lang="en-US" altLang="zh-CN" dirty="0"/>
          </a:p>
          <a:p>
            <a:pPr marL="0" lvl="1" indent="457200"/>
            <a:r>
              <a:rPr lang="zh-CN" altLang="en-US" dirty="0"/>
              <a:t>主函数</a:t>
            </a:r>
            <a:r>
              <a:rPr lang="en-US" altLang="zh-CN" dirty="0"/>
              <a:t>main()</a:t>
            </a:r>
            <a:r>
              <a:rPr lang="zh-CN" altLang="en-US" dirty="0"/>
              <a:t>是程序的入口，每个程序都需要一个主函数。主函数返回值为</a:t>
            </a:r>
            <a:r>
              <a:rPr lang="en-US" altLang="zh-CN" dirty="0"/>
              <a:t>int</a:t>
            </a:r>
            <a:r>
              <a:rPr lang="zh-CN" altLang="en-US" dirty="0"/>
              <a:t>型。</a:t>
            </a:r>
            <a:endParaRPr lang="en-US" altLang="zh-CN" dirty="0"/>
          </a:p>
          <a:p>
            <a:pPr marL="0" lvl="1" indent="457200"/>
            <a:r>
              <a:rPr lang="en-US" altLang="zh-CN" dirty="0"/>
              <a:t>int main()</a:t>
            </a:r>
          </a:p>
          <a:p>
            <a:pPr marL="0" lvl="1" indent="457200"/>
            <a:r>
              <a:rPr lang="en-US" altLang="zh-CN" dirty="0"/>
              <a:t>{</a:t>
            </a:r>
          </a:p>
          <a:p>
            <a:pPr marL="0" lvl="1" indent="457200"/>
            <a:r>
              <a:rPr lang="en-US" altLang="zh-CN" dirty="0"/>
              <a:t>	cout&lt;&lt;"hello,world!"&lt;&lt;endl;</a:t>
            </a:r>
          </a:p>
          <a:p>
            <a:pPr marL="0" lvl="1" indent="457200"/>
            <a:r>
              <a:rPr lang="en-US" altLang="zh-CN" dirty="0"/>
              <a:t>	return 0;</a:t>
            </a:r>
          </a:p>
          <a:p>
            <a:pPr marL="0" lvl="1" indent="457200"/>
            <a:r>
              <a:rPr lang="en-US" altLang="zh-CN" dirty="0"/>
              <a:t>} </a:t>
            </a:r>
          </a:p>
          <a:p>
            <a:pPr marL="0" lvl="1" indent="457200"/>
            <a:r>
              <a:rPr lang="zh-CN" altLang="en-US" dirty="0">
                <a:solidFill>
                  <a:srgbClr val="FF0000"/>
                </a:solidFill>
              </a:rPr>
              <a:t>注意：程序末尾返回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9931" y="48351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zh-CN" altLang="en-US" sz="3200" dirty="0">
                <a:ea typeface="黑体" panose="02010609060101010101" pitchFamily="49" charset="-122"/>
              </a:rPr>
              <a:t>输入输出、格式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902436" y="1203598"/>
            <a:ext cx="75644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标准输入输出流的对象和操作方法都是由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两个类提供的，这两个类继承自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基类，它们预定义了标准输入输出流对象，并且提供了多种形式的输入输出功能。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881063" y="3949799"/>
            <a:ext cx="3690937" cy="638175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4762500" y="3949799"/>
            <a:ext cx="3690938" cy="638175"/>
          </a:xfrm>
          <a:prstGeom prst="roundRect">
            <a:avLst>
              <a:gd name="adj" fmla="val 732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989931" y="2588593"/>
            <a:ext cx="7304088" cy="88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在进行输入时需要从流中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，在输出时需要向流中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，提取和插入是通过在流类库中重载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运算符来实现的。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514475" y="4038699"/>
            <a:ext cx="2192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”运算符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5549900" y="4045049"/>
            <a:ext cx="2190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2343</Words>
  <Application>Microsoft Office PowerPoint</Application>
  <PresentationFormat>全屏显示(16:9)</PresentationFormat>
  <Paragraphs>357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PowerPoint 演示文稿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465</cp:revision>
  <dcterms:created xsi:type="dcterms:W3CDTF">2018-04-19T15:31:00Z</dcterms:created>
  <dcterms:modified xsi:type="dcterms:W3CDTF">2023-07-17T06:26:01Z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2052-11.1.0.7940</vt:lpwstr>
  </property>
</Properties>
</file>