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6" r:id="rId2"/>
    <p:sldId id="490" r:id="rId3"/>
    <p:sldId id="489" r:id="rId4"/>
    <p:sldId id="433" r:id="rId5"/>
    <p:sldId id="491" r:id="rId6"/>
    <p:sldId id="494" r:id="rId7"/>
    <p:sldId id="495" r:id="rId8"/>
    <p:sldId id="492" r:id="rId9"/>
    <p:sldId id="476" r:id="rId10"/>
    <p:sldId id="496" r:id="rId11"/>
    <p:sldId id="499" r:id="rId12"/>
    <p:sldId id="497" r:id="rId13"/>
    <p:sldId id="501" r:id="rId14"/>
    <p:sldId id="500" r:id="rId15"/>
    <p:sldId id="502" r:id="rId16"/>
    <p:sldId id="49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778" autoAdjust="0"/>
  </p:normalViewPr>
  <p:slideViewPr>
    <p:cSldViewPr>
      <p:cViewPr varScale="1">
        <p:scale>
          <a:sx n="71" d="100"/>
          <a:sy n="71" d="100"/>
        </p:scale>
        <p:origin x="68" y="144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949" y="2325615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CADF54-5872-447A-9FA7-43E1D7B3184E}"/>
              </a:ext>
            </a:extLst>
          </p:cNvPr>
          <p:cNvSpPr txBox="1">
            <a:spLocks/>
          </p:cNvSpPr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算法特训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EBA363-C0B7-40B6-ABEB-0F30BAC115F2}"/>
              </a:ext>
            </a:extLst>
          </p:cNvPr>
          <p:cNvSpPr txBox="1">
            <a:spLocks/>
          </p:cNvSpPr>
          <p:nvPr/>
        </p:nvSpPr>
        <p:spPr>
          <a:xfrm>
            <a:off x="251520" y="1256104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前导语言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93481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的所有整数，遇到</a:t>
            </a:r>
            <a:r>
              <a:rPr lang="en-US" altLang="zh-CN" dirty="0">
                <a:latin typeface="+mn-lt"/>
                <a:ea typeface="+mn-ea"/>
              </a:rPr>
              <a:t>5</a:t>
            </a:r>
            <a:r>
              <a:rPr lang="zh-CN" altLang="en-US" dirty="0">
                <a:latin typeface="+mn-lt"/>
                <a:ea typeface="+mn-ea"/>
              </a:rPr>
              <a:t>时停止。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DA7582-B1AD-4122-9EF6-1E3DB07A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1347614"/>
            <a:ext cx="5514975" cy="36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77391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行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/>
              <a:t>的整数（其中，</a:t>
            </a:r>
            <a:r>
              <a:rPr lang="en-US" altLang="zh-CN" dirty="0"/>
              <a:t> </a:t>
            </a:r>
            <a:r>
              <a:rPr lang="zh-CN" altLang="en-US" dirty="0"/>
              <a:t>输出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n</a:t>
            </a:r>
            <a:r>
              <a:rPr lang="zh-CN" altLang="en-US" dirty="0"/>
              <a:t>的整数时遇到</a:t>
            </a:r>
            <a:r>
              <a:rPr lang="en-US" altLang="zh-CN" dirty="0"/>
              <a:t>5</a:t>
            </a:r>
            <a:r>
              <a:rPr lang="zh-CN" altLang="en-US" dirty="0"/>
              <a:t>停止）。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453F06-F281-4338-974D-B143F101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602582"/>
            <a:ext cx="4562475" cy="3438525"/>
          </a:xfrm>
          <a:prstGeom prst="rect">
            <a:avLst/>
          </a:prstGeom>
        </p:spPr>
      </p:pic>
      <p:sp>
        <p:nvSpPr>
          <p:cNvPr id="8" name="矩形 28">
            <a:extLst>
              <a:ext uri="{FF2B5EF4-FFF2-40B4-BE49-F238E27FC236}">
                <a16:creationId xmlns:a16="http://schemas.microsoft.com/office/drawing/2014/main" id="{15E9ACBE-4641-4B34-BD87-D1DAA9A7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917" y="276100"/>
            <a:ext cx="4614341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break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是指直接跳出</a:t>
            </a:r>
            <a:r>
              <a:rPr lang="zh-CN" altLang="en-US" sz="2000" b="1" dirty="0">
                <a:solidFill>
                  <a:srgbClr val="C00000"/>
                </a:solidFill>
              </a:rPr>
              <a:t>所在的循环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+mn-ea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618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3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cs typeface="Times New Roman" panose="02020603050405020304" pitchFamily="18" charset="0"/>
              </a:rPr>
              <a:t>continue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11560" y="848020"/>
            <a:ext cx="5184576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continue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是指直接执行下一次循环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+mn-ea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FB80EFB-7E60-48FE-B6BE-DA35A7D49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37835"/>
              </p:ext>
            </p:extLst>
          </p:nvPr>
        </p:nvGraphicFramePr>
        <p:xfrm>
          <a:off x="4211960" y="1007120"/>
          <a:ext cx="2739951" cy="413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3" imgW="1983029" imgH="3115627" progId="Visio.Drawing.11">
                  <p:embed/>
                </p:oleObj>
              </mc:Choice>
              <mc:Fallback>
                <p:oleObj name="Visio" r:id="rId3" imgW="1983029" imgH="3115627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FB80EFB-7E60-48FE-B6BE-DA35A7D49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007120"/>
                        <a:ext cx="2739951" cy="4136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93481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的所有整数，遇到偶数时不输出。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2401" y="1193720"/>
            <a:ext cx="6739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 %2 == 0)</a:t>
            </a:r>
          </a:p>
          <a:p>
            <a:r>
              <a:rPr lang="en-US" altLang="zh-CN" dirty="0"/>
              <a:t>			continue;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4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93481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0&lt;n&lt;10</a:t>
            </a:r>
            <a:r>
              <a:rPr lang="zh-CN" altLang="en-US" dirty="0">
                <a:latin typeface="+mn-lt"/>
                <a:ea typeface="+mn-ea"/>
              </a:rPr>
              <a:t>），输出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en-US" altLang="zh-CN" dirty="0"/>
              <a:t>!</a:t>
            </a:r>
            <a:r>
              <a:rPr lang="zh-CN" altLang="en-US" dirty="0">
                <a:latin typeface="+mn-lt"/>
                <a:ea typeface="+mn-ea"/>
              </a:rPr>
              <a:t> 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342" y="1203598"/>
            <a:ext cx="7792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factorial = 1;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factorial *=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n &lt;&lt; "! = " &lt;&lt; factorial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194283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793481"/>
            <a:ext cx="7907337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输出斐波那契数列第</a:t>
            </a:r>
            <a:r>
              <a:rPr lang="en-US" altLang="zh-CN" dirty="0">
                <a:latin typeface="+mn-lt"/>
                <a:ea typeface="+mn-ea"/>
              </a:rPr>
              <a:t>100</a:t>
            </a:r>
            <a:r>
              <a:rPr lang="zh-CN" altLang="en-US" dirty="0">
                <a:latin typeface="+mn-lt"/>
                <a:ea typeface="+mn-ea"/>
              </a:rPr>
              <a:t>项（</a:t>
            </a:r>
            <a:r>
              <a:rPr lang="en-US" altLang="zh-CN" dirty="0"/>
              <a:t> F(1)= F(2)= 1</a:t>
            </a:r>
            <a:r>
              <a:rPr lang="zh-CN" altLang="en-US" dirty="0"/>
              <a:t>；</a:t>
            </a:r>
            <a:r>
              <a:rPr lang="en-US" altLang="zh-CN" dirty="0"/>
              <a:t> F(N)= F(N-1) + F(N-2) </a:t>
            </a:r>
            <a:r>
              <a:rPr lang="zh-CN" altLang="en-US" dirty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3568" y="1635646"/>
            <a:ext cx="77924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fib[101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fib[1] = fib[2] = 1; 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3;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fib[</a:t>
            </a:r>
            <a:r>
              <a:rPr lang="en-US" altLang="zh-CN" dirty="0" err="1"/>
              <a:t>i</a:t>
            </a:r>
            <a:r>
              <a:rPr lang="en-US" altLang="zh-CN" dirty="0"/>
              <a:t>] = fib[i-1] + fib[i-2];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"fib[100] = " &lt;&lt; fib[100] &lt;&lt; </a:t>
            </a:r>
            <a:r>
              <a:rPr lang="en-US" altLang="zh-CN" dirty="0" err="1"/>
              <a:t>endl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7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80158488-50C7-4E49-A616-652A95BE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25" y="1888034"/>
            <a:ext cx="8179775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输入一个字符串，将其倒序输出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9C474DE1-6A0B-4366-8DEA-124ACA7A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25" y="2571750"/>
            <a:ext cx="7653337" cy="129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打印</a:t>
            </a:r>
            <a:r>
              <a:rPr lang="en-US" altLang="zh-CN" dirty="0">
                <a:latin typeface="+mn-lt"/>
                <a:ea typeface="+mn-ea"/>
              </a:rPr>
              <a:t>100-999</a:t>
            </a:r>
            <a:r>
              <a:rPr lang="zh-CN" altLang="en-US" dirty="0">
                <a:latin typeface="+mn-lt"/>
                <a:ea typeface="+mn-ea"/>
              </a:rPr>
              <a:t>中所有的水仙花数。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水仙花数</a:t>
            </a:r>
            <a:r>
              <a:rPr lang="zh-CN" altLang="zh-CN" dirty="0">
                <a:latin typeface="+mn-lt"/>
                <a:ea typeface="+mn-ea"/>
              </a:rPr>
              <a:t>是指一个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n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位数</a:t>
            </a:r>
            <a:r>
              <a:rPr lang="zh-CN" altLang="zh-CN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n </a:t>
            </a:r>
            <a:r>
              <a:rPr lang="zh-CN" altLang="zh-CN" dirty="0">
                <a:latin typeface="+mn-lt"/>
                <a:ea typeface="+mn-ea"/>
              </a:rPr>
              <a:t>≥</a:t>
            </a:r>
            <a:r>
              <a:rPr lang="en-US" altLang="zh-CN" dirty="0">
                <a:latin typeface="+mn-lt"/>
                <a:ea typeface="+mn-ea"/>
              </a:rPr>
              <a:t> 3</a:t>
            </a:r>
            <a:r>
              <a:rPr lang="zh-CN" altLang="zh-CN" dirty="0">
                <a:latin typeface="+mn-lt"/>
                <a:ea typeface="+mn-ea"/>
              </a:rPr>
              <a:t>），它的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每个位上的数字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n</a:t>
            </a:r>
            <a:r>
              <a:rPr lang="zh-CN" altLang="zh-CN" b="1" dirty="0">
                <a:solidFill>
                  <a:srgbClr val="FF0000"/>
                </a:solidFill>
                <a:latin typeface="+mn-lt"/>
                <a:ea typeface="+mn-ea"/>
              </a:rPr>
              <a:t>次幂之和等于本身</a:t>
            </a:r>
            <a:r>
              <a:rPr lang="zh-CN" altLang="zh-CN" dirty="0">
                <a:latin typeface="+mn-lt"/>
                <a:ea typeface="+mn-ea"/>
              </a:rPr>
              <a:t>。例如，</a:t>
            </a:r>
            <a:r>
              <a:rPr lang="en-US" altLang="zh-CN" dirty="0">
                <a:latin typeface="+mn-lt"/>
                <a:ea typeface="+mn-ea"/>
              </a:rPr>
              <a:t>3</a:t>
            </a:r>
            <a:r>
              <a:rPr lang="zh-CN" altLang="zh-CN" dirty="0">
                <a:latin typeface="+mn-lt"/>
                <a:ea typeface="+mn-ea"/>
              </a:rPr>
              <a:t>位数</a:t>
            </a:r>
            <a:r>
              <a:rPr lang="en-US" altLang="zh-CN" dirty="0">
                <a:latin typeface="+mn-lt"/>
                <a:ea typeface="+mn-ea"/>
              </a:rPr>
              <a:t>153</a:t>
            </a:r>
            <a:r>
              <a:rPr lang="zh-CN" altLang="zh-CN" dirty="0">
                <a:latin typeface="+mn-lt"/>
                <a:ea typeface="+mn-ea"/>
              </a:rPr>
              <a:t>是水仙花，各位数字的立方和</a:t>
            </a:r>
            <a:r>
              <a:rPr lang="en-US" altLang="zh-CN" dirty="0"/>
              <a:t>1</a:t>
            </a:r>
            <a:r>
              <a:rPr lang="en-US" altLang="zh-CN" baseline="30000" dirty="0"/>
              <a:t>3</a:t>
            </a:r>
            <a:r>
              <a:rPr lang="en-US" altLang="zh-CN" dirty="0"/>
              <a:t>+5</a:t>
            </a:r>
            <a:r>
              <a:rPr lang="en-US" altLang="zh-CN" baseline="30000" dirty="0"/>
              <a:t>3</a:t>
            </a:r>
            <a:r>
              <a:rPr lang="en-US" altLang="zh-CN" dirty="0"/>
              <a:t>+3</a:t>
            </a:r>
            <a:r>
              <a:rPr lang="en-US" altLang="zh-CN" baseline="30000" dirty="0"/>
              <a:t>3</a:t>
            </a:r>
            <a:r>
              <a:rPr lang="en-US" altLang="zh-CN" dirty="0"/>
              <a:t>=153</a:t>
            </a:r>
            <a:r>
              <a:rPr lang="zh-CN" altLang="zh-CN" dirty="0"/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矩形 28">
            <a:extLst>
              <a:ext uri="{FF2B5EF4-FFF2-40B4-BE49-F238E27FC236}">
                <a16:creationId xmlns:a16="http://schemas.microsoft.com/office/drawing/2014/main" id="{5AAF2B0A-125F-43EB-B2D7-453F98B9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25" y="1205776"/>
            <a:ext cx="8179775" cy="46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>
                <a:latin typeface="+mn-lt"/>
                <a:ea typeface="+mn-ea"/>
              </a:rPr>
              <a:t>打印出</a:t>
            </a:r>
            <a:r>
              <a:rPr lang="en-US" altLang="zh-CN" dirty="0">
                <a:latin typeface="+mn-lt"/>
                <a:ea typeface="+mn-ea"/>
              </a:rPr>
              <a:t>1-100</a:t>
            </a:r>
            <a:r>
              <a:rPr lang="zh-CN" altLang="zh-CN" dirty="0">
                <a:latin typeface="+mn-lt"/>
                <a:ea typeface="+mn-ea"/>
              </a:rPr>
              <a:t>之间的</a:t>
            </a:r>
            <a:r>
              <a:rPr lang="zh-CN" altLang="en-US" dirty="0">
                <a:latin typeface="+mn-lt"/>
                <a:ea typeface="+mn-ea"/>
              </a:rPr>
              <a:t>整数，要求隔三个数输出一个数</a:t>
            </a:r>
            <a:r>
              <a:rPr lang="zh-CN" altLang="zh-CN" dirty="0">
                <a:latin typeface="+mn-lt"/>
                <a:ea typeface="+mn-ea"/>
              </a:rPr>
              <a:t>。</a:t>
            </a:r>
            <a:r>
              <a:rPr lang="zh-CN" altLang="en-US" dirty="0">
                <a:latin typeface="+mn-lt"/>
                <a:ea typeface="+mn-ea"/>
              </a:rPr>
              <a:t>例如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/>
              <a:t> </a:t>
            </a:r>
            <a:r>
              <a:rPr lang="en-US" altLang="zh-CN" dirty="0"/>
              <a:t>5 9 .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循环结构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for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while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95439" y="339502"/>
            <a:ext cx="4891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a typeface="黑体" panose="02010609060101010101" pitchFamily="49" charset="-122"/>
              </a:rPr>
              <a:t>课  循环</a:t>
            </a:r>
            <a:r>
              <a:rPr lang="zh-CN" altLang="en-US" sz="3200" dirty="0" smtClean="0">
                <a:ea typeface="黑体" panose="02010609060101010101" pitchFamily="49" charset="-122"/>
              </a:rPr>
              <a:t>结构（第</a:t>
            </a:r>
            <a:r>
              <a:rPr lang="en-US" altLang="zh-CN" sz="3200" dirty="0" smtClean="0">
                <a:ea typeface="黑体" panose="02010609060101010101" pitchFamily="49" charset="-122"/>
              </a:rPr>
              <a:t>1</a:t>
            </a:r>
            <a:r>
              <a:rPr lang="zh-CN" altLang="en-US" sz="3200" dirty="0" smtClean="0">
                <a:ea typeface="黑体" panose="02010609060101010101" pitchFamily="49" charset="-122"/>
              </a:rPr>
              <a:t>讲）</a:t>
            </a:r>
            <a:endParaRPr lang="en-US" altLang="zh-CN" sz="3200" dirty="0"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071340"/>
            <a:ext cx="8208912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dirty="0"/>
              <a:t>在实际生活中</a:t>
            </a:r>
            <a:r>
              <a:rPr lang="zh-CN" altLang="en-US" dirty="0"/>
              <a:t>，</a:t>
            </a:r>
            <a:r>
              <a:rPr lang="zh-CN" altLang="zh-CN" dirty="0"/>
              <a:t>经常会将同一件事情</a:t>
            </a:r>
            <a:r>
              <a:rPr lang="zh-CN" altLang="zh-CN" b="1" dirty="0">
                <a:solidFill>
                  <a:srgbClr val="FF0000"/>
                </a:solidFill>
              </a:rPr>
              <a:t>重复</a:t>
            </a:r>
            <a:r>
              <a:rPr lang="zh-CN" altLang="zh-CN" dirty="0"/>
              <a:t>做很多次，在</a:t>
            </a:r>
            <a:r>
              <a:rPr lang="en-US" altLang="zh-CN" dirty="0"/>
              <a:t>C++</a:t>
            </a:r>
            <a:r>
              <a:rPr lang="zh-CN" altLang="zh-CN" dirty="0"/>
              <a:t>语言中，也经常需要重复执行同一代码块，这时就需要使用</a:t>
            </a:r>
            <a:r>
              <a:rPr lang="zh-CN" altLang="zh-CN" b="1" dirty="0">
                <a:solidFill>
                  <a:srgbClr val="FF0000"/>
                </a:solidFill>
              </a:rPr>
              <a:t>循环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5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592687"/>
            <a:ext cx="1625352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94765"/>
            <a:ext cx="7696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ea typeface="黑体" panose="02010609060101010101" pitchFamily="49" charset="-122"/>
              </a:rPr>
              <a:t>课  循环结构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 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1880" y="2258357"/>
            <a:ext cx="248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19872" y="3130189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1" y="483518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cs typeface="Times New Roman" panose="02020603050405020304" pitchFamily="18" charset="0"/>
              </a:rPr>
              <a:t>for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530130"/>
              </p:ext>
            </p:extLst>
          </p:nvPr>
        </p:nvGraphicFramePr>
        <p:xfrm>
          <a:off x="3416225" y="1347614"/>
          <a:ext cx="240188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Visio" r:id="rId3" imgW="1983029" imgH="3115627" progId="Visio.Drawing.11">
                  <p:embed/>
                </p:oleObj>
              </mc:Choice>
              <mc:Fallback>
                <p:oleObj name="Visio" r:id="rId3" imgW="1983029" imgH="3115627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225" y="1347614"/>
                        <a:ext cx="2401888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输入一个整数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～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的所有整数。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7169" name="Picture 1" descr="C:\Users\Administrator\AppData\Roaming\Tencent\Users\155170962\QQ\WinTemp\RichOle\$DCCI9R8`WH7)O9A8F`6DD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707654"/>
            <a:ext cx="2724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516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</a:rPr>
              <a:t>for</a:t>
            </a:r>
            <a:r>
              <a:rPr lang="zh-CN" altLang="en-US" sz="2400" b="1" dirty="0">
                <a:solidFill>
                  <a:srgbClr val="009ED6"/>
                </a:solidFill>
              </a:rPr>
              <a:t>语句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9217" name="Picture 1" descr="C:\Users\Administrator\AppData\Roaming\Tencent\Users\155170962\QQ\WinTemp\RichOle\WC{I0V}8{E~WU5DGS_17H_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55" y="1347614"/>
            <a:ext cx="5040560" cy="274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0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调试程序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25103" y="1198063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工具</a:t>
            </a:r>
            <a:r>
              <a:rPr lang="en-US" altLang="zh-CN" dirty="0"/>
              <a:t>》</a:t>
            </a:r>
            <a:r>
              <a:rPr lang="zh-CN" altLang="en-US" dirty="0"/>
              <a:t>编译选项</a:t>
            </a:r>
            <a:r>
              <a:rPr lang="en-US" altLang="zh-CN" dirty="0"/>
              <a:t>》</a:t>
            </a:r>
            <a:r>
              <a:rPr lang="zh-CN" altLang="en-US" dirty="0"/>
              <a:t>代码生成</a:t>
            </a:r>
            <a:r>
              <a:rPr lang="en-US" altLang="zh-CN" dirty="0"/>
              <a:t>/</a:t>
            </a:r>
            <a:r>
              <a:rPr lang="zh-CN" altLang="en-US" dirty="0"/>
              <a:t>优化</a:t>
            </a:r>
            <a:r>
              <a:rPr lang="en-US" altLang="zh-CN" dirty="0"/>
              <a:t>》</a:t>
            </a:r>
            <a:r>
              <a:rPr lang="zh-CN" altLang="en-US" dirty="0"/>
              <a:t>连接器 然后在”产生调试信息“那里吧</a:t>
            </a:r>
            <a:r>
              <a:rPr lang="en-US" altLang="zh-CN" dirty="0"/>
              <a:t>no</a:t>
            </a:r>
            <a:r>
              <a:rPr lang="zh-CN" altLang="en-US" dirty="0"/>
              <a:t>改为</a:t>
            </a:r>
            <a:r>
              <a:rPr lang="en-US" altLang="zh-CN" dirty="0"/>
              <a:t>yes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28"/>
          <p:cNvSpPr>
            <a:spLocks noChangeArrowheads="1"/>
          </p:cNvSpPr>
          <p:nvPr/>
        </p:nvSpPr>
        <p:spPr bwMode="auto">
          <a:xfrm>
            <a:off x="625103" y="2083659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设置断点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614305" y="2548530"/>
            <a:ext cx="7907337" cy="8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点击菜单  运行</a:t>
            </a:r>
            <a:r>
              <a:rPr lang="en-US" altLang="zh-CN" dirty="0"/>
              <a:t>-</a:t>
            </a:r>
            <a:r>
              <a:rPr lang="zh-CN" altLang="en-US" dirty="0"/>
              <a:t>调试，按</a:t>
            </a:r>
            <a:r>
              <a:rPr lang="en-US" altLang="zh-CN" dirty="0"/>
              <a:t>F5</a:t>
            </a:r>
            <a:r>
              <a:rPr lang="zh-CN" altLang="en-US" dirty="0"/>
              <a:t>也是可以的，或者点击工具栏上的那个  √ 也是可以开始调试的。叉号是停止调试。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8" name="矩形 28"/>
          <p:cNvSpPr>
            <a:spLocks noChangeArrowheads="1"/>
          </p:cNvSpPr>
          <p:nvPr/>
        </p:nvSpPr>
        <p:spPr bwMode="auto">
          <a:xfrm>
            <a:off x="614305" y="3424411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设置需要监控的对象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0" name="矩形 28"/>
          <p:cNvSpPr>
            <a:spLocks noChangeArrowheads="1"/>
          </p:cNvSpPr>
          <p:nvPr/>
        </p:nvSpPr>
        <p:spPr bwMode="auto">
          <a:xfrm>
            <a:off x="625103" y="3907079"/>
            <a:ext cx="7907337" cy="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单步运行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02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调试程序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25103" y="1198063"/>
            <a:ext cx="7907337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下一步</a:t>
            </a:r>
            <a:r>
              <a:rPr lang="zh-CN" altLang="en-US" dirty="0">
                <a:solidFill>
                  <a:srgbClr val="FF0000"/>
                </a:solidFill>
              </a:rPr>
              <a:t>，是单步执行，但是不进入子函数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单步进入</a:t>
            </a:r>
            <a:r>
              <a:rPr lang="zh-CN" altLang="en-US" dirty="0"/>
              <a:t>，单步执行，进入子函数。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跳过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002060"/>
                </a:solidFill>
              </a:rPr>
              <a:t>跳过函数</a:t>
            </a:r>
            <a:r>
              <a:rPr lang="zh-CN" altLang="en-US" dirty="0"/>
              <a:t>很明白了。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下一条语句</a:t>
            </a:r>
            <a:r>
              <a:rPr lang="zh-CN" altLang="en-US" dirty="0"/>
              <a:t>，在汇编代码就可以看到，是逐句执行汇编代码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进入语句</a:t>
            </a:r>
            <a:r>
              <a:rPr lang="zh-CN" altLang="en-US" dirty="0"/>
              <a:t>，也是在汇编代码中可以看到，也是逐句执行汇编代码。但是他与  </a:t>
            </a:r>
            <a:r>
              <a:rPr lang="zh-CN" altLang="en-US" dirty="0">
                <a:solidFill>
                  <a:srgbClr val="002060"/>
                </a:solidFill>
              </a:rPr>
              <a:t>下一步语句 </a:t>
            </a:r>
            <a:r>
              <a:rPr lang="zh-CN" altLang="en-US" dirty="0"/>
              <a:t> 区别是，下一条语句不会进入到系统调用，比如标准库的汇编代码，但是  进入语句  会进入标准库的汇编代码。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42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 startAt="2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cs typeface="Times New Roman" panose="02020603050405020304" pitchFamily="18" charset="0"/>
              </a:rPr>
              <a:t>break</a:t>
            </a:r>
            <a:r>
              <a:rPr lang="zh-CN" altLang="en-US" sz="3200" dirty="0">
                <a:latin typeface="宋体" panose="02010600030101010101" pitchFamily="2" charset="-122"/>
              </a:rPr>
              <a:t>语句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611560" y="843558"/>
            <a:ext cx="4614341" cy="50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+mn-lt"/>
                <a:ea typeface="+mn-ea"/>
              </a:rPr>
              <a:t>break</a:t>
            </a:r>
            <a:r>
              <a:rPr lang="zh-CN" altLang="en-US" sz="2000" b="1" dirty="0">
                <a:solidFill>
                  <a:srgbClr val="002060"/>
                </a:solidFill>
                <a:latin typeface="+mn-lt"/>
                <a:ea typeface="+mn-ea"/>
              </a:rPr>
              <a:t>语句</a:t>
            </a:r>
            <a:r>
              <a:rPr lang="zh-CN" altLang="en-US" sz="2000" b="1" dirty="0">
                <a:solidFill>
                  <a:srgbClr val="002060"/>
                </a:solidFill>
              </a:rPr>
              <a:t>是指直接跳出</a:t>
            </a:r>
            <a:r>
              <a:rPr lang="zh-CN" altLang="en-US" sz="2000" b="1" dirty="0">
                <a:solidFill>
                  <a:srgbClr val="C00000"/>
                </a:solidFill>
              </a:rPr>
              <a:t>所在的循环</a:t>
            </a:r>
            <a:r>
              <a:rPr lang="zh-CN" altLang="en-US" sz="2000" dirty="0">
                <a:solidFill>
                  <a:srgbClr val="002060"/>
                </a:solidFill>
                <a:latin typeface="+mn-lt"/>
                <a:ea typeface="+mn-ea"/>
              </a:rPr>
              <a:t>。</a:t>
            </a:r>
            <a:endParaRPr lang="en-US" altLang="zh-CN" sz="20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FB80EFB-7E60-48FE-B6BE-DA35A7D49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60643"/>
              </p:ext>
            </p:extLst>
          </p:nvPr>
        </p:nvGraphicFramePr>
        <p:xfrm>
          <a:off x="4211960" y="1007120"/>
          <a:ext cx="2739951" cy="413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3" imgW="1983029" imgH="3115627" progId="Visio.Drawing.11">
                  <p:embed/>
                </p:oleObj>
              </mc:Choice>
              <mc:Fallback>
                <p:oleObj name="Visio" r:id="rId3" imgW="1983029" imgH="3115627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007120"/>
                        <a:ext cx="2739951" cy="4136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731</Words>
  <Application>Microsoft Office PowerPoint</Application>
  <PresentationFormat>全屏显示(16:9)</PresentationFormat>
  <Paragraphs>111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Visio</vt:lpstr>
      <vt:lpstr>C++基础</vt:lpstr>
      <vt:lpstr>PowerPoint 演示文稿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463</cp:revision>
  <dcterms:created xsi:type="dcterms:W3CDTF">2018-04-19T15:31:00Z</dcterms:created>
  <dcterms:modified xsi:type="dcterms:W3CDTF">2023-07-21T05:33:08Z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