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6" r:id="rId2"/>
    <p:sldId id="490" r:id="rId3"/>
    <p:sldId id="489" r:id="rId4"/>
    <p:sldId id="433" r:id="rId5"/>
    <p:sldId id="491" r:id="rId6"/>
    <p:sldId id="494" r:id="rId7"/>
    <p:sldId id="476" r:id="rId8"/>
    <p:sldId id="500" r:id="rId9"/>
    <p:sldId id="501" r:id="rId10"/>
    <p:sldId id="497" r:id="rId11"/>
    <p:sldId id="503" r:id="rId12"/>
    <p:sldId id="504" r:id="rId13"/>
    <p:sldId id="505" r:id="rId14"/>
    <p:sldId id="502" r:id="rId15"/>
    <p:sldId id="49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778" autoAdjust="0"/>
  </p:normalViewPr>
  <p:slideViewPr>
    <p:cSldViewPr>
      <p:cViewPr varScale="1">
        <p:scale>
          <a:sx n="71" d="100"/>
          <a:sy n="71" d="100"/>
        </p:scale>
        <p:origin x="68" y="144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355726"/>
            <a:ext cx="8435280" cy="1368152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354360" y="102393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算法特训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EBA363-C0B7-40B6-ABEB-0F30BAC115F2}"/>
              </a:ext>
            </a:extLst>
          </p:cNvPr>
          <p:cNvSpPr txBox="1">
            <a:spLocks/>
          </p:cNvSpPr>
          <p:nvPr/>
        </p:nvSpPr>
        <p:spPr>
          <a:xfrm>
            <a:off x="354360" y="1280716"/>
            <a:ext cx="8435280" cy="93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前导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语言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4"/>
            </a:pPr>
            <a:r>
              <a:rPr lang="en-US" altLang="zh-CN" sz="3200" dirty="0"/>
              <a:t>for</a:t>
            </a:r>
            <a:r>
              <a:rPr lang="zh-CN" altLang="en-US" sz="3200" dirty="0"/>
              <a:t>、</a:t>
            </a:r>
            <a:r>
              <a:rPr lang="en-US" altLang="zh-CN" sz="3200" dirty="0"/>
              <a:t>while</a:t>
            </a:r>
            <a:r>
              <a:rPr lang="zh-CN" altLang="en-US" sz="3200" dirty="0"/>
              <a:t>的区别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11560" y="1305442"/>
            <a:ext cx="846043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for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语句省略了测试条件时，将认为条件为</a:t>
            </a: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true</a:t>
            </a:r>
            <a:r>
              <a:rPr lang="zh-CN" altLang="en-US" sz="2000" b="1" dirty="0">
                <a:solidFill>
                  <a:srgbClr val="002060"/>
                </a:solidFill>
              </a:rPr>
              <a:t>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rgbClr val="002060"/>
                </a:solidFill>
              </a:rPr>
              <a:t>for</a:t>
            </a:r>
            <a:r>
              <a:rPr lang="zh-CN" altLang="en-US" sz="2000" b="1" dirty="0">
                <a:solidFill>
                  <a:srgbClr val="002060"/>
                </a:solidFill>
              </a:rPr>
              <a:t>语句可以用初始化语句声明一个局部变量，</a:t>
            </a:r>
            <a:r>
              <a:rPr lang="en-US" altLang="zh-CN" sz="2000" b="1" dirty="0">
                <a:solidFill>
                  <a:srgbClr val="002060"/>
                </a:solidFill>
              </a:rPr>
              <a:t>while</a:t>
            </a:r>
            <a:r>
              <a:rPr lang="zh-CN" altLang="en-US" sz="2000" b="1" dirty="0">
                <a:solidFill>
                  <a:srgbClr val="002060"/>
                </a:solidFill>
              </a:rPr>
              <a:t>语句不可以。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如果循环体中包含</a:t>
            </a:r>
            <a:r>
              <a:rPr lang="en-US" altLang="zh-CN" sz="2000" b="1" dirty="0">
                <a:solidFill>
                  <a:srgbClr val="FF0000"/>
                </a:solidFill>
              </a:rPr>
              <a:t>continue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for</a:t>
            </a:r>
            <a:r>
              <a:rPr lang="zh-CN" altLang="en-US" sz="2000" b="1" dirty="0">
                <a:solidFill>
                  <a:srgbClr val="FF0000"/>
                </a:solidFill>
              </a:rPr>
              <a:t>语句跳到循环更新处，</a:t>
            </a:r>
            <a:r>
              <a:rPr lang="en-US" altLang="zh-CN" sz="2000" b="1" dirty="0">
                <a:solidFill>
                  <a:srgbClr val="FF0000"/>
                </a:solidFill>
              </a:rPr>
              <a:t>while</a:t>
            </a:r>
            <a:r>
              <a:rPr lang="zh-CN" altLang="en-US" sz="2000" b="1" dirty="0">
                <a:solidFill>
                  <a:srgbClr val="FF0000"/>
                </a:solidFill>
              </a:rPr>
              <a:t>语句直接跳到循环条件处。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rgbClr val="002060"/>
                </a:solidFill>
              </a:rPr>
              <a:t>无法预知循环次数，或者循环更新不是规律的增减时，用</a:t>
            </a:r>
            <a:r>
              <a:rPr lang="en-US" altLang="zh-CN" sz="2000" b="1" dirty="0">
                <a:solidFill>
                  <a:srgbClr val="002060"/>
                </a:solidFill>
              </a:rPr>
              <a:t>while</a:t>
            </a:r>
            <a:r>
              <a:rPr lang="zh-CN" altLang="en-US" sz="2000" b="1" dirty="0">
                <a:solidFill>
                  <a:srgbClr val="002060"/>
                </a:solidFill>
              </a:rPr>
              <a:t>语句。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4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9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987574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C2C986-EFC1-421E-B8FA-8D2F1617831C}"/>
              </a:ext>
            </a:extLst>
          </p:cNvPr>
          <p:cNvSpPr/>
          <p:nvPr/>
        </p:nvSpPr>
        <p:spPr>
          <a:xfrm>
            <a:off x="2202438" y="495216"/>
            <a:ext cx="6302754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for</a:t>
            </a:r>
            <a:r>
              <a:rPr lang="zh-CN" altLang="en-US" b="1" dirty="0">
                <a:solidFill>
                  <a:srgbClr val="002060"/>
                </a:solidFill>
              </a:rPr>
              <a:t>语句省略了测试条件时，将认为条件为</a:t>
            </a:r>
            <a:r>
              <a:rPr lang="en-US" altLang="zh-CN" b="1" dirty="0">
                <a:solidFill>
                  <a:srgbClr val="002060"/>
                </a:solidFill>
              </a:rPr>
              <a:t>true</a:t>
            </a:r>
            <a:r>
              <a:rPr lang="zh-CN" altLang="en-US" b="1" dirty="0">
                <a:solidFill>
                  <a:srgbClr val="002060"/>
                </a:solidFill>
              </a:rPr>
              <a:t>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7D4A8A-85AE-4C5D-A437-06EC5BBE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95" y="1563638"/>
            <a:ext cx="3829050" cy="34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5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46065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10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987574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A42304-179C-4879-8270-20F9E349B5C5}"/>
              </a:ext>
            </a:extLst>
          </p:cNvPr>
          <p:cNvSpPr/>
          <p:nvPr/>
        </p:nvSpPr>
        <p:spPr>
          <a:xfrm>
            <a:off x="2483768" y="260390"/>
            <a:ext cx="620303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for</a:t>
            </a:r>
            <a:r>
              <a:rPr lang="zh-CN" altLang="en-US" b="1" dirty="0">
                <a:solidFill>
                  <a:srgbClr val="002060"/>
                </a:solidFill>
              </a:rPr>
              <a:t>语句可以用初始化语句声明一个局部变量，</a:t>
            </a:r>
            <a:r>
              <a:rPr lang="en-US" altLang="zh-CN" b="1" dirty="0">
                <a:solidFill>
                  <a:srgbClr val="002060"/>
                </a:solidFill>
              </a:rPr>
              <a:t>while</a:t>
            </a:r>
            <a:r>
              <a:rPr lang="zh-CN" altLang="en-US" b="1" dirty="0">
                <a:solidFill>
                  <a:srgbClr val="002060"/>
                </a:solidFill>
              </a:rPr>
              <a:t>语句不可以。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D206E-425E-450D-ADC3-F149D1CCF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32415"/>
            <a:ext cx="42100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7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46065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987574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的所有整数，跳过</a:t>
            </a:r>
            <a:r>
              <a:rPr lang="en-US" altLang="zh-CN" dirty="0"/>
              <a:t>3</a:t>
            </a:r>
            <a:r>
              <a:rPr lang="zh-CN" altLang="en-US" dirty="0"/>
              <a:t>的倍数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1593A2-E139-4888-A06E-A549212518FD}"/>
              </a:ext>
            </a:extLst>
          </p:cNvPr>
          <p:cNvSpPr/>
          <p:nvPr/>
        </p:nvSpPr>
        <p:spPr>
          <a:xfrm>
            <a:off x="2339752" y="195486"/>
            <a:ext cx="6742294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如果循环体中包含</a:t>
            </a:r>
            <a:r>
              <a:rPr lang="en-US" altLang="zh-CN" b="1" dirty="0">
                <a:solidFill>
                  <a:srgbClr val="002060"/>
                </a:solidFill>
              </a:rPr>
              <a:t>continue</a:t>
            </a:r>
            <a:r>
              <a:rPr lang="zh-CN" altLang="en-US" b="1" dirty="0">
                <a:solidFill>
                  <a:srgbClr val="002060"/>
                </a:solidFill>
              </a:rPr>
              <a:t>，</a:t>
            </a:r>
            <a:r>
              <a:rPr lang="en-US" altLang="zh-CN" b="1" dirty="0">
                <a:solidFill>
                  <a:srgbClr val="002060"/>
                </a:solidFill>
              </a:rPr>
              <a:t>for</a:t>
            </a:r>
            <a:r>
              <a:rPr lang="zh-CN" altLang="en-US" b="1" dirty="0">
                <a:solidFill>
                  <a:srgbClr val="002060"/>
                </a:solidFill>
              </a:rPr>
              <a:t>语句跳到循环更新处，</a:t>
            </a:r>
            <a:r>
              <a:rPr lang="en-US" altLang="zh-CN" b="1" dirty="0">
                <a:solidFill>
                  <a:srgbClr val="002060"/>
                </a:solidFill>
              </a:rPr>
              <a:t>while</a:t>
            </a:r>
            <a:r>
              <a:rPr lang="zh-CN" altLang="en-US" b="1" dirty="0">
                <a:solidFill>
                  <a:srgbClr val="002060"/>
                </a:solidFill>
              </a:rPr>
              <a:t>语句直接跳到循环条件处。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244A82-D24F-4E8F-9CC4-347CBE0BB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28753"/>
            <a:ext cx="3552825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690D40-E563-4191-82E8-FC0749851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69368"/>
            <a:ext cx="3352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46065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18331" y="1131590"/>
            <a:ext cx="7907337" cy="88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输入一个大于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的整数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（</a:t>
            </a:r>
            <a:r>
              <a:rPr lang="en-US" altLang="zh-CN" dirty="0">
                <a:latin typeface="+mn-lt"/>
                <a:ea typeface="+mn-ea"/>
              </a:rPr>
              <a:t>n&lt;</a:t>
            </a:r>
            <a:r>
              <a:rPr lang="en-US" altLang="zh-CN" dirty="0"/>
              <a:t>100</a:t>
            </a:r>
            <a:r>
              <a:rPr lang="zh-CN" altLang="en-US" dirty="0"/>
              <a:t>）</a:t>
            </a:r>
            <a:r>
              <a:rPr lang="zh-CN" altLang="en-US" dirty="0">
                <a:latin typeface="+mn-lt"/>
                <a:ea typeface="+mn-ea"/>
              </a:rPr>
              <a:t>，若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为奇数，则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/>
              <a:t>变为</a:t>
            </a:r>
            <a:r>
              <a:rPr lang="en-US" altLang="zh-CN" dirty="0"/>
              <a:t>3n+1</a:t>
            </a:r>
            <a:r>
              <a:rPr lang="zh-CN" altLang="en-US" dirty="0"/>
              <a:t>；否则</a:t>
            </a:r>
            <a:r>
              <a:rPr lang="en-US" altLang="zh-CN" dirty="0"/>
              <a:t>n</a:t>
            </a:r>
            <a:r>
              <a:rPr lang="zh-CN" altLang="en-US" dirty="0"/>
              <a:t>变为</a:t>
            </a:r>
            <a:r>
              <a:rPr lang="en-US" altLang="zh-CN" dirty="0"/>
              <a:t>n/2</a:t>
            </a:r>
            <a:r>
              <a:rPr lang="zh-CN" altLang="en-US" dirty="0">
                <a:latin typeface="+mn-lt"/>
                <a:ea typeface="+mn-ea"/>
              </a:rPr>
              <a:t>。经过若干次转换，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会变为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停止，输出变换次数。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1593A2-E139-4888-A06E-A549212518FD}"/>
              </a:ext>
            </a:extLst>
          </p:cNvPr>
          <p:cNvSpPr/>
          <p:nvPr/>
        </p:nvSpPr>
        <p:spPr>
          <a:xfrm>
            <a:off x="4510046" y="341884"/>
            <a:ext cx="4572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 startAt="4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无法预知循环次数，或者循环更新不是规律的增减时，用</a:t>
            </a:r>
            <a:r>
              <a:rPr lang="en-US" altLang="zh-CN" b="1" dirty="0">
                <a:solidFill>
                  <a:srgbClr val="002060"/>
                </a:solidFill>
              </a:rPr>
              <a:t>while</a:t>
            </a:r>
            <a:r>
              <a:rPr lang="zh-CN" altLang="en-US" b="1" dirty="0">
                <a:solidFill>
                  <a:srgbClr val="002060"/>
                </a:solidFill>
              </a:rPr>
              <a:t>语句。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0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80158488-50C7-4E49-A616-652A95BE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341559"/>
            <a:ext cx="8179775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</a:t>
            </a:r>
            <a:r>
              <a:rPr lang="zh-CN" altLang="zh-CN" dirty="0">
                <a:latin typeface="+mn-lt"/>
                <a:ea typeface="+mn-ea"/>
              </a:rPr>
              <a:t>出</a:t>
            </a:r>
            <a:r>
              <a:rPr lang="en-US" altLang="zh-CN" dirty="0">
                <a:latin typeface="+mn-lt"/>
                <a:ea typeface="+mn-ea"/>
              </a:rPr>
              <a:t>1-100</a:t>
            </a:r>
            <a:r>
              <a:rPr lang="zh-CN" altLang="zh-CN" dirty="0">
                <a:latin typeface="+mn-lt"/>
                <a:ea typeface="+mn-ea"/>
              </a:rPr>
              <a:t>之间的所</a:t>
            </a:r>
            <a:r>
              <a:rPr lang="zh-CN" altLang="en-US" dirty="0">
                <a:latin typeface="+mn-lt"/>
                <a:ea typeface="+mn-ea"/>
              </a:rPr>
              <a:t>有</a:t>
            </a:r>
            <a:r>
              <a:rPr lang="en-US" altLang="zh-CN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的倍数</a:t>
            </a:r>
            <a:r>
              <a:rPr lang="zh-CN" altLang="zh-CN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9C474DE1-6A0B-4366-8DEA-124ACA7A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097643"/>
            <a:ext cx="7653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输出</a:t>
            </a:r>
            <a:r>
              <a:rPr lang="en-US" altLang="zh-CN" dirty="0"/>
              <a:t>1-100</a:t>
            </a:r>
            <a:r>
              <a:rPr lang="zh-CN" altLang="zh-CN" dirty="0"/>
              <a:t>之间的所</a:t>
            </a:r>
            <a:r>
              <a:rPr lang="zh-CN" altLang="en-US" dirty="0"/>
              <a:t>有能被</a:t>
            </a:r>
            <a:r>
              <a:rPr lang="en-US" altLang="zh-CN" dirty="0"/>
              <a:t>3</a:t>
            </a:r>
            <a:r>
              <a:rPr lang="zh-CN" altLang="en-US" dirty="0"/>
              <a:t>整除不能被</a:t>
            </a:r>
            <a:r>
              <a:rPr lang="en-US" altLang="zh-CN" dirty="0"/>
              <a:t>5</a:t>
            </a:r>
            <a:r>
              <a:rPr lang="zh-CN" altLang="en-US" dirty="0"/>
              <a:t>整除的数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一直输入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zh-CN" altLang="en-US" dirty="0"/>
              <a:t>并输出，直到</a:t>
            </a:r>
            <a:r>
              <a:rPr lang="en-US" altLang="zh-CN" dirty="0"/>
              <a:t>n=0</a:t>
            </a:r>
            <a:r>
              <a:rPr lang="zh-CN" altLang="en-US" dirty="0"/>
              <a:t>停止。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循环结构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for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587056"/>
            <a:ext cx="2109787" cy="4429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588643"/>
            <a:ext cx="2109787" cy="442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while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95435" y="339502"/>
            <a:ext cx="4891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a typeface="黑体" panose="02010609060101010101" pitchFamily="49" charset="-122"/>
              </a:rPr>
              <a:t>课  循环</a:t>
            </a:r>
            <a:r>
              <a:rPr lang="zh-CN" altLang="en-US" sz="3200" dirty="0">
                <a:ea typeface="黑体" panose="02010609060101010101" pitchFamily="49" charset="-122"/>
              </a:rPr>
              <a:t>结构（</a:t>
            </a:r>
            <a:r>
              <a:rPr lang="zh-CN" altLang="en-US" sz="3200" dirty="0" smtClean="0">
                <a:ea typeface="黑体" panose="02010609060101010101" pitchFamily="49" charset="-122"/>
              </a:rPr>
              <a:t>第</a:t>
            </a:r>
            <a:r>
              <a:rPr lang="en-US" altLang="zh-CN" sz="3200" dirty="0" smtClean="0">
                <a:ea typeface="黑体" panose="02010609060101010101" pitchFamily="49" charset="-122"/>
              </a:rPr>
              <a:t>2</a:t>
            </a:r>
            <a:r>
              <a:rPr lang="zh-CN" altLang="en-US" sz="3200" smtClean="0">
                <a:ea typeface="黑体" panose="02010609060101010101" pitchFamily="49" charset="-122"/>
              </a:rPr>
              <a:t>讲）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071340"/>
            <a:ext cx="820891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dirty="0"/>
              <a:t>在实际生活中</a:t>
            </a:r>
            <a:r>
              <a:rPr lang="zh-CN" altLang="en-US" dirty="0"/>
              <a:t>，</a:t>
            </a:r>
            <a:r>
              <a:rPr lang="zh-CN" altLang="zh-CN" dirty="0"/>
              <a:t>经常会将同一件事情</a:t>
            </a:r>
            <a:r>
              <a:rPr lang="zh-CN" altLang="zh-CN" b="1" dirty="0">
                <a:solidFill>
                  <a:srgbClr val="FF0000"/>
                </a:solidFill>
              </a:rPr>
              <a:t>重复</a:t>
            </a:r>
            <a:r>
              <a:rPr lang="zh-CN" altLang="zh-CN" dirty="0"/>
              <a:t>做很多次，在</a:t>
            </a:r>
            <a:r>
              <a:rPr lang="en-US" altLang="zh-CN" dirty="0"/>
              <a:t>C++</a:t>
            </a:r>
            <a:r>
              <a:rPr lang="zh-CN" altLang="zh-CN" dirty="0"/>
              <a:t>语言中，也经常需要重复执行同一代码块，这时就需要使用</a:t>
            </a:r>
            <a:r>
              <a:rPr lang="zh-CN" altLang="zh-CN" b="1" dirty="0">
                <a:solidFill>
                  <a:srgbClr val="FF0000"/>
                </a:solidFill>
              </a:rPr>
              <a:t>循环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592687"/>
            <a:ext cx="1450504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94765"/>
            <a:ext cx="7696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a typeface="黑体" panose="02010609060101010101" pitchFamily="49" charset="-122"/>
              </a:rPr>
              <a:t>课  循环结构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/>
              <a:t> </a:t>
            </a:r>
            <a:r>
              <a:rPr lang="en-US" altLang="zh-CN" dirty="0"/>
              <a:t> 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 while</a:t>
            </a:r>
            <a:r>
              <a:rPr lang="zh-CN" altLang="en-US" dirty="0"/>
              <a:t>的区别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491880" y="2258357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419872" y="3130189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1" y="330791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cs typeface="Times New Roman" panose="02020603050405020304" pitchFamily="18" charset="0"/>
              </a:rPr>
              <a:t>while</a:t>
            </a:r>
            <a:r>
              <a:rPr lang="zh-CN" altLang="en-US" sz="3200" dirty="0">
                <a:latin typeface="宋体" panose="02010600030101010101" pitchFamily="2" charset="-122"/>
              </a:rPr>
              <a:t>语句</a:t>
            </a:r>
            <a:r>
              <a:rPr lang="en-US" altLang="zh-CN" sz="3200" dirty="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9FE9841-18DD-4F10-AA27-81D7551C00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194554"/>
              </p:ext>
            </p:extLst>
          </p:nvPr>
        </p:nvGraphicFramePr>
        <p:xfrm>
          <a:off x="3347864" y="1899795"/>
          <a:ext cx="2592288" cy="292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Visio" r:id="rId3" imgW="2355703" imgH="3124635" progId="Visio.Drawing.11">
                  <p:embed/>
                </p:oleObj>
              </mc:Choice>
              <mc:Fallback>
                <p:oleObj name="Visio" r:id="rId3" imgW="2355703" imgH="3124635" progId="Visio.Drawing.11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899795"/>
                        <a:ext cx="2592288" cy="2926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28">
            <a:extLst>
              <a:ext uri="{FF2B5EF4-FFF2-40B4-BE49-F238E27FC236}">
                <a16:creationId xmlns:a16="http://schemas.microsoft.com/office/drawing/2014/main" id="{D85DFEA4-0A29-4069-8644-CDB56726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16" y="927745"/>
            <a:ext cx="75168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ea typeface="+mn-ea"/>
              </a:rPr>
              <a:t>while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语句</a:t>
            </a:r>
            <a:r>
              <a:rPr lang="zh-CN" altLang="en-US" dirty="0">
                <a:latin typeface="+mn-lt"/>
                <a:ea typeface="+mn-ea"/>
              </a:rPr>
              <a:t>会反复地进行条件判断，只要条件成立，</a:t>
            </a:r>
            <a:r>
              <a:rPr lang="en-US" dirty="0">
                <a:latin typeface="+mn-lt"/>
                <a:ea typeface="+mn-ea"/>
              </a:rPr>
              <a:t>{}</a:t>
            </a:r>
            <a:r>
              <a:rPr lang="zh-CN" altLang="en-US" dirty="0">
                <a:latin typeface="+mn-lt"/>
                <a:ea typeface="+mn-ea"/>
              </a:rPr>
              <a:t>内的执行语句就会一直执行，直到条件不成立，</a:t>
            </a:r>
            <a:r>
              <a:rPr lang="en-US" dirty="0">
                <a:latin typeface="+mn-lt"/>
                <a:ea typeface="+mn-ea"/>
              </a:rPr>
              <a:t>while</a:t>
            </a:r>
            <a:r>
              <a:rPr lang="zh-CN" altLang="en-US" dirty="0">
                <a:latin typeface="+mn-lt"/>
                <a:ea typeface="+mn-ea"/>
              </a:rPr>
              <a:t>循环才会结束。</a:t>
            </a:r>
            <a:endParaRPr lang="en-US" altLang="zh-CN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7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0D1AC8-0581-43DA-AD4C-8B6228AD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17" y="1637110"/>
            <a:ext cx="383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85018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while</a:t>
            </a:r>
            <a:r>
              <a:rPr lang="zh-CN" altLang="en-US" sz="2400" b="1" dirty="0">
                <a:solidFill>
                  <a:srgbClr val="009ED6"/>
                </a:solidFill>
              </a:rPr>
              <a:t>语句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E49203-E32F-4EEB-B8B8-678E476A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36702"/>
            <a:ext cx="5658418" cy="380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cs typeface="Times New Roman" panose="02020603050405020304" pitchFamily="18" charset="0"/>
              </a:rPr>
              <a:t>do while</a:t>
            </a:r>
            <a:r>
              <a:rPr lang="zh-CN" altLang="en-US" sz="3200" dirty="0"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21B96D87-7C05-490F-9444-4309D9CD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56" y="1007120"/>
            <a:ext cx="7805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ea typeface="+mn-ea"/>
              </a:rPr>
              <a:t>do…while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循环语句</a:t>
            </a:r>
            <a:r>
              <a:rPr lang="zh-CN" altLang="en-US" dirty="0">
                <a:latin typeface="+mn-lt"/>
                <a:ea typeface="+mn-ea"/>
              </a:rPr>
              <a:t>先要执行一次大括号内的代码再判断循环条件。</a:t>
            </a:r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0D93051-8AE1-42EE-BF02-27DD84DC7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59708"/>
              </p:ext>
            </p:extLst>
          </p:nvPr>
        </p:nvGraphicFramePr>
        <p:xfrm>
          <a:off x="3218742" y="1621502"/>
          <a:ext cx="2865425" cy="321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Visio" r:id="rId3" imgW="2518973" imgH="2842838" progId="Visio.Drawing.11">
                  <p:embed/>
                </p:oleObj>
              </mc:Choice>
              <mc:Fallback>
                <p:oleObj name="Visio" r:id="rId3" imgW="2518973" imgH="2842838" progId="Visio.Drawing.11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742" y="1621502"/>
                        <a:ext cx="2865425" cy="3217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8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134B5C-81CC-4A3D-AF5A-A8D96E834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58427"/>
            <a:ext cx="3800475" cy="3657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A24962-4A37-477E-B166-61C2B53F83E7}"/>
              </a:ext>
            </a:extLst>
          </p:cNvPr>
          <p:cNvSpPr/>
          <p:nvPr/>
        </p:nvSpPr>
        <p:spPr>
          <a:xfrm>
            <a:off x="2555776" y="411510"/>
            <a:ext cx="627126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特别注意：</a:t>
            </a:r>
            <a:r>
              <a:rPr lang="en-US" altLang="zh-CN" sz="2400" b="1" dirty="0">
                <a:solidFill>
                  <a:srgbClr val="009ED6"/>
                </a:solidFill>
              </a:rPr>
              <a:t>do while</a:t>
            </a:r>
            <a:r>
              <a:rPr lang="zh-CN" altLang="en-US" sz="2400" b="1" dirty="0">
                <a:solidFill>
                  <a:srgbClr val="009ED6"/>
                </a:solidFill>
              </a:rPr>
              <a:t>循环体至少执行一次。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165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en-US" altLang="zh-CN" sz="3200" dirty="0"/>
              <a:t>while</a:t>
            </a:r>
            <a:r>
              <a:rPr lang="zh-CN" altLang="en-US" sz="3200" dirty="0"/>
              <a:t>、</a:t>
            </a:r>
            <a:r>
              <a:rPr lang="en-US" altLang="zh-CN" sz="3200" dirty="0"/>
              <a:t>do while</a:t>
            </a:r>
            <a:r>
              <a:rPr lang="zh-CN" altLang="en-US" sz="3200" dirty="0"/>
              <a:t>的区别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83568" y="1569168"/>
            <a:ext cx="7344816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while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</a:t>
            </a:r>
            <a:r>
              <a:rPr lang="zh-CN" altLang="en-US" sz="2000" b="1" dirty="0">
                <a:solidFill>
                  <a:srgbClr val="002060"/>
                </a:solidFill>
              </a:rPr>
              <a:t>是先判断循环条件，再决定是否执行循环体。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4C121059-BD7C-43C3-9036-72367C76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286483"/>
            <a:ext cx="8460432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do while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</a:t>
            </a:r>
            <a:r>
              <a:rPr lang="zh-CN" altLang="en-US" sz="2000" b="1" dirty="0">
                <a:solidFill>
                  <a:srgbClr val="002060"/>
                </a:solidFill>
              </a:rPr>
              <a:t>是先执行循环体，再判断循环条件，至少执行一次循环体。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527</Words>
  <Application>Microsoft Office PowerPoint</Application>
  <PresentationFormat>全屏显示(16:9)</PresentationFormat>
  <Paragraphs>69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Adobe 仿宋 Std R</vt:lpstr>
      <vt:lpstr>Aharoni</vt:lpstr>
      <vt:lpstr>等线</vt:lpstr>
      <vt:lpstr>微软雅黑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Visio</vt:lpstr>
      <vt:lpstr>C++基础</vt:lpstr>
      <vt:lpstr>PowerPoint 演示文稿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</cp:lastModifiedBy>
  <cp:revision>461</cp:revision>
  <dcterms:created xsi:type="dcterms:W3CDTF">2018-04-19T15:31:00Z</dcterms:created>
  <dcterms:modified xsi:type="dcterms:W3CDTF">2023-07-21T05:33:20Z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