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6" r:id="rId2"/>
    <p:sldId id="489" r:id="rId3"/>
    <p:sldId id="490" r:id="rId4"/>
    <p:sldId id="491" r:id="rId5"/>
    <p:sldId id="507" r:id="rId6"/>
    <p:sldId id="508" r:id="rId7"/>
    <p:sldId id="509" r:id="rId8"/>
    <p:sldId id="506" r:id="rId9"/>
    <p:sldId id="510" r:id="rId10"/>
    <p:sldId id="511" r:id="rId11"/>
    <p:sldId id="512" r:id="rId12"/>
    <p:sldId id="513" r:id="rId13"/>
    <p:sldId id="514" r:id="rId14"/>
    <p:sldId id="515" r:id="rId15"/>
    <p:sldId id="49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7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3778" autoAdjust="0"/>
  </p:normalViewPr>
  <p:slideViewPr>
    <p:cSldViewPr>
      <p:cViewPr varScale="1">
        <p:scale>
          <a:sx n="71" d="100"/>
          <a:sy n="71" d="100"/>
        </p:scale>
        <p:origin x="68" y="88"/>
      </p:cViewPr>
      <p:guideLst>
        <p:guide orient="horz" pos="1577"/>
        <p:guide pos="28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CCA9B-DFD8-4B08-AB41-A02133EF455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4360" y="2325615"/>
            <a:ext cx="8435280" cy="1368152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C++</a:t>
            </a:r>
            <a:r>
              <a: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</a:rPr>
              <a:t>基础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54360" y="102393"/>
            <a:ext cx="8435280" cy="115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数据结构与</a:t>
            </a:r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算法特训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51520" y="1256104"/>
            <a:ext cx="8435280" cy="931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前导语言</a:t>
            </a:r>
            <a:r>
              <a:rPr lang="zh-CN" alt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6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个数存入数组</a:t>
            </a:r>
            <a:r>
              <a:rPr lang="en-US" altLang="zh-CN" dirty="0"/>
              <a:t>a[]</a:t>
            </a:r>
            <a:r>
              <a:rPr lang="zh-CN" altLang="en-US" dirty="0"/>
              <a:t>中，求和后输出和</a:t>
            </a:r>
            <a:r>
              <a:rPr lang="zh-CN" altLang="en-US" dirty="0" smtClean="0"/>
              <a:t>值</a:t>
            </a:r>
            <a:endParaRPr lang="en-US" altLang="zh-CN" dirty="0"/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归纳：一般传递两个参数，其中一个参数就是数组元素个数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数组参数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7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323791" cy="9787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个字母，如果是小写字母将其转换为大写字母，输出转换后的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归纳：参数传递用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，函数体内对待</a:t>
            </a:r>
            <a:r>
              <a:rPr lang="en-US" altLang="zh-CN" dirty="0" smtClean="0">
                <a:solidFill>
                  <a:srgbClr val="FF0000"/>
                </a:solidFill>
              </a:rPr>
              <a:t>string</a:t>
            </a:r>
            <a:r>
              <a:rPr lang="zh-CN" altLang="en-US" dirty="0" smtClean="0">
                <a:solidFill>
                  <a:srgbClr val="FF0000"/>
                </a:solidFill>
              </a:rPr>
              <a:t>和对待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smtClean="0">
                <a:solidFill>
                  <a:srgbClr val="FF0000"/>
                </a:solidFill>
              </a:rPr>
              <a:t>风格的字符数组一样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696" y="406777"/>
            <a:ext cx="173156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字符串参数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8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323791" cy="5078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输入两个整数</a:t>
            </a:r>
            <a:r>
              <a:rPr lang="en-US" altLang="zh-CN" dirty="0" err="1"/>
              <a:t>a,b</a:t>
            </a:r>
            <a:r>
              <a:rPr lang="zh-CN" altLang="en-US" dirty="0"/>
              <a:t>，求这两个数的最大公约数和最小公倍数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函数嵌套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86354" y="172718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gcd</a:t>
            </a:r>
            <a:r>
              <a:rPr lang="en-US" altLang="zh-CN" dirty="0"/>
              <a:t>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t;</a:t>
            </a:r>
          </a:p>
          <a:p>
            <a:r>
              <a:rPr lang="en-US" altLang="zh-CN" dirty="0"/>
              <a:t>	t=</a:t>
            </a:r>
            <a:r>
              <a:rPr lang="en-US" altLang="zh-CN" dirty="0" err="1"/>
              <a:t>x%y</a:t>
            </a:r>
            <a:r>
              <a:rPr lang="en-US" altLang="zh-CN" dirty="0"/>
              <a:t>;//</a:t>
            </a:r>
            <a:r>
              <a:rPr lang="zh-CN" altLang="en-US" dirty="0"/>
              <a:t>求余数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while(t!=0)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x=y;//y</a:t>
            </a:r>
            <a:r>
              <a:rPr lang="zh-CN" altLang="en-US" dirty="0"/>
              <a:t>做被除数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y=t;//</a:t>
            </a:r>
            <a:r>
              <a:rPr lang="zh-CN" altLang="en-US" dirty="0"/>
              <a:t>余数做除数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t=</a:t>
            </a:r>
            <a:r>
              <a:rPr lang="en-US" altLang="zh-CN" dirty="0" err="1"/>
              <a:t>x%y</a:t>
            </a:r>
            <a:r>
              <a:rPr lang="en-US" altLang="zh-CN" dirty="0"/>
              <a:t>;//</a:t>
            </a:r>
            <a:r>
              <a:rPr lang="zh-CN" altLang="en-US" dirty="0"/>
              <a:t>求余数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return y;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9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96229" y="1490276"/>
            <a:ext cx="8323791" cy="875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写一个函数，对于字符串类型数据取其长度的一半，对于浮点数类型，求其值的二分之一。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696" y="406777"/>
            <a:ext cx="6822784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函数重载（多态）：多个同名函数（参数数目、类型、顺序不同）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460656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10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8323791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输入两个数</a:t>
            </a:r>
            <a:r>
              <a:rPr lang="en-US" altLang="zh-CN" dirty="0" err="1"/>
              <a:t>a,b</a:t>
            </a:r>
            <a:r>
              <a:rPr lang="zh-CN" altLang="en-US" dirty="0"/>
              <a:t>（整数或者浮点数），求这两个数的和值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函数模板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9696" y="21767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template&lt;typename T&gt;</a:t>
            </a:r>
          </a:p>
          <a:p>
            <a:r>
              <a:rPr lang="zh-CN" altLang="en-US" dirty="0"/>
              <a:t>T add(T x,T y)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return x+y;</a:t>
            </a:r>
          </a:p>
          <a:p>
            <a:r>
              <a:rPr lang="zh-CN" altLang="en-US" dirty="0"/>
              <a:t> 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332458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作业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745331" y="2701482"/>
            <a:ext cx="7653337" cy="875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一直输入两个数，直到其中一个为</a:t>
            </a:r>
            <a:r>
              <a:rPr lang="en-US" altLang="zh-CN" dirty="0"/>
              <a:t>0</a:t>
            </a:r>
            <a:r>
              <a:rPr lang="zh-CN" altLang="en-US" dirty="0"/>
              <a:t>，对于每两个数求他们的调和平均数：调和平均数</a:t>
            </a:r>
            <a:r>
              <a:rPr lang="en-US" altLang="zh-CN" dirty="0"/>
              <a:t>=2.0</a:t>
            </a:r>
            <a:r>
              <a:rPr lang="zh-CN" altLang="en-US" dirty="0"/>
              <a:t>*</a:t>
            </a:r>
            <a:r>
              <a:rPr lang="en-US" altLang="zh-CN" dirty="0"/>
              <a:t>x*y/(</a:t>
            </a:r>
            <a:r>
              <a:rPr lang="en-US" altLang="zh-CN" dirty="0" err="1"/>
              <a:t>x+y</a:t>
            </a:r>
            <a:r>
              <a:rPr lang="en-US" altLang="zh-CN" dirty="0"/>
              <a:t>)</a:t>
            </a:r>
          </a:p>
        </p:txBody>
      </p:sp>
      <p:sp>
        <p:nvSpPr>
          <p:cNvPr id="10" name="矩形 28"/>
          <p:cNvSpPr>
            <a:spLocks noChangeArrowheads="1"/>
          </p:cNvSpPr>
          <p:nvPr/>
        </p:nvSpPr>
        <p:spPr bwMode="auto">
          <a:xfrm>
            <a:off x="755576" y="1585475"/>
            <a:ext cx="7907337" cy="8758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个学生的程序设计成绩，将其存储在数组中，写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个函数分别进行输入、显示、计算平均成绩</a:t>
            </a:r>
            <a:r>
              <a:rPr lang="zh-CN" altLang="en-US" dirty="0"/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584136"/>
            <a:ext cx="1666528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3900" y="1294765"/>
            <a:ext cx="7696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 smtClean="0"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ea typeface="黑体" panose="02010609060101010101" pitchFamily="49" charset="-122"/>
              </a:rPr>
              <a:t>4</a:t>
            </a:r>
            <a:r>
              <a:rPr lang="zh-CN" altLang="en-US" sz="3200" smtClean="0">
                <a:ea typeface="黑体" panose="02010609060101010101" pitchFamily="49" charset="-122"/>
              </a:rPr>
              <a:t>课  </a:t>
            </a:r>
            <a:r>
              <a:rPr lang="zh-CN" altLang="en-US" sz="3200" dirty="0">
                <a:ea typeface="黑体" panose="02010609060101010101" pitchFamily="49" charset="-122"/>
              </a:rPr>
              <a:t>函数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endParaRPr lang="en-US" altLang="zh-CN" sz="3200" dirty="0">
              <a:ea typeface="黑体" panose="02010609060101010101" pitchFamily="49" charset="-122"/>
            </a:endParaRPr>
          </a:p>
          <a:p>
            <a:pPr marL="2571750" lvl="4" indent="-514350">
              <a:buFont typeface="+mj-lt"/>
              <a:buAutoNum type="arabicPeriod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2"/>
            </a:pPr>
            <a:r>
              <a:rPr lang="en-US" altLang="zh-CN" dirty="0"/>
              <a:t> </a:t>
            </a:r>
          </a:p>
          <a:p>
            <a:pPr marL="2514600" lvl="4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571750" lvl="4" indent="-514350">
              <a:buFont typeface="+mj-lt"/>
              <a:buAutoNum type="arabicPeriod" startAt="3"/>
            </a:pP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返回值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320"/>
          <p:cNvSpPr txBox="1">
            <a:spLocks noChangeArrowheads="1"/>
          </p:cNvSpPr>
          <p:nvPr/>
        </p:nvSpPr>
        <p:spPr bwMode="auto">
          <a:xfrm>
            <a:off x="3491880" y="2258357"/>
            <a:ext cx="2452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7" name="TextBox 321"/>
          <p:cNvSpPr txBox="1">
            <a:spLocks noChangeArrowheads="1"/>
          </p:cNvSpPr>
          <p:nvPr/>
        </p:nvSpPr>
        <p:spPr bwMode="auto">
          <a:xfrm>
            <a:off x="3419872" y="3130189"/>
            <a:ext cx="3229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7"/>
          <p:cNvGrpSpPr/>
          <p:nvPr/>
        </p:nvGrpSpPr>
        <p:grpSpPr bwMode="auto">
          <a:xfrm>
            <a:off x="1241424" y="2283718"/>
            <a:ext cx="5759450" cy="1747838"/>
            <a:chOff x="2338874" y="1849629"/>
            <a:chExt cx="3659744" cy="1535546"/>
          </a:xfrm>
        </p:grpSpPr>
        <p:sp>
          <p:nvSpPr>
            <p:cNvPr id="7" name="圆角矩形 1"/>
            <p:cNvSpPr>
              <a:spLocks noChangeArrowheads="1"/>
            </p:cNvSpPr>
            <p:nvPr/>
          </p:nvSpPr>
          <p:spPr bwMode="auto">
            <a:xfrm>
              <a:off x="3681415" y="1849629"/>
              <a:ext cx="1381122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  <p:sp>
          <p:nvSpPr>
            <p:cNvPr id="9" name="圆角矩形 11"/>
            <p:cNvSpPr>
              <a:spLocks noChangeArrowheads="1"/>
            </p:cNvSpPr>
            <p:nvPr/>
          </p:nvSpPr>
          <p:spPr bwMode="auto">
            <a:xfrm>
              <a:off x="2338874" y="2996167"/>
              <a:ext cx="1340654" cy="38900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函数原型</a:t>
              </a:r>
            </a:p>
          </p:txBody>
        </p:sp>
        <p:cxnSp>
          <p:nvCxnSpPr>
            <p:cNvPr id="10" name="直接箭头连接符 3"/>
            <p:cNvCxnSpPr>
              <a:cxnSpLocks noChangeShapeType="1"/>
            </p:cNvCxnSpPr>
            <p:nvPr/>
          </p:nvCxnSpPr>
          <p:spPr bwMode="auto">
            <a:xfrm rot="10800000">
              <a:off x="5062537" y="2343009"/>
              <a:ext cx="936081" cy="7568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箭头连接符 5"/>
            <p:cNvCxnSpPr>
              <a:cxnSpLocks noChangeShapeType="1"/>
              <a:stCxn id="9" idx="0"/>
            </p:cNvCxnSpPr>
            <p:nvPr/>
          </p:nvCxnSpPr>
          <p:spPr bwMode="auto">
            <a:xfrm rot="5400000" flipH="1" flipV="1">
              <a:off x="3017786" y="2334424"/>
              <a:ext cx="653158" cy="670327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" name="圆角矩形 11"/>
          <p:cNvSpPr>
            <a:spLocks noChangeArrowheads="1"/>
          </p:cNvSpPr>
          <p:nvPr/>
        </p:nvSpPr>
        <p:spPr bwMode="auto">
          <a:xfrm>
            <a:off x="3541712" y="3587056"/>
            <a:ext cx="2109787" cy="442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14" name="圆角矩形 11"/>
          <p:cNvSpPr>
            <a:spLocks noChangeArrowheads="1"/>
          </p:cNvSpPr>
          <p:nvPr/>
        </p:nvSpPr>
        <p:spPr bwMode="auto">
          <a:xfrm>
            <a:off x="5894387" y="3588643"/>
            <a:ext cx="2109787" cy="4429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cxnSp>
        <p:nvCxnSpPr>
          <p:cNvPr id="15" name="直接箭头连接符 5"/>
          <p:cNvCxnSpPr>
            <a:cxnSpLocks noChangeShapeType="1"/>
          </p:cNvCxnSpPr>
          <p:nvPr/>
        </p:nvCxnSpPr>
        <p:spPr bwMode="auto">
          <a:xfrm flipV="1">
            <a:off x="4551362" y="2845693"/>
            <a:ext cx="0" cy="74295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5616" y="1071340"/>
            <a:ext cx="6480720" cy="583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n-ea"/>
              </a:rPr>
              <a:t>函数是对实现某一功能的代码的模块化封装。</a:t>
            </a:r>
            <a:endParaRPr lang="zh-CN" altLang="en-US" sz="24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11387" y="258783"/>
            <a:ext cx="7254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 algn="ctr">
              <a:buFont typeface="+mj-lt"/>
              <a:buAutoNum type="arabicPeriod"/>
            </a:pPr>
            <a:r>
              <a:rPr lang="en-US" altLang="zh-CN" sz="3200" dirty="0">
                <a:latin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43608" y="1243982"/>
            <a:ext cx="7308850" cy="304698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返回值类型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参数类型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参数类型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参数名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2,……,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参数类型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执行语句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………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zh-CN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返回值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没有返回值，则返回值类型为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</a:p>
          <a:p>
            <a:pPr>
              <a:lnSpc>
                <a:spcPct val="150000"/>
              </a:lnSpc>
              <a:defRPr/>
            </a:pP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1"/>
          <p:cNvSpPr>
            <a:spLocks noChangeArrowheads="1"/>
          </p:cNvSpPr>
          <p:nvPr/>
        </p:nvSpPr>
        <p:spPr bwMode="auto">
          <a:xfrm>
            <a:off x="971600" y="555526"/>
            <a:ext cx="1800200" cy="44267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1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907337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对整数</a:t>
            </a:r>
            <a:r>
              <a:rPr lang="en-US" altLang="zh-CN" dirty="0" err="1">
                <a:latin typeface="+mn-lt"/>
                <a:ea typeface="+mn-ea"/>
              </a:rPr>
              <a:t>a,b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zh-CN" altLang="en-US" dirty="0"/>
              <a:t>它们的和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441626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标准函数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666285"/>
            <a:ext cx="4932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return (a + b);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2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84982"/>
            <a:ext cx="7907337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，输出</a:t>
            </a:r>
            <a:r>
              <a:rPr lang="en-US" altLang="zh-CN" dirty="0"/>
              <a:t>1~n</a:t>
            </a:r>
            <a:r>
              <a:rPr lang="zh-CN" altLang="en-US" dirty="0"/>
              <a:t>之间所有整数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无返回值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2576" y="1591712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print(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3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，如果</a:t>
            </a:r>
            <a:r>
              <a:rPr lang="en-US" altLang="zh-CN" dirty="0">
                <a:latin typeface="+mn-lt"/>
                <a:ea typeface="+mn-ea"/>
              </a:rPr>
              <a:t>n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的倍数，输出</a:t>
            </a:r>
            <a:r>
              <a:rPr lang="en-US" altLang="zh-CN" dirty="0"/>
              <a:t>3</a:t>
            </a:r>
            <a:r>
              <a:rPr lang="zh-CN" altLang="en-US" dirty="0"/>
              <a:t>个“</a:t>
            </a:r>
            <a:r>
              <a:rPr lang="en-US" altLang="zh-CN" dirty="0"/>
              <a:t>very good</a:t>
            </a:r>
            <a:r>
              <a:rPr lang="zh-CN" altLang="en-US" dirty="0"/>
              <a:t>！”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9696" y="406777"/>
            <a:ext cx="111280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无参数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1589661"/>
            <a:ext cx="4860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print_very_good</a:t>
            </a:r>
            <a:r>
              <a:rPr lang="en-US" altLang="zh-CN" dirty="0"/>
              <a:t>(void)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"very good!"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4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输入两个整数</a:t>
            </a:r>
            <a:r>
              <a:rPr lang="en-US" altLang="zh-CN" dirty="0" err="1">
                <a:latin typeface="+mn-lt"/>
                <a:ea typeface="+mn-ea"/>
              </a:rPr>
              <a:t>a,b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zh-CN" altLang="en-US" dirty="0"/>
              <a:t>交换后输出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传值参数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1779662"/>
            <a:ext cx="518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swap(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temp;</a:t>
            </a:r>
          </a:p>
          <a:p>
            <a:r>
              <a:rPr lang="en-US" altLang="zh-CN" dirty="0"/>
              <a:t>	temp = a;</a:t>
            </a:r>
          </a:p>
          <a:p>
            <a:r>
              <a:rPr lang="en-US" altLang="zh-CN" dirty="0"/>
              <a:t>	a = b;</a:t>
            </a:r>
          </a:p>
          <a:p>
            <a:r>
              <a:rPr lang="en-US" altLang="zh-CN" dirty="0"/>
              <a:t>	b = temp;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8689" y="406777"/>
            <a:ext cx="1305165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实例</a:t>
            </a:r>
            <a:r>
              <a:rPr lang="en-US" altLang="zh-CN" sz="2400" b="1" dirty="0">
                <a:solidFill>
                  <a:srgbClr val="009ED6"/>
                </a:solidFill>
              </a:rPr>
              <a:t>5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568689" y="1059582"/>
            <a:ext cx="7675719" cy="460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zh-CN" altLang="en-US" dirty="0"/>
              <a:t>输入两个整数</a:t>
            </a:r>
            <a:r>
              <a:rPr lang="en-US" altLang="zh-CN" dirty="0" err="1"/>
              <a:t>a,b</a:t>
            </a:r>
            <a:r>
              <a:rPr lang="zh-CN" altLang="en-US" dirty="0"/>
              <a:t>，交换后输出。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69696" y="406777"/>
            <a:ext cx="14221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9ED6"/>
                </a:solidFill>
              </a:rPr>
              <a:t>引用参数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689" y="1779662"/>
            <a:ext cx="3787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&amp;a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&amp;b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temp;</a:t>
            </a:r>
          </a:p>
          <a:p>
            <a:r>
              <a:rPr lang="en-US" altLang="zh-CN" dirty="0"/>
              <a:t>	temp = a;</a:t>
            </a:r>
          </a:p>
          <a:p>
            <a:r>
              <a:rPr lang="en-US" altLang="zh-CN" dirty="0"/>
              <a:t>	a = b;</a:t>
            </a:r>
          </a:p>
          <a:p>
            <a:r>
              <a:rPr lang="en-US" altLang="zh-CN" dirty="0"/>
              <a:t>	b = temp;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610</Words>
  <Application>Microsoft Office PowerPoint</Application>
  <PresentationFormat>全屏显示(16:9)</PresentationFormat>
  <Paragraphs>124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Adobe 仿宋 Std R</vt:lpstr>
      <vt:lpstr>Aharoni</vt:lpstr>
      <vt:lpstr>等线</vt:lpstr>
      <vt:lpstr>微软雅黑</vt:lpstr>
      <vt:lpstr>黑体</vt:lpstr>
      <vt:lpstr>宋体</vt:lpstr>
      <vt:lpstr>Arial</vt:lpstr>
      <vt:lpstr>Calibri</vt:lpstr>
      <vt:lpstr>Times New Roman</vt:lpstr>
      <vt:lpstr>Wingdings</vt:lpstr>
      <vt:lpstr>Office 主题​​</vt:lpstr>
      <vt:lpstr>C++基础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admin</cp:lastModifiedBy>
  <cp:revision>491</cp:revision>
  <dcterms:created xsi:type="dcterms:W3CDTF">2018-04-19T15:31:00Z</dcterms:created>
  <dcterms:modified xsi:type="dcterms:W3CDTF">2023-07-20T13:42:11Z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2052-11.1.0.7940</vt:lpwstr>
  </property>
</Properties>
</file>