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86" r:id="rId2"/>
    <p:sldId id="489" r:id="rId3"/>
    <p:sldId id="490" r:id="rId4"/>
    <p:sldId id="491" r:id="rId5"/>
    <p:sldId id="518" r:id="rId6"/>
    <p:sldId id="508" r:id="rId7"/>
    <p:sldId id="509" r:id="rId8"/>
    <p:sldId id="506" r:id="rId9"/>
    <p:sldId id="519" r:id="rId10"/>
    <p:sldId id="520" r:id="rId11"/>
    <p:sldId id="521" r:id="rId12"/>
    <p:sldId id="524" r:id="rId13"/>
    <p:sldId id="516" r:id="rId14"/>
    <p:sldId id="522" r:id="rId15"/>
    <p:sldId id="523" r:id="rId16"/>
    <p:sldId id="526" r:id="rId17"/>
    <p:sldId id="525" r:id="rId18"/>
    <p:sldId id="498" r:id="rId1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7">
          <p15:clr>
            <a:srgbClr val="A4A3A4"/>
          </p15:clr>
        </p15:guide>
        <p15:guide id="2" pos="287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EFF1"/>
    <a:srgbClr val="E3EDED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9" autoAdjust="0"/>
    <p:restoredTop sz="93778" autoAdjust="0"/>
  </p:normalViewPr>
  <p:slideViewPr>
    <p:cSldViewPr>
      <p:cViewPr varScale="1">
        <p:scale>
          <a:sx n="70" d="100"/>
          <a:sy n="70" d="100"/>
        </p:scale>
        <p:origin x="108" y="60"/>
      </p:cViewPr>
      <p:guideLst>
        <p:guide orient="horz" pos="1577"/>
        <p:guide pos="287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7.83934" units="1/cm"/>
          <inkml:channelProperty channel="Y" name="resolution" value="37.83251" units="1/cm"/>
          <inkml:channelProperty channel="T" name="resolution" value="1" units="1/dev"/>
        </inkml:channelProperties>
      </inkml:inkSource>
      <inkml:timestamp xml:id="ts0" timeString="2018-12-05T12:05:36.87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1674 5097 0,'1135'-18'171,"-986"-19"-171,74 37 0,-111 0 16,18 0-16,-56 0 16,336 0 31,-354 0-47,55 0 0,-55 0 15,0 0-15,0 0 16,-1 0-16,38 0 15,-55 0-15,-1 0 16,0 0-16,0 0 16,186 0 31,-185 0-47,-1 0 15,0 0-15,19 18 16,-19-18-16,0 0 47,94 19-47,-76-19 0,-17 0 15,-1 0-15,19 0 16,-19 0-16,0 0 62,112 0-62,-131 0 0,1 0 16,18 0-16,0 0 63,94 0-63,-94 0 0,19 0 0,-38 0 15,1 0 1,0 0-16,-1 0 15,1 0 64,-1 18-79,1-18 0,0 19 31,-1 0 16,1-19-32,-1 18 1,1 1 0,0 18 15,-1-37-31,1 0 15,-19 19 1,18-19-16,20 18 16,17 38 31,-55-37-32,19 18 48,-19-19-32,0 1 16,0 0-47,0-1 0,0 1 15,0 148 79,-19-148-63,1 111-31,18-111 16,0 18 0,0-18-1,-19 111 32,19-93-16,0 37-31,0 57 79,0-94-79,0 130 31,0-148-31,0 18 15,0 0-15,0-18 16,0-1-16,19 20 16,18 148 31,-37-149-47,0 0 0,0 0 15,0 1-15,0-1 16,0 19-16,19 18 47,-19-55-47,0-1 15,0 1 1,0 37-16,0-38 16,0 1-16,18-1 15,-18 1-15,0 18 16,0-18-16,0-1 15,0 75 17,0-55-17,0-20-15,0 19 16,0-18-16,0 0 16,-18 74 30,-1-56-46,19-19 16,-19 1-16,19 0 16,-18 18 31,-1 74-47,19-92 15,0 0-15,-18-1 16,18 1-1,0 18 32,0 38 16,0-57-48,0 1-15,0-1 16,-19 20-16,19 55 47,0-75-16,0 38-15,-37 56 46,18-75-62,19-19 16,0 1-16,-18 18 16,18-18-16,-19 18 15,-18 93 32,18-111-31,19-1-1,0 1 1,-18 0 0,18-1-1,-38 38 16,38-37-15,-18-19 0,-1 37 31,19-19-32,-18-18 1,-1 0-16,0 0 62,-55 19-62,37 0 0,-1-19 0,20 0 16,-1 0 0,-18 18-16,18-18 0,-129 0 46,92 19-46,37-19 16,-18 0-16,0 0 16,18 0-16,-37 0 15,-111 0 32,130 0-47,18 0 0,-37 0 16,19 0-16,0 0 15,18 0-15,1 0 16,-19 0-16,-1 0 16,1 0-16,18 0 15,-18 0 32,-186 19-47,204-19 0,-36 0 16,17 0-16,20 18 15,-1-18 1,-464 0 62,296 0-47,-296 0 48,446 0-79,-38-18 0,38 18 15,18 0 1,-18 0 31,-130-19-47,37-18 31,111 37-31,0 0 16,1-19-16,-1 19 15,19-19-15,-74 1 47,36-1-31,1 1-16,0-1 15,0 0 1,18 19-16,1-18 16,-1-1-16,0 1 15,1 18 1,18-19 31,-37-55-47,18 55 0,19 0 15,-37-18-15,18 19 16,19-1-16,0 0 16,0 1 30,-37-57-46,18 57 0,1-1 16,18-18-16,-19 37 0,19-19 16,0 1-1,0-1-15,-18 19 16,18-37 0,-19 37-1,19-19-15,0 1 47,-56-112-47,38 92 16,-1 1-16,19 19 15,0-1-15,0 0 16,-19 1-16,19-1 16,0 1-16,0-1 15,-18 0-15,18 1 16,-19-57 15,19 57-15,0-1-1,0 0-15,0-18 16,0-93 31,0 111-47,19 1 15,-19-1-15,0 1 16,0-113 62,0 76-78,37-38 31,0 55-15,-37 1-16,19 0 0,-1 18 16,1-36-16,0 17 15,74-222 63,-93 241-46,37-18-32,-37 18 15,0 1-15,18 18 16,-18-19 0,56-55 62,19 18-47,18 0 0,-75 56-15,1 0-16,-19-18 15,37 18-15,-18 0 16,148-75 31,-130 57-47,-18 18 0,18 0 16,0-19-16,1 0 15,-20 19-15,1 0 47,167-37-47,-130 37 16,-1 0-16,-36 0 15,18-18-15,0 18 16,38 0 0,-38 0-16,19 0 15,-19 0-15,19 0 0,18 0 16,-18 0-16,0 0 47,93-19-47,-112 0 0,0 19 15,-18 0-15,18 0 16,-18 0-16,18 0 16,149-18 30,-168 18-46,20 0 0,-1 0 16,0-19-16,0 19 16,-18 0-16,148 0 47,-148 0-32,18 0-15,-18 0 0,-1 0 16,1 0-16,37 0 15,-38 0 32,20 0-47,73 0 0,-18 37 63,-74-18-48,-1-19-15,1 0 0,-19 19 16,19-19-16,-1 18 16,38 168 62,-37-149-78,-19-18 15,0 0-15,0 18 16,0 0-16,0-18 16,0-1 31,18 112-47,-18-111 0,0 0 0,0 18 15,0 0 1,-37 75 31,37-56-16,0-38-15,-19 1-16,19-1 15,0 1 1,-18 18 31,-19 38 0,18-75-32,19 18-15,-19-18 0,1 19 16,-57 18 31,75-18-47,-37-1 15,19-18-15,-1 0 16,0 19-16,1-19 0,-1 0 16,19 18-16,-37 1 15,-56-19 48,74 0-48,1 19-15,-1-19 16,0 0-16,1 0 16,-38 0 30,37 0-46,1 0 16,-1 0-16,-18 18 0,18-18 16,-36 19-1,-57-1 32,93-18-47,1 0 16,-1 0-16,-18 0 15,18 0 48,-55 0-32,55 0-31,-241 19 47,204-19 16,38 0-63,-1 0 15,0 0-15,-55 37 63,37-37 46,18 0-93,0 0 15,1 0-15,-1 0-1,1 0 95,18 19-32,-19-19 0,19 18-47,0 1 32,-19-19 358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EFD0D3-16A4-4D3F-B07D-2EF6AE92F7B4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ACCA9B-DFD8-4B08-AB41-A02133EF4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77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CCA9B-DFD8-4B08-AB41-A02133EF455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21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CCA9B-DFD8-4B08-AB41-A02133EF455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456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32062" y="3560401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901" y="4820797"/>
            <a:ext cx="634018" cy="312056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9582"/>
            <a:ext cx="8229600" cy="33944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57504"/>
            <a:ext cx="8229600" cy="70207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theme" Target="../theme/theme1.xml"/><Relationship Id="rId18" Type="http://schemas.openxmlformats.org/officeDocument/2006/relationships/image" Target="../media/image5.jpeg"/><Relationship Id="rId26" Type="http://schemas.openxmlformats.org/officeDocument/2006/relationships/image" Target="../media/image13.jpe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8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jpeg"/><Relationship Id="rId25" Type="http://schemas.openxmlformats.org/officeDocument/2006/relationships/image" Target="../media/image12.jpeg"/><Relationship Id="rId3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20" Type="http://schemas.openxmlformats.org/officeDocument/2006/relationships/image" Target="../media/image7.jpeg"/><Relationship Id="rId29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1.jpeg"/><Relationship Id="rId32" Type="http://schemas.openxmlformats.org/officeDocument/2006/relationships/image" Target="../media/image19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23" Type="http://schemas.openxmlformats.org/officeDocument/2006/relationships/image" Target="../media/image10.jpeg"/><Relationship Id="rId28" Type="http://schemas.openxmlformats.org/officeDocument/2006/relationships/image" Target="../media/image15.jpe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jpeg"/><Relationship Id="rId31" Type="http://schemas.openxmlformats.org/officeDocument/2006/relationships/image" Target="../media/image18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Relationship Id="rId22" Type="http://schemas.openxmlformats.org/officeDocument/2006/relationships/image" Target="../media/image9.jpeg"/><Relationship Id="rId27" Type="http://schemas.openxmlformats.org/officeDocument/2006/relationships/image" Target="../media/image14.jpeg"/><Relationship Id="rId30" Type="http://schemas.openxmlformats.org/officeDocument/2006/relationships/image" Target="../media/image17.jpe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827E3-A7D7-4DEF-BDBE-55072F0EF5BD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35" name="图片 34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369" y="4802665"/>
            <a:ext cx="544272" cy="319724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651" y="4806724"/>
            <a:ext cx="590718" cy="315665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99" y="4811846"/>
            <a:ext cx="734142" cy="310542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413" y="4800690"/>
            <a:ext cx="491386" cy="317162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457" y="4796127"/>
            <a:ext cx="641957" cy="326262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96" y="4799498"/>
            <a:ext cx="611560" cy="322891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76" y="4779840"/>
            <a:ext cx="726224" cy="331784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" y="4786539"/>
            <a:ext cx="459656" cy="328121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82228" y="255836"/>
            <a:ext cx="8465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 userDrawn="1"/>
        </p:nvGrpSpPr>
        <p:grpSpPr>
          <a:xfrm>
            <a:off x="-6759" y="-20103"/>
            <a:ext cx="9187545" cy="5200853"/>
            <a:chOff x="-6759" y="-26804"/>
            <a:chExt cx="9187545" cy="6934470"/>
          </a:xfrm>
        </p:grpSpPr>
        <p:sp>
          <p:nvSpPr>
            <p:cNvPr id="7" name="矩形 6"/>
            <p:cNvSpPr/>
            <p:nvPr userDrawn="1"/>
          </p:nvSpPr>
          <p:spPr>
            <a:xfrm>
              <a:off x="890827" y="-26804"/>
              <a:ext cx="4213386" cy="49244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zh-CN" altLang="en-US" sz="1800" b="1" cap="all" spc="0" dirty="0">
                  <a:ln w="0"/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reflection blurRad="12700" stA="50000" endPos="50000" dist="5000" dir="5400000" sy="-100000" rotWithShape="0"/>
                  </a:effectLst>
                </a:rPr>
                <a:t>做口碑最好的人工智能在线教育品牌！</a:t>
              </a:r>
            </a:p>
          </p:txBody>
        </p:sp>
        <p:grpSp>
          <p:nvGrpSpPr>
            <p:cNvPr id="10" name="组合 9"/>
            <p:cNvGrpSpPr/>
            <p:nvPr userDrawn="1"/>
          </p:nvGrpSpPr>
          <p:grpSpPr>
            <a:xfrm>
              <a:off x="-6759" y="6293932"/>
              <a:ext cx="9144000" cy="613734"/>
              <a:chOff x="3516" y="6274325"/>
              <a:chExt cx="9144000" cy="613734"/>
            </a:xfrm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grpSpPr>
          <p:pic>
            <p:nvPicPr>
              <p:cNvPr id="26" name="图片 25"/>
              <p:cNvPicPr>
                <a:picLocks noChangeAspect="1"/>
              </p:cNvPicPr>
              <p:nvPr userDrawn="1"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16" y="6274325"/>
                <a:ext cx="9144000" cy="61373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27" name="图片 26"/>
              <p:cNvPicPr>
                <a:picLocks noChangeAspect="1"/>
              </p:cNvPicPr>
              <p:nvPr userDrawn="1"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19435" y="6398850"/>
                <a:ext cx="576064" cy="41147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28" name="图片 27"/>
              <p:cNvPicPr>
                <a:picLocks noChangeAspect="1"/>
              </p:cNvPicPr>
              <p:nvPr userDrawn="1"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5498" y="6382052"/>
                <a:ext cx="672731" cy="44175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29" name="图片 28"/>
              <p:cNvPicPr>
                <a:picLocks noChangeAspect="1"/>
              </p:cNvPicPr>
              <p:nvPr userDrawn="1"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22123" y="6394589"/>
                <a:ext cx="494617" cy="43526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0" name="图片 29"/>
              <p:cNvPicPr>
                <a:picLocks noChangeAspect="1"/>
              </p:cNvPicPr>
              <p:nvPr userDrawn="1"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5368" y="6387295"/>
                <a:ext cx="644839" cy="436507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1" name="图片 30"/>
              <p:cNvPicPr>
                <a:picLocks noChangeAspect="1"/>
              </p:cNvPicPr>
              <p:nvPr userDrawn="1"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18946" y="6390775"/>
                <a:ext cx="686422" cy="42472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2" name="图片 31"/>
              <p:cNvPicPr>
                <a:picLocks noChangeAspect="1"/>
              </p:cNvPicPr>
              <p:nvPr userDrawn="1"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36966" y="6387295"/>
                <a:ext cx="682228" cy="43526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3" name="图片 32"/>
              <p:cNvPicPr>
                <a:picLocks noChangeAspect="1"/>
              </p:cNvPicPr>
              <p:nvPr userDrawn="1"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09542" y="6403552"/>
                <a:ext cx="609893" cy="39948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4" name="图片 33"/>
              <p:cNvPicPr>
                <a:picLocks noChangeAspect="1"/>
              </p:cNvPicPr>
              <p:nvPr userDrawn="1"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5641" y="6398850"/>
                <a:ext cx="323671" cy="404589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3" name="图片 42"/>
              <p:cNvPicPr>
                <a:picLocks noChangeAspect="1"/>
              </p:cNvPicPr>
              <p:nvPr userDrawn="1"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61369" y="6415795"/>
                <a:ext cx="544272" cy="426299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5" name="图片 44"/>
              <p:cNvPicPr>
                <a:picLocks noChangeAspect="1"/>
              </p:cNvPicPr>
              <p:nvPr userDrawn="1"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70651" y="6421207"/>
                <a:ext cx="590718" cy="420887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6" name="图片 45"/>
              <p:cNvPicPr>
                <a:picLocks noChangeAspect="1"/>
              </p:cNvPicPr>
              <p:nvPr userDrawn="1"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71799" y="6428038"/>
                <a:ext cx="734142" cy="41405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7" name="图片 46"/>
              <p:cNvPicPr>
                <a:picLocks noChangeAspect="1"/>
              </p:cNvPicPr>
              <p:nvPr userDrawn="1"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0413" y="6413163"/>
                <a:ext cx="491386" cy="42288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8" name="图片 47"/>
              <p:cNvPicPr>
                <a:picLocks noChangeAspect="1"/>
              </p:cNvPicPr>
              <p:nvPr userDrawn="1"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38456" y="6407079"/>
                <a:ext cx="641957" cy="43501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9" name="图片 48"/>
              <p:cNvPicPr>
                <a:picLocks noChangeAspect="1"/>
              </p:cNvPicPr>
              <p:nvPr userDrawn="1"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6896" y="6411573"/>
                <a:ext cx="611560" cy="430521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50" name="图片 49"/>
              <p:cNvPicPr>
                <a:picLocks noChangeAspect="1"/>
              </p:cNvPicPr>
              <p:nvPr userDrawn="1"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8476" y="6385362"/>
                <a:ext cx="726224" cy="442379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51" name="图片 50"/>
              <p:cNvPicPr>
                <a:picLocks noChangeAspect="1"/>
              </p:cNvPicPr>
              <p:nvPr userDrawn="1"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16" y="6394295"/>
                <a:ext cx="459656" cy="43749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</p:grpSp>
        <p:pic>
          <p:nvPicPr>
            <p:cNvPr id="12" name="图片 11"/>
            <p:cNvPicPr>
              <a:picLocks noChangeAspect="1"/>
            </p:cNvPicPr>
            <p:nvPr userDrawn="1"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5255" y="-26804"/>
              <a:ext cx="1015531" cy="1030248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 userDrawn="1"/>
          </p:nvSpPr>
          <p:spPr>
            <a:xfrm>
              <a:off x="5199728" y="6723"/>
              <a:ext cx="2817518" cy="779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cap="none" spc="0" baseline="0" dirty="0">
                  <a:ln w="1905"/>
                  <a:solidFill>
                    <a:schemeClr val="bg1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dobe 仿宋 Std R" pitchFamily="18" charset="-122"/>
                  <a:ea typeface="Adobe 仿宋 Std R" pitchFamily="18" charset="-122"/>
                  <a:cs typeface="Aharoni" panose="02010803020104030203" pitchFamily="2" charset="-79"/>
                </a:rPr>
                <a:t>  网站</a:t>
              </a:r>
              <a:r>
                <a:rPr lang="en-US" altLang="zh-CN" sz="1600" b="1" cap="none" spc="0" baseline="0" dirty="0">
                  <a:ln w="1905"/>
                  <a:solidFill>
                    <a:schemeClr val="bg1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dobe 仿宋 Std R" pitchFamily="18" charset="-122"/>
                  <a:ea typeface="Adobe 仿宋 Std R" pitchFamily="18" charset="-122"/>
                  <a:cs typeface="Aharoni" panose="02010803020104030203" pitchFamily="2" charset="-79"/>
                </a:rPr>
                <a:t>:mici.jiqishidai.com</a:t>
              </a:r>
              <a:endParaRPr lang="zh-CN" altLang="en-US" sz="1600" b="1" cap="none" spc="0" baseline="0" dirty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dobe 仿宋 Std R" pitchFamily="18" charset="-122"/>
                <a:ea typeface="Adobe 仿宋 Std R" pitchFamily="18" charset="-122"/>
                <a:cs typeface="Aharoni" panose="02010803020104030203" pitchFamily="2" charset="-79"/>
              </a:endParaRPr>
            </a:p>
          </p:txBody>
        </p:sp>
        <p:pic>
          <p:nvPicPr>
            <p:cNvPr id="44" name="图片 43"/>
            <p:cNvPicPr>
              <a:picLocks noChangeAspect="1"/>
            </p:cNvPicPr>
            <p:nvPr userDrawn="1"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6" y="0"/>
              <a:ext cx="832738" cy="832738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 userDrawn="1"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7245" y="5202258"/>
              <a:ext cx="1091673" cy="1091673"/>
            </a:xfrm>
            <a:prstGeom prst="rect">
              <a:avLst/>
            </a:prstGeom>
          </p:spPr>
        </p:pic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544" y="2355726"/>
            <a:ext cx="8435280" cy="1368152"/>
          </a:xfrm>
        </p:spPr>
        <p:txBody>
          <a:bodyPr>
            <a:norm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latin typeface="Times New Roman" panose="02020603050405020304" pitchFamily="18" charset="0"/>
              </a:rPr>
              <a:t>C++</a:t>
            </a:r>
            <a:r>
              <a:rPr lang="zh-CN" altLang="en-US" sz="6000" dirty="0">
                <a:solidFill>
                  <a:schemeClr val="bg1"/>
                </a:solidFill>
                <a:latin typeface="Times New Roman" panose="02020603050405020304" pitchFamily="18" charset="0"/>
              </a:rPr>
              <a:t>基础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1BCADF54-5872-447A-9FA7-43E1D7B3184E}"/>
              </a:ext>
            </a:extLst>
          </p:cNvPr>
          <p:cNvSpPr txBox="1">
            <a:spLocks/>
          </p:cNvSpPr>
          <p:nvPr/>
        </p:nvSpPr>
        <p:spPr>
          <a:xfrm>
            <a:off x="354360" y="102393"/>
            <a:ext cx="8435280" cy="11537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/>
                </a:solidFill>
                <a:latin typeface="Times New Roman" panose="02020603050405020304" pitchFamily="18" charset="0"/>
              </a:rPr>
              <a:t>数据结构与</a:t>
            </a:r>
            <a:r>
              <a:rPr lang="zh-CN" altLang="en-US" sz="40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算法特训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2EBA363-C0B7-40B6-ABEB-0F30BAC115F2}"/>
              </a:ext>
            </a:extLst>
          </p:cNvPr>
          <p:cNvSpPr txBox="1">
            <a:spLocks/>
          </p:cNvSpPr>
          <p:nvPr/>
        </p:nvSpPr>
        <p:spPr>
          <a:xfrm>
            <a:off x="251520" y="1256104"/>
            <a:ext cx="8435280" cy="931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前导语言</a:t>
            </a:r>
            <a:r>
              <a:rPr lang="zh-CN" altLang="en-US" sz="4000" dirty="0">
                <a:solidFill>
                  <a:schemeClr val="bg1"/>
                </a:solidFill>
                <a:latin typeface="Times New Roman" panose="02020603050405020304" pitchFamily="18" charset="0"/>
              </a:rPr>
              <a:t>课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>
            <a:extLst>
              <a:ext uri="{FF2B5EF4-FFF2-40B4-BE49-F238E27FC236}">
                <a16:creationId xmlns:a16="http://schemas.microsoft.com/office/drawing/2014/main" id="{408500DA-9D7E-4F06-BEEC-F8D8E2B8E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977751"/>
            <a:ext cx="7308850" cy="4154984"/>
          </a:xfrm>
          <a:prstGeom prst="rect">
            <a:avLst/>
          </a:prstGeom>
          <a:noFill/>
          <a:ln w="31750">
            <a:solidFill>
              <a:srgbClr val="00ACE6"/>
            </a:solidFill>
            <a:prstDash val="solid"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zh-CN" sz="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在程序运行过程中动态分配空间定义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数组（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malloc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，不推荐在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中使用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/>
              <a:t>一维数组的动态定义：</a:t>
            </a:r>
            <a:endParaRPr lang="en-US" altLang="zh-CN" sz="1600" dirty="0"/>
          </a:p>
          <a:p>
            <a:pPr>
              <a:lnSpc>
                <a:spcPct val="150000"/>
              </a:lnSpc>
              <a:defRPr/>
            </a:pPr>
            <a:endParaRPr lang="en-US" altLang="zh-CN" sz="1600" dirty="0"/>
          </a:p>
          <a:p>
            <a:pPr>
              <a:lnSpc>
                <a:spcPct val="150000"/>
              </a:lnSpc>
              <a:defRPr/>
            </a:pPr>
            <a:endParaRPr lang="en-US" altLang="zh-CN" sz="1600" dirty="0"/>
          </a:p>
          <a:p>
            <a:pPr>
              <a:lnSpc>
                <a:spcPct val="150000"/>
              </a:lnSpc>
              <a:defRPr/>
            </a:pPr>
            <a:endParaRPr lang="en-US" altLang="zh-CN" sz="1600" dirty="0"/>
          </a:p>
          <a:p>
            <a:pPr>
              <a:lnSpc>
                <a:spcPct val="150000"/>
              </a:lnSpc>
              <a:defRPr/>
            </a:pPr>
            <a:endParaRPr lang="en-US" altLang="zh-CN" sz="1600" dirty="0"/>
          </a:p>
          <a:p>
            <a:pPr>
              <a:lnSpc>
                <a:spcPct val="150000"/>
              </a:lnSpc>
              <a:defRPr/>
            </a:pPr>
            <a:endParaRPr lang="en-US" altLang="zh-CN" sz="1600" dirty="0"/>
          </a:p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使用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zh-CN" alt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分配的数组，使用完毕需要用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delete</a:t>
            </a:r>
            <a:r>
              <a:rPr lang="zh-CN" alt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释放空间。</a:t>
            </a:r>
            <a:endParaRPr lang="en-US" altLang="zh-CN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       delete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[]</a:t>
            </a:r>
            <a:r>
              <a:rPr lang="zh-CN" altLang="en-US" sz="2000" b="1" dirty="0">
                <a:latin typeface="Courier New" pitchFamily="49" charset="0"/>
                <a:cs typeface="Courier New" pitchFamily="49" charset="0"/>
              </a:rPr>
              <a:t>数组名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圆角矩形 1">
            <a:extLst>
              <a:ext uri="{FF2B5EF4-FFF2-40B4-BE49-F238E27FC236}">
                <a16:creationId xmlns:a16="http://schemas.microsoft.com/office/drawing/2014/main" id="{CFA2D21E-1E7F-4E2F-B029-4AED05BF8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627332"/>
            <a:ext cx="2304256" cy="442674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一维数组定义：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CC3F712-7748-49E5-839F-DD3011CBC412}"/>
              </a:ext>
            </a:extLst>
          </p:cNvPr>
          <p:cNvSpPr/>
          <p:nvPr/>
        </p:nvSpPr>
        <p:spPr>
          <a:xfrm>
            <a:off x="1820884" y="3136685"/>
            <a:ext cx="6130925" cy="707886"/>
          </a:xfrm>
          <a:prstGeom prst="rect">
            <a:avLst/>
          </a:prstGeom>
          <a:noFill/>
          <a:ln w="25400">
            <a:solidFill>
              <a:srgbClr val="00ACE6"/>
            </a:solidFill>
            <a:prstDash val="solid"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类型说明符 *数组名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=new[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常量或变量表达式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];</a:t>
            </a:r>
            <a:endParaRPr lang="en-US" altLang="zh-CN" b="1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>
              <a:lnSpc>
                <a:spcPct val="200000"/>
              </a:lnSpc>
              <a:defRPr/>
            </a:pPr>
            <a:endParaRPr lang="en-US" altLang="zh-CN" sz="20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" name="圆角矩形标注 18">
            <a:extLst>
              <a:ext uri="{FF2B5EF4-FFF2-40B4-BE49-F238E27FC236}">
                <a16:creationId xmlns:a16="http://schemas.microsoft.com/office/drawing/2014/main" id="{FD3ADA43-7DB6-457B-9C50-8CDEF9528CD8}"/>
              </a:ext>
            </a:extLst>
          </p:cNvPr>
          <p:cNvSpPr/>
          <p:nvPr/>
        </p:nvSpPr>
        <p:spPr bwMode="auto">
          <a:xfrm>
            <a:off x="1950551" y="2520051"/>
            <a:ext cx="1231900" cy="374571"/>
          </a:xfrm>
          <a:prstGeom prst="wedgeRoundRectCallout">
            <a:avLst>
              <a:gd name="adj1" fmla="val 29682"/>
              <a:gd name="adj2" fmla="val 160922"/>
              <a:gd name="adj3" fmla="val 16667"/>
            </a:avLst>
          </a:prstGeom>
          <a:noFill/>
          <a:ln w="25400">
            <a:solidFill>
              <a:srgbClr val="00ACE6"/>
            </a:solidFill>
            <a:prstDash val="solid"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>
            <a:spAutoFit/>
          </a:bodyPr>
          <a:lstStyle/>
          <a:p>
            <a:pPr algn="ctr"/>
            <a:r>
              <a:rPr lang="zh-CN" altLang="en-US" sz="1600" b="1">
                <a:solidFill>
                  <a:srgbClr val="FF0000"/>
                </a:solidFill>
                <a:latin typeface="+mn-ea"/>
                <a:cs typeface="Times New Roman" pitchFamily="18" charset="0"/>
              </a:rPr>
              <a:t>元素类型</a:t>
            </a:r>
            <a:endParaRPr lang="zh-CN" altLang="en-US" sz="1600" b="1">
              <a:solidFill>
                <a:srgbClr val="FF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8" name="圆角矩形标注 19">
            <a:extLst>
              <a:ext uri="{FF2B5EF4-FFF2-40B4-BE49-F238E27FC236}">
                <a16:creationId xmlns:a16="http://schemas.microsoft.com/office/drawing/2014/main" id="{E69777F5-40E2-4BAF-9AF9-79850B2709F1}"/>
              </a:ext>
            </a:extLst>
          </p:cNvPr>
          <p:cNvSpPr/>
          <p:nvPr/>
        </p:nvSpPr>
        <p:spPr bwMode="auto">
          <a:xfrm>
            <a:off x="5436096" y="2586904"/>
            <a:ext cx="1231900" cy="374571"/>
          </a:xfrm>
          <a:prstGeom prst="wedgeRoundRectCallout">
            <a:avLst>
              <a:gd name="adj1" fmla="val 9063"/>
              <a:gd name="adj2" fmla="val 145097"/>
              <a:gd name="adj3" fmla="val 16667"/>
            </a:avLst>
          </a:prstGeom>
          <a:noFill/>
          <a:ln w="25400">
            <a:solidFill>
              <a:srgbClr val="00ACE6"/>
            </a:solidFill>
            <a:prstDash val="solid"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FF0000"/>
                </a:solidFill>
                <a:latin typeface="+mn-ea"/>
                <a:cs typeface="Times New Roman" pitchFamily="18" charset="0"/>
              </a:rPr>
              <a:t>数组长度</a:t>
            </a:r>
          </a:p>
        </p:txBody>
      </p:sp>
    </p:spTree>
    <p:extLst>
      <p:ext uri="{BB962C8B-B14F-4D97-AF65-F5344CB8AC3E}">
        <p14:creationId xmlns:p14="http://schemas.microsoft.com/office/powerpoint/2010/main" val="1691626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>
            <a:extLst>
              <a:ext uri="{FF2B5EF4-FFF2-40B4-BE49-F238E27FC236}">
                <a16:creationId xmlns:a16="http://schemas.microsoft.com/office/drawing/2014/main" id="{408500DA-9D7E-4F06-BEEC-F8D8E2B8E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558" y="704855"/>
            <a:ext cx="7308850" cy="3970318"/>
          </a:xfrm>
          <a:prstGeom prst="rect">
            <a:avLst/>
          </a:prstGeom>
          <a:noFill/>
          <a:ln w="31750">
            <a:solidFill>
              <a:srgbClr val="00ACE6"/>
            </a:solidFill>
            <a:prstDash val="solid"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zh-CN" sz="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>
              <a:lnSpc>
                <a:spcPct val="2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不要使用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delete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释放不是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new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分配的内存；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285750">
              <a:lnSpc>
                <a:spcPct val="2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不要使用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delete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释放同一个内存块两次；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285750">
              <a:lnSpc>
                <a:spcPct val="2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new[]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为数组分配内存，需要使用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delete []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释放；</a:t>
            </a:r>
            <a:endParaRPr lang="en-US" altLang="zh-CN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>
              <a:lnSpc>
                <a:spcPct val="2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new[]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为一个实体分配内存，需要使用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delete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释放；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285750">
              <a:lnSpc>
                <a:spcPct val="2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对空指针使用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delete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是安全的。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285750">
              <a:lnSpc>
                <a:spcPct val="200000"/>
              </a:lnSpc>
              <a:buFont typeface="Wingdings" panose="05000000000000000000" pitchFamily="2" charset="2"/>
              <a:buChar char="Ø"/>
              <a:defRPr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 1">
            <a:extLst>
              <a:ext uri="{FF2B5EF4-FFF2-40B4-BE49-F238E27FC236}">
                <a16:creationId xmlns:a16="http://schemas.microsoft.com/office/drawing/2014/main" id="{CFA2D21E-1E7F-4E2F-B029-4AED05BF8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483518"/>
            <a:ext cx="2304256" cy="442674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需要注意的问题：</a:t>
            </a:r>
          </a:p>
        </p:txBody>
      </p:sp>
    </p:spTree>
    <p:extLst>
      <p:ext uri="{BB962C8B-B14F-4D97-AF65-F5344CB8AC3E}">
        <p14:creationId xmlns:p14="http://schemas.microsoft.com/office/powerpoint/2010/main" val="615258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689" y="406777"/>
            <a:ext cx="1305165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09ED6"/>
                </a:solidFill>
              </a:rPr>
              <a:t>实例</a:t>
            </a:r>
            <a:r>
              <a:rPr lang="en-US" altLang="zh-CN" sz="2400" b="1" dirty="0">
                <a:solidFill>
                  <a:srgbClr val="009ED6"/>
                </a:solidFill>
              </a:rPr>
              <a:t>5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179512" y="1059582"/>
            <a:ext cx="8683831" cy="460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dirty="0">
                <a:latin typeface="+mn-lt"/>
                <a:ea typeface="+mn-ea"/>
              </a:rPr>
              <a:t>输入</a:t>
            </a:r>
            <a:r>
              <a:rPr lang="en-US" altLang="zh-CN" dirty="0">
                <a:latin typeface="+mn-lt"/>
                <a:ea typeface="+mn-ea"/>
              </a:rPr>
              <a:t>n</a:t>
            </a:r>
            <a:r>
              <a:rPr lang="zh-CN" altLang="en-US" dirty="0">
                <a:latin typeface="+mn-lt"/>
                <a:ea typeface="+mn-ea"/>
              </a:rPr>
              <a:t>个</a:t>
            </a:r>
            <a:r>
              <a:rPr lang="zh-CN" altLang="en-US" dirty="0"/>
              <a:t>学生的成绩存入动态</a:t>
            </a:r>
            <a:r>
              <a:rPr lang="zh-CN" altLang="en-US" dirty="0">
                <a:latin typeface="+mn-lt"/>
                <a:ea typeface="+mn-ea"/>
              </a:rPr>
              <a:t>数组</a:t>
            </a:r>
            <a:r>
              <a:rPr lang="en-US" altLang="zh-CN" dirty="0">
                <a:latin typeface="+mn-lt"/>
                <a:ea typeface="+mn-ea"/>
              </a:rPr>
              <a:t>a[]</a:t>
            </a:r>
            <a:r>
              <a:rPr lang="zh-CN" altLang="en-US" dirty="0">
                <a:latin typeface="+mn-lt"/>
                <a:ea typeface="+mn-ea"/>
              </a:rPr>
              <a:t>中，</a:t>
            </a:r>
            <a:r>
              <a:rPr lang="zh-CN" altLang="en-US" dirty="0"/>
              <a:t>统计不及格的人数</a:t>
            </a:r>
            <a:r>
              <a:rPr lang="zh-CN" altLang="en-US" dirty="0">
                <a:latin typeface="+mn-lt"/>
                <a:ea typeface="+mn-ea"/>
              </a:rPr>
              <a:t>。</a:t>
            </a:r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AE635C2-147A-4317-91DF-9EB706E3D988}"/>
              </a:ext>
            </a:extLst>
          </p:cNvPr>
          <p:cNvSpPr/>
          <p:nvPr/>
        </p:nvSpPr>
        <p:spPr>
          <a:xfrm>
            <a:off x="2069696" y="406777"/>
            <a:ext cx="1422184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400" b="1" dirty="0">
                <a:solidFill>
                  <a:srgbClr val="009ED6"/>
                </a:solidFill>
              </a:rPr>
              <a:t>动态数组</a:t>
            </a:r>
            <a:endParaRPr lang="en-US" altLang="zh-CN" sz="2400" b="1" dirty="0">
              <a:solidFill>
                <a:srgbClr val="009E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251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115616" y="1071340"/>
            <a:ext cx="6480720" cy="583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latin typeface="+mn-ea"/>
              </a:rPr>
              <a:t>函数是对实现某一功能的代码的模块化封装。</a:t>
            </a:r>
            <a:endParaRPr lang="zh-CN" altLang="en-US" sz="2400" dirty="0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7B8D941D-BF12-48FF-A55C-6E7726D5F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87" y="258783"/>
            <a:ext cx="72544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14350" indent="-514350" algn="ctr">
              <a:buFont typeface="+mj-lt"/>
              <a:buAutoNum type="arabicPeriod" startAt="2"/>
            </a:pPr>
            <a:r>
              <a:rPr lang="en-US" altLang="zh-CN" sz="3200" dirty="0">
                <a:latin typeface="宋体" panose="02010600030101010101" pitchFamily="2" charset="-122"/>
              </a:rPr>
              <a:t> </a:t>
            </a:r>
            <a:r>
              <a:rPr lang="zh-CN" altLang="en-US" sz="3200" dirty="0">
                <a:latin typeface="宋体" panose="02010600030101010101" pitchFamily="2" charset="-122"/>
              </a:rPr>
              <a:t>二维</a:t>
            </a:r>
            <a:r>
              <a:rPr lang="zh-CN" altLang="en-US" sz="3200" dirty="0">
                <a:latin typeface="宋体" panose="02010600030101010101" pitchFamily="2" charset="-122"/>
                <a:cs typeface="Times New Roman" panose="02020603050405020304" pitchFamily="18" charset="0"/>
              </a:rPr>
              <a:t>数组</a:t>
            </a:r>
            <a:endParaRPr lang="zh-CN" altLang="en-US" sz="3200" dirty="0">
              <a:latin typeface="宋体" panose="02010600030101010101" pitchFamily="2" charset="-122"/>
            </a:endParaRPr>
          </a:p>
        </p:txBody>
      </p:sp>
      <p:grpSp>
        <p:nvGrpSpPr>
          <p:cNvPr id="18" name="组合 27">
            <a:extLst>
              <a:ext uri="{FF2B5EF4-FFF2-40B4-BE49-F238E27FC236}">
                <a16:creationId xmlns:a16="http://schemas.microsoft.com/office/drawing/2014/main" id="{59E745DA-4B65-4983-8446-3AD015AE170C}"/>
              </a:ext>
            </a:extLst>
          </p:cNvPr>
          <p:cNvGrpSpPr>
            <a:grpSpLocks/>
          </p:cNvGrpSpPr>
          <p:nvPr/>
        </p:nvGrpSpPr>
        <p:grpSpPr bwMode="auto">
          <a:xfrm>
            <a:off x="1241424" y="2283718"/>
            <a:ext cx="5759450" cy="1747838"/>
            <a:chOff x="2338874" y="1849629"/>
            <a:chExt cx="3659744" cy="1535546"/>
          </a:xfrm>
        </p:grpSpPr>
        <p:sp>
          <p:nvSpPr>
            <p:cNvPr id="19" name="圆角矩形 1">
              <a:extLst>
                <a:ext uri="{FF2B5EF4-FFF2-40B4-BE49-F238E27FC236}">
                  <a16:creationId xmlns:a16="http://schemas.microsoft.com/office/drawing/2014/main" id="{EEB82ECB-D6BF-44E0-9E4E-DE18A062A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1415" y="1849629"/>
              <a:ext cx="1381122" cy="38900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00B0F0"/>
                </a:gs>
                <a:gs pos="50000">
                  <a:srgbClr val="00B0F0"/>
                </a:gs>
                <a:gs pos="100000">
                  <a:srgbClr val="9FD8FF"/>
                </a:gs>
              </a:gsLst>
              <a:lin ang="54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二维数组</a:t>
              </a:r>
            </a:p>
          </p:txBody>
        </p:sp>
        <p:sp>
          <p:nvSpPr>
            <p:cNvPr id="20" name="圆角矩形 11">
              <a:extLst>
                <a:ext uri="{FF2B5EF4-FFF2-40B4-BE49-F238E27FC236}">
                  <a16:creationId xmlns:a16="http://schemas.microsoft.com/office/drawing/2014/main" id="{568393AE-E72A-4E72-BD3E-E2CE3E08BB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8874" y="2996167"/>
              <a:ext cx="1340654" cy="38900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00B0F0"/>
                </a:gs>
                <a:gs pos="50000">
                  <a:srgbClr val="00B0F0"/>
                </a:gs>
                <a:gs pos="100000">
                  <a:srgbClr val="9FD8FF"/>
                </a:gs>
              </a:gsLst>
              <a:lin ang="54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定义</a:t>
              </a:r>
            </a:p>
          </p:txBody>
        </p:sp>
        <p:cxnSp>
          <p:nvCxnSpPr>
            <p:cNvPr id="21" name="直接箭头连接符 3">
              <a:extLst>
                <a:ext uri="{FF2B5EF4-FFF2-40B4-BE49-F238E27FC236}">
                  <a16:creationId xmlns:a16="http://schemas.microsoft.com/office/drawing/2014/main" id="{8C4737AB-0E92-4D65-9BB6-F1C80146C7F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5062537" y="2343009"/>
              <a:ext cx="936081" cy="756827"/>
            </a:xfrm>
            <a:prstGeom prst="straightConnector1">
              <a:avLst/>
            </a:prstGeom>
            <a:noFill/>
            <a:ln w="28575" algn="ctr">
              <a:solidFill>
                <a:srgbClr val="00ACE6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直接箭头连接符 5">
              <a:extLst>
                <a:ext uri="{FF2B5EF4-FFF2-40B4-BE49-F238E27FC236}">
                  <a16:creationId xmlns:a16="http://schemas.microsoft.com/office/drawing/2014/main" id="{75FA6F2E-AFE7-4777-AB2F-5BCC1D200A1C}"/>
                </a:ext>
              </a:extLst>
            </p:cNvPr>
            <p:cNvCxnSpPr>
              <a:cxnSpLocks noChangeShapeType="1"/>
              <a:stCxn id="20" idx="0"/>
            </p:cNvCxnSpPr>
            <p:nvPr/>
          </p:nvCxnSpPr>
          <p:spPr bwMode="auto">
            <a:xfrm rot="5400000" flipH="1" flipV="1">
              <a:off x="3017786" y="2334424"/>
              <a:ext cx="653158" cy="670327"/>
            </a:xfrm>
            <a:prstGeom prst="straightConnector1">
              <a:avLst/>
            </a:prstGeom>
            <a:noFill/>
            <a:ln w="28575" algn="ctr">
              <a:solidFill>
                <a:srgbClr val="00ACE6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3" name="圆角矩形 11">
            <a:extLst>
              <a:ext uri="{FF2B5EF4-FFF2-40B4-BE49-F238E27FC236}">
                <a16:creationId xmlns:a16="http://schemas.microsoft.com/office/drawing/2014/main" id="{AED296EF-80B3-49A9-BCEB-0CEB319ED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712" y="3587056"/>
            <a:ext cx="2109787" cy="442674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</a:p>
        </p:txBody>
      </p:sp>
      <p:sp>
        <p:nvSpPr>
          <p:cNvPr id="24" name="圆角矩形 11">
            <a:extLst>
              <a:ext uri="{FF2B5EF4-FFF2-40B4-BE49-F238E27FC236}">
                <a16:creationId xmlns:a16="http://schemas.microsoft.com/office/drawing/2014/main" id="{4DAB3841-C989-46F8-88D3-648EF50B8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4387" y="3588643"/>
            <a:ext cx="2109787" cy="442674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做函数参数</a:t>
            </a:r>
          </a:p>
        </p:txBody>
      </p:sp>
      <p:cxnSp>
        <p:nvCxnSpPr>
          <p:cNvPr id="25" name="直接箭头连接符 5">
            <a:extLst>
              <a:ext uri="{FF2B5EF4-FFF2-40B4-BE49-F238E27FC236}">
                <a16:creationId xmlns:a16="http://schemas.microsoft.com/office/drawing/2014/main" id="{C98539B2-8BCA-4C50-91EE-67CF51C9A0D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551362" y="2845693"/>
            <a:ext cx="0" cy="742950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54816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>
            <a:extLst>
              <a:ext uri="{FF2B5EF4-FFF2-40B4-BE49-F238E27FC236}">
                <a16:creationId xmlns:a16="http://schemas.microsoft.com/office/drawing/2014/main" id="{408500DA-9D7E-4F06-BEEC-F8D8E2B8E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977751"/>
            <a:ext cx="7308850" cy="3763531"/>
          </a:xfrm>
          <a:prstGeom prst="rect">
            <a:avLst/>
          </a:prstGeom>
          <a:noFill/>
          <a:ln w="31750">
            <a:solidFill>
              <a:srgbClr val="00ACE6"/>
            </a:solidFill>
            <a:prstDash val="solid"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zh-CN" sz="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在程序设计中，一组具有</a:t>
            </a:r>
            <a:r>
              <a: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相同数据类型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变量集合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称为数组。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/>
              <a:t>二维数组的静态定义：</a:t>
            </a:r>
            <a:endParaRPr lang="en-US" altLang="zh-CN" sz="1600" dirty="0"/>
          </a:p>
          <a:p>
            <a:pPr>
              <a:lnSpc>
                <a:spcPct val="150000"/>
              </a:lnSpc>
              <a:defRPr/>
            </a:pPr>
            <a:endParaRPr lang="en-US" altLang="zh-CN" sz="1600" dirty="0"/>
          </a:p>
          <a:p>
            <a:pPr>
              <a:lnSpc>
                <a:spcPct val="150000"/>
              </a:lnSpc>
              <a:defRPr/>
            </a:pPr>
            <a:endParaRPr lang="en-US" altLang="zh-CN" sz="1600" dirty="0"/>
          </a:p>
          <a:p>
            <a:pPr>
              <a:lnSpc>
                <a:spcPct val="150000"/>
              </a:lnSpc>
              <a:defRPr/>
            </a:pPr>
            <a:endParaRPr lang="en-US" altLang="zh-CN" sz="1600" dirty="0"/>
          </a:p>
          <a:p>
            <a:pPr>
              <a:lnSpc>
                <a:spcPct val="150000"/>
              </a:lnSpc>
              <a:defRPr/>
            </a:pPr>
            <a:endParaRPr lang="en-US" altLang="zh-CN" sz="1600" dirty="0"/>
          </a:p>
          <a:p>
            <a:pPr>
              <a:lnSpc>
                <a:spcPct val="150000"/>
              </a:lnSpc>
              <a:defRPr/>
            </a:pPr>
            <a:endParaRPr lang="en-US" altLang="zh-CN" sz="1600" dirty="0"/>
          </a:p>
          <a:p>
            <a:pPr>
              <a:lnSpc>
                <a:spcPct val="150000"/>
              </a:lnSpc>
              <a:defRPr/>
            </a:pPr>
            <a:r>
              <a:rPr lang="zh-CN" altLang="en-US" sz="1600" dirty="0"/>
              <a:t>常量表达式必须为</a:t>
            </a:r>
            <a:r>
              <a:rPr lang="zh-CN" altLang="en-US" sz="1600" b="1" dirty="0">
                <a:solidFill>
                  <a:srgbClr val="FF0000"/>
                </a:solidFill>
              </a:rPr>
              <a:t>整型常量</a:t>
            </a:r>
            <a:r>
              <a:rPr lang="zh-CN" altLang="en-US" sz="1600" dirty="0"/>
              <a:t>，不能是变量，这个数值必须是已知的数值。</a:t>
            </a:r>
          </a:p>
          <a:p>
            <a:pPr>
              <a:lnSpc>
                <a:spcPct val="150000"/>
              </a:lnSpc>
              <a:defRPr/>
            </a:pPr>
            <a:endParaRPr lang="zh-CN" alt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圆角矩形 1">
            <a:extLst>
              <a:ext uri="{FF2B5EF4-FFF2-40B4-BE49-F238E27FC236}">
                <a16:creationId xmlns:a16="http://schemas.microsoft.com/office/drawing/2014/main" id="{CFA2D21E-1E7F-4E2F-B029-4AED05BF8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627332"/>
            <a:ext cx="2304256" cy="442674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二维数组定义：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CC3F712-7748-49E5-839F-DD3011CBC412}"/>
              </a:ext>
            </a:extLst>
          </p:cNvPr>
          <p:cNvSpPr/>
          <p:nvPr/>
        </p:nvSpPr>
        <p:spPr>
          <a:xfrm>
            <a:off x="1820884" y="3136685"/>
            <a:ext cx="6130925" cy="573106"/>
          </a:xfrm>
          <a:prstGeom prst="rect">
            <a:avLst/>
          </a:prstGeom>
          <a:noFill/>
          <a:ln w="25400">
            <a:solidFill>
              <a:srgbClr val="00ACE6"/>
            </a:solidFill>
            <a:prstDash val="solid"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类型说明符 数组名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常量表达式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] [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常量表达式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];</a:t>
            </a:r>
            <a:endParaRPr lang="en-US" altLang="zh-CN" sz="20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" name="圆角矩形标注 18">
            <a:extLst>
              <a:ext uri="{FF2B5EF4-FFF2-40B4-BE49-F238E27FC236}">
                <a16:creationId xmlns:a16="http://schemas.microsoft.com/office/drawing/2014/main" id="{FD3ADA43-7DB6-457B-9C50-8CDEF9528CD8}"/>
              </a:ext>
            </a:extLst>
          </p:cNvPr>
          <p:cNvSpPr/>
          <p:nvPr/>
        </p:nvSpPr>
        <p:spPr bwMode="auto">
          <a:xfrm>
            <a:off x="1950551" y="2520051"/>
            <a:ext cx="1231900" cy="374571"/>
          </a:xfrm>
          <a:prstGeom prst="wedgeRoundRectCallout">
            <a:avLst>
              <a:gd name="adj1" fmla="val 29682"/>
              <a:gd name="adj2" fmla="val 160922"/>
              <a:gd name="adj3" fmla="val 16667"/>
            </a:avLst>
          </a:prstGeom>
          <a:noFill/>
          <a:ln w="25400">
            <a:solidFill>
              <a:srgbClr val="00ACE6"/>
            </a:solidFill>
            <a:prstDash val="solid"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>
            <a:spAutoFit/>
          </a:bodyPr>
          <a:lstStyle/>
          <a:p>
            <a:pPr algn="ctr"/>
            <a:r>
              <a:rPr lang="zh-CN" altLang="en-US" sz="1600" b="1">
                <a:solidFill>
                  <a:srgbClr val="FF0000"/>
                </a:solidFill>
                <a:latin typeface="+mn-ea"/>
                <a:cs typeface="Times New Roman" pitchFamily="18" charset="0"/>
              </a:rPr>
              <a:t>元素类型</a:t>
            </a:r>
            <a:endParaRPr lang="zh-CN" altLang="en-US" sz="1600" b="1">
              <a:solidFill>
                <a:srgbClr val="FF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8" name="圆角矩形标注 19">
            <a:extLst>
              <a:ext uri="{FF2B5EF4-FFF2-40B4-BE49-F238E27FC236}">
                <a16:creationId xmlns:a16="http://schemas.microsoft.com/office/drawing/2014/main" id="{E69777F5-40E2-4BAF-9AF9-79850B2709F1}"/>
              </a:ext>
            </a:extLst>
          </p:cNvPr>
          <p:cNvSpPr/>
          <p:nvPr/>
        </p:nvSpPr>
        <p:spPr bwMode="auto">
          <a:xfrm>
            <a:off x="3779912" y="2520051"/>
            <a:ext cx="1231900" cy="374571"/>
          </a:xfrm>
          <a:prstGeom prst="wedgeRoundRectCallout">
            <a:avLst>
              <a:gd name="adj1" fmla="val 9063"/>
              <a:gd name="adj2" fmla="val 145097"/>
              <a:gd name="adj3" fmla="val 16667"/>
            </a:avLst>
          </a:prstGeom>
          <a:noFill/>
          <a:ln w="25400">
            <a:solidFill>
              <a:srgbClr val="00ACE6"/>
            </a:solidFill>
            <a:prstDash val="solid"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>
            <a:spAutoFit/>
          </a:bodyPr>
          <a:lstStyle/>
          <a:p>
            <a:pPr algn="ctr"/>
            <a:r>
              <a:rPr lang="zh-CN" altLang="en-US" sz="1600" b="1">
                <a:solidFill>
                  <a:srgbClr val="FF0000"/>
                </a:solidFill>
                <a:latin typeface="+mn-ea"/>
                <a:cs typeface="Times New Roman" pitchFamily="18" charset="0"/>
              </a:rPr>
              <a:t>数组长度</a:t>
            </a:r>
          </a:p>
        </p:txBody>
      </p:sp>
    </p:spTree>
    <p:extLst>
      <p:ext uri="{BB962C8B-B14F-4D97-AF65-F5344CB8AC3E}">
        <p14:creationId xmlns:p14="http://schemas.microsoft.com/office/powerpoint/2010/main" val="3782483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>
            <a:extLst>
              <a:ext uri="{FF2B5EF4-FFF2-40B4-BE49-F238E27FC236}">
                <a16:creationId xmlns:a16="http://schemas.microsoft.com/office/drawing/2014/main" id="{408500DA-9D7E-4F06-BEEC-F8D8E2B8E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558" y="483518"/>
            <a:ext cx="7308850" cy="3231654"/>
          </a:xfrm>
          <a:prstGeom prst="rect">
            <a:avLst/>
          </a:prstGeom>
          <a:noFill/>
          <a:ln w="31750">
            <a:solidFill>
              <a:srgbClr val="00ACE6"/>
            </a:solidFill>
            <a:prstDash val="solid"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zh-CN" sz="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可以在定义时，对数组初始化。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 int a[2][4]={{0,1,2,3},{7,2,9,5}};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 int a[2][4]={0,1,2,3,7,2,9,5};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 int a[2][4]={{0,1,2},{0}};</a:t>
            </a:r>
          </a:p>
          <a:p>
            <a:pPr marL="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二维数组做参数时，第一维可以省略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，第一</a:t>
            </a:r>
            <a:r>
              <a:rPr lang="zh-CN" altLang="en-US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维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长度要省略，</a:t>
            </a:r>
            <a:r>
              <a:rPr lang="zh-CN" altLang="en-US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第二维必须指定。</a:t>
            </a:r>
            <a:endParaRPr lang="en-US" altLang="zh-CN" sz="1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  int sum(int a[][5],int n)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 1">
            <a:extLst>
              <a:ext uri="{FF2B5EF4-FFF2-40B4-BE49-F238E27FC236}">
                <a16:creationId xmlns:a16="http://schemas.microsoft.com/office/drawing/2014/main" id="{CFA2D21E-1E7F-4E2F-B029-4AED05BF8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262181"/>
            <a:ext cx="2304256" cy="442674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需要注意的问题：</a:t>
            </a:r>
          </a:p>
        </p:txBody>
      </p:sp>
    </p:spTree>
    <p:extLst>
      <p:ext uri="{BB962C8B-B14F-4D97-AF65-F5344CB8AC3E}">
        <p14:creationId xmlns:p14="http://schemas.microsoft.com/office/powerpoint/2010/main" val="3281403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1">
            <a:extLst>
              <a:ext uri="{FF2B5EF4-FFF2-40B4-BE49-F238E27FC236}">
                <a16:creationId xmlns:a16="http://schemas.microsoft.com/office/drawing/2014/main" id="{CFA2D21E-1E7F-4E2F-B029-4AED05BF8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262181"/>
            <a:ext cx="2304256" cy="442674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动态二维数组：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C60CEC4-A2A0-48FC-9A4E-59C68EFA8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691" y="1707654"/>
            <a:ext cx="5734050" cy="2876550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193C798F-AC32-43D0-9362-0D99B009B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732641"/>
            <a:ext cx="799288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** array 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*[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i&lt;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++i)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array[i]=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 }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947750B-3E5A-4681-82DD-585D27837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9866" y="658779"/>
            <a:ext cx="330859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i&lt;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i++)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array[i]; }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array;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22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689" y="406777"/>
            <a:ext cx="1305165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09ED6"/>
                </a:solidFill>
              </a:rPr>
              <a:t>实例</a:t>
            </a:r>
            <a:r>
              <a:rPr lang="en-US" altLang="zh-CN" sz="2400" b="1" dirty="0">
                <a:solidFill>
                  <a:srgbClr val="009ED6"/>
                </a:solidFill>
              </a:rPr>
              <a:t>6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179512" y="1059582"/>
            <a:ext cx="8683831" cy="3290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dirty="0"/>
              <a:t>蛇形填数，输入一个整数</a:t>
            </a:r>
            <a:r>
              <a:rPr lang="en-US" altLang="zh-CN" dirty="0"/>
              <a:t>n</a:t>
            </a:r>
            <a:r>
              <a:rPr lang="zh-CN" altLang="en-US" dirty="0"/>
              <a:t>，按找蛇形填写</a:t>
            </a:r>
            <a:r>
              <a:rPr lang="en-US" altLang="zh-CN" dirty="0" err="1"/>
              <a:t>n×n</a:t>
            </a:r>
            <a:r>
              <a:rPr lang="zh-CN" altLang="en-US" dirty="0"/>
              <a:t>的矩阵</a:t>
            </a:r>
            <a:r>
              <a:rPr lang="zh-CN" altLang="en-US" dirty="0">
                <a:latin typeface="+mn-lt"/>
                <a:ea typeface="+mn-ea"/>
              </a:rPr>
              <a:t>。</a:t>
            </a:r>
            <a:endParaRPr lang="en-US" altLang="zh-CN" dirty="0">
              <a:latin typeface="+mn-lt"/>
              <a:ea typeface="+mn-ea"/>
            </a:endParaRP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dirty="0"/>
              <a:t>        1       2       3       4</a:t>
            </a: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dirty="0">
                <a:latin typeface="+mn-lt"/>
                <a:ea typeface="+mn-ea"/>
              </a:rPr>
              <a:t>       12     13     14      5</a:t>
            </a:r>
            <a:endParaRPr lang="en-US" altLang="zh-CN" dirty="0"/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dirty="0"/>
              <a:t>       11     16     15      6</a:t>
            </a: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dirty="0"/>
              <a:t>       10     9       8        7</a:t>
            </a: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dirty="0"/>
              <a:t>          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17</a:t>
            </a:fld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AE635C2-147A-4317-91DF-9EB706E3D988}"/>
              </a:ext>
            </a:extLst>
          </p:cNvPr>
          <p:cNvSpPr/>
          <p:nvPr/>
        </p:nvSpPr>
        <p:spPr>
          <a:xfrm>
            <a:off x="2069696" y="406777"/>
            <a:ext cx="1422184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400" b="1" dirty="0">
                <a:solidFill>
                  <a:srgbClr val="009ED6"/>
                </a:solidFill>
              </a:rPr>
              <a:t>二维数组</a:t>
            </a:r>
            <a:endParaRPr lang="en-US" altLang="zh-CN" sz="2400" b="1" dirty="0">
              <a:solidFill>
                <a:srgbClr val="009ED6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82C145D5-B982-4AD6-9667-FE67B1E036D0}"/>
                  </a:ext>
                </a:extLst>
              </p14:cNvPr>
              <p14:cNvContentPartPr/>
              <p14:nvPr/>
            </p14:nvContentPartPr>
            <p14:xfrm>
              <a:off x="602640" y="1815120"/>
              <a:ext cx="1674720" cy="14601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82C145D5-B982-4AD6-9667-FE67B1E036D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6800" y="1751760"/>
                <a:ext cx="1706040" cy="158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7116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689" y="332458"/>
            <a:ext cx="1149674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9ED6"/>
                </a:solidFill>
                <a:latin typeface="+mn-lt"/>
                <a:ea typeface="+mn-ea"/>
              </a:rPr>
              <a:t>作业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18</a:t>
            </a:fld>
            <a:endParaRPr lang="zh-CN" altLang="en-US" dirty="0"/>
          </a:p>
        </p:txBody>
      </p:sp>
      <p:sp>
        <p:nvSpPr>
          <p:cNvPr id="10" name="矩形 28">
            <a:extLst>
              <a:ext uri="{FF2B5EF4-FFF2-40B4-BE49-F238E27FC236}">
                <a16:creationId xmlns:a16="http://schemas.microsoft.com/office/drawing/2014/main" id="{60D217A6-9368-4156-B6AF-004A49BFE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1585475"/>
            <a:ext cx="7907337" cy="464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dirty="0"/>
              <a:t>洛谷</a:t>
            </a:r>
            <a:r>
              <a:rPr lang="en-US" altLang="zh-CN" dirty="0"/>
              <a:t>P1161(https://www.luogu.org/problemnew/show/P1161)</a:t>
            </a:r>
            <a:endParaRPr lang="en-US" altLang="zh-CN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01244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39502"/>
            <a:ext cx="8229600" cy="702078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目录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23900" y="1488726"/>
            <a:ext cx="7696200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dirty="0" smtClean="0">
                <a:ea typeface="黑体" panose="02010609060101010101" pitchFamily="49" charset="-122"/>
              </a:rPr>
              <a:t>第</a:t>
            </a:r>
            <a:r>
              <a:rPr lang="en-US" altLang="zh-CN" sz="3200" dirty="0">
                <a:ea typeface="黑体" panose="02010609060101010101" pitchFamily="49" charset="-122"/>
              </a:rPr>
              <a:t>6</a:t>
            </a:r>
            <a:r>
              <a:rPr lang="zh-CN" altLang="en-US" sz="3200" dirty="0" smtClean="0">
                <a:ea typeface="黑体" panose="02010609060101010101" pitchFamily="49" charset="-122"/>
              </a:rPr>
              <a:t>课  </a:t>
            </a:r>
            <a:r>
              <a:rPr lang="zh-CN" altLang="en-US" sz="3200" dirty="0">
                <a:ea typeface="黑体" panose="02010609060101010101" pitchFamily="49" charset="-122"/>
              </a:rPr>
              <a:t>数组</a:t>
            </a:r>
            <a:endParaRPr lang="en-US" altLang="zh-CN" sz="3200" dirty="0">
              <a:ea typeface="黑体" panose="02010609060101010101" pitchFamily="49" charset="-122"/>
            </a:endParaRPr>
          </a:p>
          <a:p>
            <a:endParaRPr lang="en-US" altLang="zh-CN" sz="3200" dirty="0">
              <a:ea typeface="黑体" panose="02010609060101010101" pitchFamily="49" charset="-122"/>
            </a:endParaRPr>
          </a:p>
          <a:p>
            <a:pPr marL="2571750" lvl="4" indent="-514350">
              <a:buFont typeface="+mj-lt"/>
              <a:buAutoNum type="arabicPeriod"/>
            </a:pPr>
            <a:r>
              <a:rPr lang="en-US" altLang="zh-CN" dirty="0"/>
              <a:t> </a:t>
            </a:r>
          </a:p>
          <a:p>
            <a:pPr marL="2514600" lvl="4" indent="-457200">
              <a:buFont typeface="Wingdings" panose="05000000000000000000" pitchFamily="2" charset="2"/>
              <a:buChar char="Ø"/>
            </a:pPr>
            <a:endParaRPr lang="zh-CN" altLang="en-US" dirty="0"/>
          </a:p>
          <a:p>
            <a:pPr marL="2571750" lvl="4" indent="-514350">
              <a:buFont typeface="+mj-lt"/>
              <a:buAutoNum type="arabicPeriod" startAt="2"/>
            </a:pPr>
            <a:r>
              <a:rPr lang="en-US" altLang="zh-CN" dirty="0"/>
              <a:t> </a:t>
            </a:r>
          </a:p>
          <a:p>
            <a:pPr marL="2514600" lvl="4" indent="-457200"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6" name="TextBox 320"/>
          <p:cNvSpPr txBox="1">
            <a:spLocks noChangeArrowheads="1"/>
          </p:cNvSpPr>
          <p:nvPr/>
        </p:nvSpPr>
        <p:spPr bwMode="auto">
          <a:xfrm>
            <a:off x="3491880" y="2480578"/>
            <a:ext cx="24525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一维数组</a:t>
            </a:r>
          </a:p>
        </p:txBody>
      </p:sp>
      <p:sp>
        <p:nvSpPr>
          <p:cNvPr id="7" name="TextBox 321"/>
          <p:cNvSpPr txBox="1">
            <a:spLocks noChangeArrowheads="1"/>
          </p:cNvSpPr>
          <p:nvPr/>
        </p:nvSpPr>
        <p:spPr bwMode="auto">
          <a:xfrm>
            <a:off x="3419872" y="3344674"/>
            <a:ext cx="32297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二维数组</a:t>
            </a:r>
          </a:p>
        </p:txBody>
      </p:sp>
    </p:spTree>
    <p:extLst>
      <p:ext uri="{BB962C8B-B14F-4D97-AF65-F5344CB8AC3E}">
        <p14:creationId xmlns:p14="http://schemas.microsoft.com/office/powerpoint/2010/main" val="50899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27"/>
          <p:cNvGrpSpPr>
            <a:grpSpLocks/>
          </p:cNvGrpSpPr>
          <p:nvPr/>
        </p:nvGrpSpPr>
        <p:grpSpPr bwMode="auto">
          <a:xfrm>
            <a:off x="1241424" y="2283718"/>
            <a:ext cx="5759450" cy="1747838"/>
            <a:chOff x="2338874" y="1849629"/>
            <a:chExt cx="3659744" cy="1535546"/>
          </a:xfrm>
        </p:grpSpPr>
        <p:sp>
          <p:nvSpPr>
            <p:cNvPr id="7" name="圆角矩形 1"/>
            <p:cNvSpPr>
              <a:spLocks noChangeArrowheads="1"/>
            </p:cNvSpPr>
            <p:nvPr/>
          </p:nvSpPr>
          <p:spPr bwMode="auto">
            <a:xfrm>
              <a:off x="3681415" y="1849629"/>
              <a:ext cx="1381122" cy="38900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00B0F0"/>
                </a:gs>
                <a:gs pos="50000">
                  <a:srgbClr val="00B0F0"/>
                </a:gs>
                <a:gs pos="100000">
                  <a:srgbClr val="9FD8FF"/>
                </a:gs>
              </a:gsLst>
              <a:lin ang="54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一维数组</a:t>
              </a:r>
            </a:p>
          </p:txBody>
        </p:sp>
        <p:sp>
          <p:nvSpPr>
            <p:cNvPr id="9" name="圆角矩形 11"/>
            <p:cNvSpPr>
              <a:spLocks noChangeArrowheads="1"/>
            </p:cNvSpPr>
            <p:nvPr/>
          </p:nvSpPr>
          <p:spPr bwMode="auto">
            <a:xfrm>
              <a:off x="2338874" y="2996167"/>
              <a:ext cx="1340654" cy="38900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00B0F0"/>
                </a:gs>
                <a:gs pos="50000">
                  <a:srgbClr val="00B0F0"/>
                </a:gs>
                <a:gs pos="100000">
                  <a:srgbClr val="9FD8FF"/>
                </a:gs>
              </a:gsLst>
              <a:lin ang="54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定义</a:t>
              </a:r>
            </a:p>
          </p:txBody>
        </p:sp>
        <p:cxnSp>
          <p:nvCxnSpPr>
            <p:cNvPr id="10" name="直接箭头连接符 3"/>
            <p:cNvCxnSpPr>
              <a:cxnSpLocks noChangeShapeType="1"/>
            </p:cNvCxnSpPr>
            <p:nvPr/>
          </p:nvCxnSpPr>
          <p:spPr bwMode="auto">
            <a:xfrm rot="10800000">
              <a:off x="5062537" y="2343009"/>
              <a:ext cx="936081" cy="756827"/>
            </a:xfrm>
            <a:prstGeom prst="straightConnector1">
              <a:avLst/>
            </a:prstGeom>
            <a:noFill/>
            <a:ln w="28575" algn="ctr">
              <a:solidFill>
                <a:srgbClr val="00ACE6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接箭头连接符 5"/>
            <p:cNvCxnSpPr>
              <a:cxnSpLocks noChangeShapeType="1"/>
              <a:stCxn id="9" idx="0"/>
            </p:cNvCxnSpPr>
            <p:nvPr/>
          </p:nvCxnSpPr>
          <p:spPr bwMode="auto">
            <a:xfrm rot="5400000" flipH="1" flipV="1">
              <a:off x="3017786" y="2334424"/>
              <a:ext cx="653158" cy="670327"/>
            </a:xfrm>
            <a:prstGeom prst="straightConnector1">
              <a:avLst/>
            </a:prstGeom>
            <a:noFill/>
            <a:ln w="28575" algn="ctr">
              <a:solidFill>
                <a:srgbClr val="00ACE6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3" name="圆角矩形 11"/>
          <p:cNvSpPr>
            <a:spLocks noChangeArrowheads="1"/>
          </p:cNvSpPr>
          <p:nvPr/>
        </p:nvSpPr>
        <p:spPr bwMode="auto">
          <a:xfrm>
            <a:off x="3541712" y="3587056"/>
            <a:ext cx="2109787" cy="442674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</a:p>
        </p:txBody>
      </p:sp>
      <p:sp>
        <p:nvSpPr>
          <p:cNvPr id="14" name="圆角矩形 11"/>
          <p:cNvSpPr>
            <a:spLocks noChangeArrowheads="1"/>
          </p:cNvSpPr>
          <p:nvPr/>
        </p:nvSpPr>
        <p:spPr bwMode="auto">
          <a:xfrm>
            <a:off x="5894387" y="3588643"/>
            <a:ext cx="2109787" cy="442674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做函数参数</a:t>
            </a:r>
          </a:p>
        </p:txBody>
      </p:sp>
      <p:cxnSp>
        <p:nvCxnSpPr>
          <p:cNvPr id="15" name="直接箭头连接符 5"/>
          <p:cNvCxnSpPr>
            <a:cxnSpLocks noChangeShapeType="1"/>
          </p:cNvCxnSpPr>
          <p:nvPr/>
        </p:nvCxnSpPr>
        <p:spPr bwMode="auto">
          <a:xfrm flipV="1">
            <a:off x="4551362" y="2845693"/>
            <a:ext cx="0" cy="742950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115616" y="1071340"/>
            <a:ext cx="6480720" cy="583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latin typeface="+mn-ea"/>
              </a:rPr>
              <a:t>函数是对实现某一功能的代码的模块化封装。</a:t>
            </a:r>
            <a:endParaRPr lang="zh-CN" altLang="en-US" sz="2400" dirty="0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7B8D941D-BF12-48FF-A55C-6E7726D5F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87" y="258783"/>
            <a:ext cx="72544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14350" indent="-514350" algn="ctr">
              <a:buFont typeface="+mj-lt"/>
              <a:buAutoNum type="arabicPeriod"/>
            </a:pPr>
            <a:r>
              <a:rPr lang="en-US" altLang="zh-CN" sz="3200" dirty="0">
                <a:latin typeface="宋体" panose="02010600030101010101" pitchFamily="2" charset="-122"/>
              </a:rPr>
              <a:t> </a:t>
            </a:r>
            <a:r>
              <a:rPr lang="zh-CN" altLang="en-US" sz="3200" dirty="0">
                <a:latin typeface="宋体" panose="02010600030101010101" pitchFamily="2" charset="-122"/>
              </a:rPr>
              <a:t>一维</a:t>
            </a:r>
            <a:r>
              <a:rPr lang="zh-CN" altLang="en-US" sz="3200" dirty="0">
                <a:latin typeface="宋体" panose="02010600030101010101" pitchFamily="2" charset="-122"/>
                <a:cs typeface="Times New Roman" panose="02020603050405020304" pitchFamily="18" charset="0"/>
              </a:rPr>
              <a:t>数组</a:t>
            </a:r>
            <a:endParaRPr lang="zh-CN" altLang="en-US" sz="3200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855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>
            <a:extLst>
              <a:ext uri="{FF2B5EF4-FFF2-40B4-BE49-F238E27FC236}">
                <a16:creationId xmlns:a16="http://schemas.microsoft.com/office/drawing/2014/main" id="{408500DA-9D7E-4F06-BEEC-F8D8E2B8E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977751"/>
            <a:ext cx="7308850" cy="3763531"/>
          </a:xfrm>
          <a:prstGeom prst="rect">
            <a:avLst/>
          </a:prstGeom>
          <a:noFill/>
          <a:ln w="31750">
            <a:solidFill>
              <a:srgbClr val="00ACE6"/>
            </a:solidFill>
            <a:prstDash val="solid"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zh-CN" sz="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在程序设计中，一组具有</a:t>
            </a:r>
            <a:r>
              <a: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相同数据类型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变量集合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称为数组。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/>
              <a:t>一维数组的静态定义：</a:t>
            </a:r>
            <a:endParaRPr lang="en-US" altLang="zh-CN" sz="1600" dirty="0"/>
          </a:p>
          <a:p>
            <a:pPr>
              <a:lnSpc>
                <a:spcPct val="150000"/>
              </a:lnSpc>
              <a:defRPr/>
            </a:pPr>
            <a:endParaRPr lang="en-US" altLang="zh-CN" sz="1600" dirty="0"/>
          </a:p>
          <a:p>
            <a:pPr>
              <a:lnSpc>
                <a:spcPct val="150000"/>
              </a:lnSpc>
              <a:defRPr/>
            </a:pPr>
            <a:endParaRPr lang="en-US" altLang="zh-CN" sz="1600" dirty="0"/>
          </a:p>
          <a:p>
            <a:pPr>
              <a:lnSpc>
                <a:spcPct val="150000"/>
              </a:lnSpc>
              <a:defRPr/>
            </a:pPr>
            <a:endParaRPr lang="en-US" altLang="zh-CN" sz="1600" dirty="0"/>
          </a:p>
          <a:p>
            <a:pPr>
              <a:lnSpc>
                <a:spcPct val="150000"/>
              </a:lnSpc>
              <a:defRPr/>
            </a:pPr>
            <a:endParaRPr lang="en-US" altLang="zh-CN" sz="1600" dirty="0"/>
          </a:p>
          <a:p>
            <a:pPr>
              <a:lnSpc>
                <a:spcPct val="150000"/>
              </a:lnSpc>
              <a:defRPr/>
            </a:pPr>
            <a:endParaRPr lang="en-US" altLang="zh-CN" sz="1600" dirty="0"/>
          </a:p>
          <a:p>
            <a:pPr>
              <a:lnSpc>
                <a:spcPct val="150000"/>
              </a:lnSpc>
              <a:defRPr/>
            </a:pPr>
            <a:r>
              <a:rPr lang="zh-CN" altLang="en-US" sz="1600" dirty="0"/>
              <a:t>常量表达式必须为</a:t>
            </a:r>
            <a:r>
              <a:rPr lang="zh-CN" altLang="en-US" sz="1600" b="1" dirty="0">
                <a:solidFill>
                  <a:srgbClr val="FF0000"/>
                </a:solidFill>
              </a:rPr>
              <a:t>整型常量</a:t>
            </a:r>
            <a:r>
              <a:rPr lang="zh-CN" altLang="en-US" sz="1600" dirty="0"/>
              <a:t>，不能是变量，这个数值必须是已知的数值。</a:t>
            </a:r>
          </a:p>
          <a:p>
            <a:pPr>
              <a:lnSpc>
                <a:spcPct val="150000"/>
              </a:lnSpc>
              <a:defRPr/>
            </a:pPr>
            <a:endParaRPr lang="zh-CN" alt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圆角矩形 1">
            <a:extLst>
              <a:ext uri="{FF2B5EF4-FFF2-40B4-BE49-F238E27FC236}">
                <a16:creationId xmlns:a16="http://schemas.microsoft.com/office/drawing/2014/main" id="{CFA2D21E-1E7F-4E2F-B029-4AED05BF8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627332"/>
            <a:ext cx="2304256" cy="442674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一维数组定义：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CC3F712-7748-49E5-839F-DD3011CBC412}"/>
              </a:ext>
            </a:extLst>
          </p:cNvPr>
          <p:cNvSpPr/>
          <p:nvPr/>
        </p:nvSpPr>
        <p:spPr>
          <a:xfrm>
            <a:off x="1820884" y="3136685"/>
            <a:ext cx="6130925" cy="707886"/>
          </a:xfrm>
          <a:prstGeom prst="rect">
            <a:avLst/>
          </a:prstGeom>
          <a:noFill/>
          <a:ln w="25400">
            <a:solidFill>
              <a:srgbClr val="00ACE6"/>
            </a:solidFill>
            <a:prstDash val="solid"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类型说明符 数组名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常量表达式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];</a:t>
            </a:r>
            <a:endParaRPr lang="en-US" altLang="zh-CN" b="1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>
              <a:lnSpc>
                <a:spcPct val="200000"/>
              </a:lnSpc>
              <a:defRPr/>
            </a:pPr>
            <a:endParaRPr lang="en-US" altLang="zh-CN" sz="20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" name="圆角矩形标注 18">
            <a:extLst>
              <a:ext uri="{FF2B5EF4-FFF2-40B4-BE49-F238E27FC236}">
                <a16:creationId xmlns:a16="http://schemas.microsoft.com/office/drawing/2014/main" id="{FD3ADA43-7DB6-457B-9C50-8CDEF9528CD8}"/>
              </a:ext>
            </a:extLst>
          </p:cNvPr>
          <p:cNvSpPr/>
          <p:nvPr/>
        </p:nvSpPr>
        <p:spPr bwMode="auto">
          <a:xfrm>
            <a:off x="1950551" y="2520051"/>
            <a:ext cx="1231900" cy="374571"/>
          </a:xfrm>
          <a:prstGeom prst="wedgeRoundRectCallout">
            <a:avLst>
              <a:gd name="adj1" fmla="val 29682"/>
              <a:gd name="adj2" fmla="val 160922"/>
              <a:gd name="adj3" fmla="val 16667"/>
            </a:avLst>
          </a:prstGeom>
          <a:noFill/>
          <a:ln w="25400">
            <a:solidFill>
              <a:srgbClr val="00ACE6"/>
            </a:solidFill>
            <a:prstDash val="solid"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>
            <a:spAutoFit/>
          </a:bodyPr>
          <a:lstStyle/>
          <a:p>
            <a:pPr algn="ctr"/>
            <a:r>
              <a:rPr lang="zh-CN" altLang="en-US" sz="1600" b="1">
                <a:solidFill>
                  <a:srgbClr val="FF0000"/>
                </a:solidFill>
                <a:latin typeface="+mn-ea"/>
                <a:cs typeface="Times New Roman" pitchFamily="18" charset="0"/>
              </a:rPr>
              <a:t>元素类型</a:t>
            </a:r>
            <a:endParaRPr lang="zh-CN" altLang="en-US" sz="1600" b="1">
              <a:solidFill>
                <a:srgbClr val="FF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8" name="圆角矩形标注 19">
            <a:extLst>
              <a:ext uri="{FF2B5EF4-FFF2-40B4-BE49-F238E27FC236}">
                <a16:creationId xmlns:a16="http://schemas.microsoft.com/office/drawing/2014/main" id="{E69777F5-40E2-4BAF-9AF9-79850B2709F1}"/>
              </a:ext>
            </a:extLst>
          </p:cNvPr>
          <p:cNvSpPr/>
          <p:nvPr/>
        </p:nvSpPr>
        <p:spPr bwMode="auto">
          <a:xfrm>
            <a:off x="3779912" y="2520051"/>
            <a:ext cx="1231900" cy="374571"/>
          </a:xfrm>
          <a:prstGeom prst="wedgeRoundRectCallout">
            <a:avLst>
              <a:gd name="adj1" fmla="val 9063"/>
              <a:gd name="adj2" fmla="val 145097"/>
              <a:gd name="adj3" fmla="val 16667"/>
            </a:avLst>
          </a:prstGeom>
          <a:noFill/>
          <a:ln w="25400">
            <a:solidFill>
              <a:srgbClr val="00ACE6"/>
            </a:solidFill>
            <a:prstDash val="solid"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>
            <a:spAutoFit/>
          </a:bodyPr>
          <a:lstStyle/>
          <a:p>
            <a:pPr algn="ctr"/>
            <a:r>
              <a:rPr lang="zh-CN" altLang="en-US" sz="1600" b="1">
                <a:solidFill>
                  <a:srgbClr val="FF0000"/>
                </a:solidFill>
                <a:latin typeface="+mn-ea"/>
                <a:cs typeface="Times New Roman" pitchFamily="18" charset="0"/>
              </a:rPr>
              <a:t>数组长度</a:t>
            </a:r>
          </a:p>
        </p:txBody>
      </p:sp>
    </p:spTree>
    <p:extLst>
      <p:ext uri="{BB962C8B-B14F-4D97-AF65-F5344CB8AC3E}">
        <p14:creationId xmlns:p14="http://schemas.microsoft.com/office/powerpoint/2010/main" val="117968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>
            <a:extLst>
              <a:ext uri="{FF2B5EF4-FFF2-40B4-BE49-F238E27FC236}">
                <a16:creationId xmlns:a16="http://schemas.microsoft.com/office/drawing/2014/main" id="{408500DA-9D7E-4F06-BEEC-F8D8E2B8E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558" y="483518"/>
            <a:ext cx="7308850" cy="4339650"/>
          </a:xfrm>
          <a:prstGeom prst="rect">
            <a:avLst/>
          </a:prstGeom>
          <a:noFill/>
          <a:ln w="31750">
            <a:solidFill>
              <a:srgbClr val="00ACE6"/>
            </a:solidFill>
            <a:prstDash val="solid"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zh-CN" sz="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可以在定义时，对数组初始化。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 int a[3]={0,1,2};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 int b[10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]={2};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定义并初始化时可以不指定长度。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  int a[ ]={0,1,2,3,4,5};</a:t>
            </a:r>
          </a:p>
          <a:p>
            <a:pPr marL="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非定义时不可以整体赋值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 a[3]={0,1,2};</a:t>
            </a:r>
          </a:p>
          <a:p>
            <a:pPr marL="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不可以数组变量之间赋值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  int a[3],b[3];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   a=b;</a:t>
            </a:r>
          </a:p>
          <a:p>
            <a:pPr marL="2844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系统不会检查下标是否有效</a:t>
            </a:r>
          </a:p>
        </p:txBody>
      </p:sp>
      <p:sp>
        <p:nvSpPr>
          <p:cNvPr id="10" name="圆角矩形 1">
            <a:extLst>
              <a:ext uri="{FF2B5EF4-FFF2-40B4-BE49-F238E27FC236}">
                <a16:creationId xmlns:a16="http://schemas.microsoft.com/office/drawing/2014/main" id="{CFA2D21E-1E7F-4E2F-B029-4AED05BF8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262181"/>
            <a:ext cx="2304256" cy="442674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需要注意的问题：</a:t>
            </a:r>
          </a:p>
        </p:txBody>
      </p:sp>
    </p:spTree>
    <p:extLst>
      <p:ext uri="{BB962C8B-B14F-4D97-AF65-F5344CB8AC3E}">
        <p14:creationId xmlns:p14="http://schemas.microsoft.com/office/powerpoint/2010/main" val="673400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689" y="406777"/>
            <a:ext cx="1305165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09ED6"/>
                </a:solidFill>
              </a:rPr>
              <a:t>实例</a:t>
            </a:r>
            <a:r>
              <a:rPr lang="en-US" altLang="zh-CN" sz="2400" b="1" dirty="0">
                <a:solidFill>
                  <a:srgbClr val="009ED6"/>
                </a:solidFill>
              </a:rPr>
              <a:t>1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568689" y="1059582"/>
            <a:ext cx="7907337" cy="460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dirty="0">
                <a:latin typeface="+mn-lt"/>
                <a:ea typeface="+mn-ea"/>
              </a:rPr>
              <a:t>输入一些整数</a:t>
            </a:r>
            <a:r>
              <a:rPr lang="en-US" altLang="zh-CN" dirty="0">
                <a:latin typeface="+mn-lt"/>
                <a:ea typeface="+mn-ea"/>
              </a:rPr>
              <a:t>n</a:t>
            </a:r>
            <a:r>
              <a:rPr lang="zh-CN" altLang="en-US" dirty="0">
                <a:latin typeface="+mn-lt"/>
                <a:ea typeface="+mn-ea"/>
              </a:rPr>
              <a:t>，并将其逆序输出。</a:t>
            </a:r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92B2733-472C-45D5-8554-AF2F960EB2CC}"/>
              </a:ext>
            </a:extLst>
          </p:cNvPr>
          <p:cNvSpPr/>
          <p:nvPr/>
        </p:nvSpPr>
        <p:spPr>
          <a:xfrm>
            <a:off x="2069696" y="406777"/>
            <a:ext cx="2350323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400" b="1" dirty="0">
                <a:solidFill>
                  <a:srgbClr val="009ED6"/>
                </a:solidFill>
              </a:rPr>
              <a:t>一维数组的应用</a:t>
            </a:r>
            <a:endParaRPr lang="en-US" altLang="zh-CN" sz="2400" b="1" dirty="0">
              <a:solidFill>
                <a:srgbClr val="009E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681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689" y="406777"/>
            <a:ext cx="1305165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09ED6"/>
                </a:solidFill>
              </a:rPr>
              <a:t>实例</a:t>
            </a:r>
            <a:r>
              <a:rPr lang="en-US" altLang="zh-CN" sz="2400" b="1" dirty="0">
                <a:solidFill>
                  <a:srgbClr val="009ED6"/>
                </a:solidFill>
              </a:rPr>
              <a:t>2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568689" y="1059582"/>
            <a:ext cx="7675719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现在有</a:t>
            </a:r>
            <a:r>
              <a:rPr lang="en-US" altLang="zh-CN" dirty="0"/>
              <a:t>n</a:t>
            </a:r>
            <a:r>
              <a:rPr lang="zh-CN" altLang="en-US" dirty="0"/>
              <a:t>盏灯，编号为</a:t>
            </a:r>
            <a:r>
              <a:rPr lang="en-US" altLang="zh-CN" dirty="0"/>
              <a:t>1~n</a:t>
            </a:r>
            <a:r>
              <a:rPr lang="zh-CN" altLang="en-US" dirty="0"/>
              <a:t>，开始时所有的灯都是关的，编号为</a:t>
            </a:r>
            <a:r>
              <a:rPr lang="en-US" altLang="zh-CN" dirty="0"/>
              <a:t>1</a:t>
            </a:r>
            <a:r>
              <a:rPr lang="zh-CN" altLang="en-US" dirty="0"/>
              <a:t>的人走过来，把是</a:t>
            </a:r>
            <a:r>
              <a:rPr lang="en-US" altLang="zh-CN" dirty="0"/>
              <a:t>1</a:t>
            </a:r>
            <a:r>
              <a:rPr lang="zh-CN" altLang="en-US" dirty="0"/>
              <a:t>的倍数的灯开关按下（开的关上，关的开起来），编号为</a:t>
            </a:r>
            <a:r>
              <a:rPr lang="en-US" altLang="zh-CN" dirty="0"/>
              <a:t>2</a:t>
            </a:r>
            <a:r>
              <a:rPr lang="zh-CN" altLang="en-US" dirty="0"/>
              <a:t>的的把是</a:t>
            </a:r>
            <a:r>
              <a:rPr lang="en-US" altLang="zh-CN" dirty="0"/>
              <a:t>2</a:t>
            </a:r>
            <a:r>
              <a:rPr lang="zh-CN" altLang="en-US" dirty="0"/>
              <a:t>的倍数的灯开关按下，编号为</a:t>
            </a:r>
            <a:r>
              <a:rPr lang="en-US" altLang="zh-CN" dirty="0"/>
              <a:t>3</a:t>
            </a:r>
            <a:r>
              <a:rPr lang="zh-CN" altLang="en-US" dirty="0"/>
              <a:t>的人又把是</a:t>
            </a:r>
            <a:r>
              <a:rPr lang="en-US" altLang="zh-CN" dirty="0"/>
              <a:t>3</a:t>
            </a:r>
            <a:r>
              <a:rPr lang="zh-CN" altLang="en-US" dirty="0"/>
              <a:t>的倍数的灯开关按下</a:t>
            </a:r>
            <a:r>
              <a:rPr lang="en-US" altLang="zh-CN" dirty="0"/>
              <a:t>……</a:t>
            </a:r>
            <a:r>
              <a:rPr lang="zh-CN" altLang="en-US" dirty="0"/>
              <a:t>直到第</a:t>
            </a:r>
            <a:r>
              <a:rPr lang="en-US" altLang="zh-CN" dirty="0"/>
              <a:t>k</a:t>
            </a:r>
            <a:r>
              <a:rPr lang="zh-CN" altLang="en-US" dirty="0"/>
              <a:t>个人为止。</a:t>
            </a:r>
          </a:p>
          <a:p>
            <a:r>
              <a:rPr lang="zh-CN" altLang="en-US" dirty="0"/>
              <a:t>给定</a:t>
            </a:r>
            <a:r>
              <a:rPr lang="en-US" altLang="zh-CN" dirty="0" err="1"/>
              <a:t>n,k</a:t>
            </a:r>
            <a:r>
              <a:rPr lang="zh-CN" altLang="en-US" dirty="0"/>
              <a:t>，输出哪几盏是开着的。</a:t>
            </a:r>
            <a:r>
              <a:rPr lang="en-US" altLang="zh-CN" dirty="0"/>
              <a:t>0&lt;</a:t>
            </a:r>
            <a:r>
              <a:rPr lang="en-US" altLang="zh-CN" dirty="0" err="1"/>
              <a:t>n,k</a:t>
            </a:r>
            <a:r>
              <a:rPr lang="en-US" altLang="zh-CN" dirty="0"/>
              <a:t>&lt;=1000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2398933-8C80-44D1-93BA-21FEC91BDBF9}"/>
              </a:ext>
            </a:extLst>
          </p:cNvPr>
          <p:cNvSpPr/>
          <p:nvPr/>
        </p:nvSpPr>
        <p:spPr>
          <a:xfrm>
            <a:off x="2069696" y="406777"/>
            <a:ext cx="2350323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400" b="1" dirty="0">
                <a:solidFill>
                  <a:srgbClr val="009ED6"/>
                </a:solidFill>
              </a:rPr>
              <a:t>一维数组的应用</a:t>
            </a:r>
            <a:endParaRPr lang="en-US" altLang="zh-CN" sz="2400" b="1" dirty="0">
              <a:solidFill>
                <a:srgbClr val="009E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946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689" y="406777"/>
            <a:ext cx="1305165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09ED6"/>
                </a:solidFill>
              </a:rPr>
              <a:t>实例</a:t>
            </a:r>
            <a:r>
              <a:rPr lang="en-US" altLang="zh-CN" sz="2400" b="1" dirty="0">
                <a:solidFill>
                  <a:srgbClr val="009ED6"/>
                </a:solidFill>
              </a:rPr>
              <a:t>3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179512" y="1059582"/>
            <a:ext cx="8683831" cy="460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dirty="0">
                <a:latin typeface="+mn-lt"/>
                <a:ea typeface="+mn-ea"/>
              </a:rPr>
              <a:t>输入</a:t>
            </a:r>
            <a:r>
              <a:rPr lang="en-US" altLang="zh-CN" dirty="0">
                <a:latin typeface="+mn-lt"/>
                <a:ea typeface="+mn-ea"/>
              </a:rPr>
              <a:t>n</a:t>
            </a:r>
            <a:r>
              <a:rPr lang="zh-CN" altLang="en-US" dirty="0">
                <a:latin typeface="+mn-lt"/>
                <a:ea typeface="+mn-ea"/>
              </a:rPr>
              <a:t>个</a:t>
            </a:r>
            <a:r>
              <a:rPr lang="zh-CN" altLang="en-US" dirty="0"/>
              <a:t>学生的成绩（整数），存入</a:t>
            </a:r>
            <a:r>
              <a:rPr lang="zh-CN" altLang="en-US" dirty="0">
                <a:latin typeface="+mn-lt"/>
                <a:ea typeface="+mn-ea"/>
              </a:rPr>
              <a:t>数组</a:t>
            </a:r>
            <a:r>
              <a:rPr lang="en-US" altLang="zh-CN" dirty="0">
                <a:latin typeface="+mn-lt"/>
                <a:ea typeface="+mn-ea"/>
              </a:rPr>
              <a:t>a[]</a:t>
            </a:r>
            <a:r>
              <a:rPr lang="zh-CN" altLang="en-US" dirty="0">
                <a:latin typeface="+mn-lt"/>
                <a:ea typeface="+mn-ea"/>
              </a:rPr>
              <a:t>中，求总成绩和平均成绩（浮点数）。</a:t>
            </a:r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AE635C2-147A-4317-91DF-9EB706E3D988}"/>
              </a:ext>
            </a:extLst>
          </p:cNvPr>
          <p:cNvSpPr/>
          <p:nvPr/>
        </p:nvSpPr>
        <p:spPr>
          <a:xfrm>
            <a:off x="2069696" y="406777"/>
            <a:ext cx="2659702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400" b="1" dirty="0">
                <a:solidFill>
                  <a:srgbClr val="009ED6"/>
                </a:solidFill>
              </a:rPr>
              <a:t>数组做函数的参数</a:t>
            </a:r>
            <a:endParaRPr lang="en-US" altLang="zh-CN" sz="2400" b="1" dirty="0">
              <a:solidFill>
                <a:srgbClr val="009E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514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689" y="406777"/>
            <a:ext cx="1305165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09ED6"/>
                </a:solidFill>
              </a:rPr>
              <a:t>实例</a:t>
            </a:r>
            <a:r>
              <a:rPr lang="en-US" altLang="zh-CN" sz="2400" b="1" dirty="0">
                <a:solidFill>
                  <a:srgbClr val="009ED6"/>
                </a:solidFill>
              </a:rPr>
              <a:t>4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179512" y="1059582"/>
            <a:ext cx="8683831" cy="460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dirty="0">
                <a:latin typeface="+mn-lt"/>
                <a:ea typeface="+mn-ea"/>
              </a:rPr>
              <a:t>输入</a:t>
            </a:r>
            <a:r>
              <a:rPr lang="en-US" altLang="zh-CN" dirty="0">
                <a:latin typeface="+mn-lt"/>
                <a:ea typeface="+mn-ea"/>
              </a:rPr>
              <a:t>n</a:t>
            </a:r>
            <a:r>
              <a:rPr lang="zh-CN" altLang="en-US" dirty="0">
                <a:latin typeface="+mn-lt"/>
                <a:ea typeface="+mn-ea"/>
              </a:rPr>
              <a:t>个</a:t>
            </a:r>
            <a:r>
              <a:rPr lang="zh-CN" altLang="en-US" dirty="0"/>
              <a:t>学生的成绩存入</a:t>
            </a:r>
            <a:r>
              <a:rPr lang="zh-CN" altLang="en-US" dirty="0">
                <a:latin typeface="+mn-lt"/>
                <a:ea typeface="+mn-ea"/>
              </a:rPr>
              <a:t>数组</a:t>
            </a:r>
            <a:r>
              <a:rPr lang="en-US" altLang="zh-CN" dirty="0">
                <a:latin typeface="+mn-lt"/>
                <a:ea typeface="+mn-ea"/>
              </a:rPr>
              <a:t>a[]</a:t>
            </a:r>
            <a:r>
              <a:rPr lang="zh-CN" altLang="en-US" dirty="0">
                <a:latin typeface="+mn-lt"/>
                <a:ea typeface="+mn-ea"/>
              </a:rPr>
              <a:t>中，求最低分和最高分。</a:t>
            </a:r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AE635C2-147A-4317-91DF-9EB706E3D988}"/>
              </a:ext>
            </a:extLst>
          </p:cNvPr>
          <p:cNvSpPr/>
          <p:nvPr/>
        </p:nvSpPr>
        <p:spPr>
          <a:xfrm>
            <a:off x="2069696" y="406777"/>
            <a:ext cx="2659702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400" b="1" dirty="0">
                <a:solidFill>
                  <a:srgbClr val="009ED6"/>
                </a:solidFill>
              </a:rPr>
              <a:t>数组做函数的参数</a:t>
            </a:r>
            <a:endParaRPr lang="en-US" altLang="zh-CN" sz="2400" b="1" dirty="0">
              <a:solidFill>
                <a:srgbClr val="009E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890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精装书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1567</TotalTime>
  <Words>818</Words>
  <Application>Microsoft Office PowerPoint</Application>
  <PresentationFormat>全屏显示(16:9)</PresentationFormat>
  <Paragraphs>140</Paragraphs>
  <Slides>18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Adobe 仿宋 Std R</vt:lpstr>
      <vt:lpstr>Aharoni</vt:lpstr>
      <vt:lpstr>等线</vt:lpstr>
      <vt:lpstr>微软雅黑</vt:lpstr>
      <vt:lpstr>黑体</vt:lpstr>
      <vt:lpstr>宋体</vt:lpstr>
      <vt:lpstr>Arial</vt:lpstr>
      <vt:lpstr>Calibri</vt:lpstr>
      <vt:lpstr>Courier New</vt:lpstr>
      <vt:lpstr>Times New Roman</vt:lpstr>
      <vt:lpstr>Wingdings</vt:lpstr>
      <vt:lpstr>Office 主题​​</vt:lpstr>
      <vt:lpstr>C++基础</vt:lpstr>
      <vt:lpstr> 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admin</cp:lastModifiedBy>
  <cp:revision>561</cp:revision>
  <dcterms:created xsi:type="dcterms:W3CDTF">2018-04-19T15:31:00Z</dcterms:created>
  <dcterms:modified xsi:type="dcterms:W3CDTF">2023-07-20T15:03:28Z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