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6" r:id="rId2"/>
    <p:sldId id="489" r:id="rId3"/>
    <p:sldId id="490" r:id="rId4"/>
    <p:sldId id="491" r:id="rId5"/>
    <p:sldId id="518" r:id="rId6"/>
    <p:sldId id="524" r:id="rId7"/>
    <p:sldId id="530" r:id="rId8"/>
    <p:sldId id="508" r:id="rId9"/>
    <p:sldId id="516" r:id="rId10"/>
    <p:sldId id="525" r:id="rId11"/>
    <p:sldId id="526" r:id="rId12"/>
    <p:sldId id="531" r:id="rId13"/>
    <p:sldId id="527" r:id="rId14"/>
    <p:sldId id="528" r:id="rId15"/>
    <p:sldId id="529" r:id="rId16"/>
    <p:sldId id="49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2771" autoAdjust="0"/>
  </p:normalViewPr>
  <p:slideViewPr>
    <p:cSldViewPr>
      <p:cViewPr varScale="1">
        <p:scale>
          <a:sx n="71" d="100"/>
          <a:sy n="71" d="100"/>
        </p:scale>
        <p:origin x="68" y="84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9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5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355726"/>
            <a:ext cx="8435280" cy="1368152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354360" y="102393"/>
            <a:ext cx="8435280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数据结构与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算法特训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EBA363-C0B7-40B6-ABEB-0F30BAC115F2}"/>
              </a:ext>
            </a:extLst>
          </p:cNvPr>
          <p:cNvSpPr txBox="1">
            <a:spLocks/>
          </p:cNvSpPr>
          <p:nvPr/>
        </p:nvSpPr>
        <p:spPr>
          <a:xfrm>
            <a:off x="251520" y="1256104"/>
            <a:ext cx="8435280" cy="93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前导语言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977751"/>
            <a:ext cx="7308850" cy="3394199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字符串：存储在内存的连续字节中的一系列字符。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string str;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string str=“</a:t>
            </a:r>
            <a:r>
              <a:rPr lang="en-US" altLang="zh-CN" sz="1600" dirty="0" err="1"/>
              <a:t>afsdjkl;sd</a:t>
            </a:r>
            <a:r>
              <a:rPr lang="en-US" altLang="zh-CN" sz="1600" dirty="0"/>
              <a:t>”;</a:t>
            </a:r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string</a:t>
            </a:r>
            <a:r>
              <a:rPr lang="zh-CN" altLang="en-US" sz="1600" dirty="0"/>
              <a:t>类隐藏了字符串的数组性质，使用户可以像处理普通变量一样处理字符串。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string</a:t>
            </a:r>
            <a:r>
              <a:rPr lang="zh-CN" altLang="en-US" sz="1600" dirty="0"/>
              <a:t>类头文件：</a:t>
            </a:r>
            <a:endParaRPr lang="en-US" altLang="zh-CN" sz="16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/>
              <a:t>#include&lt;string&gt;</a:t>
            </a:r>
          </a:p>
          <a:p>
            <a:pPr>
              <a:lnSpc>
                <a:spcPct val="150000"/>
              </a:lnSpc>
              <a:defRPr/>
            </a:pPr>
            <a:endParaRPr lang="zh-CN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688916"/>
            <a:ext cx="264289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字符串定义：</a:t>
            </a:r>
          </a:p>
        </p:txBody>
      </p:sp>
    </p:spTree>
    <p:extLst>
      <p:ext uri="{BB962C8B-B14F-4D97-AF65-F5344CB8AC3E}">
        <p14:creationId xmlns:p14="http://schemas.microsoft.com/office/powerpoint/2010/main" val="87318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58" y="483518"/>
            <a:ext cx="7308850" cy="3785652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>
              <a:lnSpc>
                <a:spcPct val="150000"/>
              </a:lnSpc>
              <a:defRPr/>
            </a:pP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可以使用</a:t>
            </a:r>
            <a:r>
              <a:rPr lang="en-US" altLang="zh-CN" sz="2000" dirty="0"/>
              <a:t>C-</a:t>
            </a:r>
            <a:r>
              <a:rPr lang="zh-CN" altLang="en-US" sz="2000" dirty="0"/>
              <a:t>风格字符串初始化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可以使用</a:t>
            </a:r>
            <a:r>
              <a:rPr lang="en-US" altLang="zh-CN" sz="2000" dirty="0" err="1"/>
              <a:t>cin</a:t>
            </a:r>
            <a:r>
              <a:rPr lang="zh-CN" altLang="en-US" sz="2000" dirty="0"/>
              <a:t>输入存储到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可以使用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输出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</a:rPr>
              <a:t>对象没有</a:t>
            </a:r>
            <a:r>
              <a:rPr lang="en-US" altLang="zh-CN" sz="2000" dirty="0">
                <a:solidFill>
                  <a:srgbClr val="FF0000"/>
                </a:solidFill>
              </a:rPr>
              <a:t>’\0’</a:t>
            </a:r>
            <a:r>
              <a:rPr lang="zh-CN" altLang="en-US" sz="2000" dirty="0">
                <a:solidFill>
                  <a:srgbClr val="FF0000"/>
                </a:solidFill>
              </a:rPr>
              <a:t>的概念。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char</a:t>
            </a:r>
            <a:r>
              <a:rPr lang="zh-CN" altLang="en-US" sz="2000" dirty="0" smtClean="0"/>
              <a:t>数组是一</a:t>
            </a:r>
            <a:r>
              <a:rPr lang="zh-CN" altLang="en-US" sz="2000" dirty="0"/>
              <a:t>组用于存储一个字符串的</a:t>
            </a:r>
            <a:r>
              <a:rPr lang="en-US" altLang="zh-CN" sz="2000" dirty="0"/>
              <a:t>char</a:t>
            </a:r>
            <a:r>
              <a:rPr lang="zh-CN" altLang="en-US" sz="2000" dirty="0"/>
              <a:t>存储单元，而</a:t>
            </a:r>
            <a:r>
              <a:rPr lang="en-US" altLang="zh-CN" sz="2000" dirty="0"/>
              <a:t>string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变量是一</a:t>
            </a:r>
            <a:r>
              <a:rPr lang="zh-CN" altLang="en-US" sz="2000" dirty="0"/>
              <a:t>个表示字符串的实体。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zh-CN" altLang="en-US" sz="2000" dirty="0"/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2181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需要注意的问题：</a:t>
            </a:r>
          </a:p>
        </p:txBody>
      </p:sp>
    </p:spTree>
    <p:extLst>
      <p:ext uri="{BB962C8B-B14F-4D97-AF65-F5344CB8AC3E}">
        <p14:creationId xmlns:p14="http://schemas.microsoft.com/office/powerpoint/2010/main" val="39629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977751"/>
            <a:ext cx="7704856" cy="2769989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/>
              <a:t>字符串的长度</a:t>
            </a:r>
            <a:r>
              <a:rPr lang="en-US" altLang="zh-CN" b="1" dirty="0"/>
              <a:t>: .length()</a:t>
            </a:r>
            <a:r>
              <a:rPr lang="zh-CN" altLang="en-US" b="1" dirty="0"/>
              <a:t>、</a:t>
            </a:r>
            <a:r>
              <a:rPr lang="en-US" altLang="zh-CN" b="1" dirty="0"/>
              <a:t>.size()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dirty="0" err="1">
                <a:solidFill>
                  <a:srgbClr val="FF0000"/>
                </a:solidFill>
              </a:rPr>
              <a:t>str.length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str.size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是用于求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类对象的成员函数</a:t>
            </a:r>
            <a:r>
              <a:rPr lang="zh-CN" altLang="en-US" sz="2000" dirty="0">
                <a:solidFill>
                  <a:srgbClr val="FF0000"/>
                </a:solidFill>
              </a:rPr>
              <a:t/>
            </a:r>
            <a:br>
              <a:rPr lang="zh-CN" altLang="en-US" sz="2000" dirty="0">
                <a:solidFill>
                  <a:srgbClr val="FF0000"/>
                </a:solidFill>
              </a:rPr>
            </a:br>
            <a:r>
              <a:rPr lang="en-US" altLang="zh-CN" dirty="0" err="1"/>
              <a:t>strlen</a:t>
            </a:r>
            <a:r>
              <a:rPr lang="en-US" altLang="zh-CN" dirty="0"/>
              <a:t>(str)</a:t>
            </a:r>
            <a:r>
              <a:rPr lang="zh-CN" altLang="en-US" dirty="0"/>
              <a:t>是用于求字符数组的长度，其参数是</a:t>
            </a:r>
            <a:r>
              <a:rPr lang="en-US" altLang="zh-CN" dirty="0"/>
              <a:t>char*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string str="0123456789";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err="1"/>
              <a:t>cout</a:t>
            </a:r>
            <a:r>
              <a:rPr lang="en-US" altLang="zh-CN" dirty="0"/>
              <a:t> &lt;&lt;"</a:t>
            </a:r>
            <a:r>
              <a:rPr lang="en-US" altLang="zh-CN" dirty="0" err="1"/>
              <a:t>str.length</a:t>
            </a:r>
            <a:r>
              <a:rPr lang="en-US" altLang="zh-CN" dirty="0"/>
              <a:t>()="&lt;&lt;</a:t>
            </a:r>
            <a:r>
              <a:rPr lang="en-US" altLang="zh-CN" dirty="0" err="1"/>
              <a:t>str.length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;//</a:t>
            </a:r>
            <a:r>
              <a:rPr lang="zh-CN" altLang="en-US" dirty="0"/>
              <a:t>结果为</a:t>
            </a:r>
            <a:r>
              <a:rPr lang="en-US" altLang="zh-CN" dirty="0"/>
              <a:t>10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dirty="0" err="1"/>
              <a:t>cout</a:t>
            </a:r>
            <a:r>
              <a:rPr lang="en-US" altLang="zh-CN" dirty="0"/>
              <a:t> &lt;&lt;"</a:t>
            </a:r>
            <a:r>
              <a:rPr lang="en-US" altLang="zh-CN" dirty="0" err="1"/>
              <a:t>str.size</a:t>
            </a:r>
            <a:r>
              <a:rPr lang="en-US" altLang="zh-CN" dirty="0"/>
              <a:t>()="&lt;&lt;</a:t>
            </a:r>
            <a:r>
              <a:rPr lang="en-US" altLang="zh-CN" dirty="0" err="1"/>
              <a:t>str.size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;//</a:t>
            </a:r>
            <a:r>
              <a:rPr lang="zh-CN" altLang="en-US" dirty="0"/>
              <a:t>结果为</a:t>
            </a:r>
            <a:r>
              <a:rPr lang="en-US" altLang="zh-CN" dirty="0"/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688916"/>
            <a:ext cx="264289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字符串：</a:t>
            </a:r>
          </a:p>
        </p:txBody>
      </p:sp>
    </p:spTree>
    <p:extLst>
      <p:ext uri="{BB962C8B-B14F-4D97-AF65-F5344CB8AC3E}">
        <p14:creationId xmlns:p14="http://schemas.microsoft.com/office/powerpoint/2010/main" val="329912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38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输入一些字符串，</a:t>
            </a:r>
            <a:r>
              <a:rPr lang="zh-CN" altLang="en-US" dirty="0"/>
              <a:t>进行赋值、拼接、附加。</a:t>
            </a:r>
            <a:endParaRPr lang="en-US" altLang="zh-CN" dirty="0"/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C-</a:t>
            </a:r>
            <a:r>
              <a:rPr lang="zh-CN" altLang="en-US" dirty="0"/>
              <a:t>风格：                                          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 smtClean="0"/>
              <a:t>strlen</a:t>
            </a:r>
            <a:r>
              <a:rPr lang="en-US" altLang="zh-CN" dirty="0" smtClean="0"/>
              <a:t>()			</a:t>
            </a:r>
            <a:r>
              <a:rPr lang="en-US" altLang="zh-CN" dirty="0" smtClean="0">
                <a:solidFill>
                  <a:srgbClr val="FF0000"/>
                </a:solidFill>
              </a:rPr>
              <a:t>size(), length()</a:t>
            </a:r>
            <a:endParaRPr lang="en-US" altLang="zh-CN" dirty="0"/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strcpy</a:t>
            </a:r>
            <a:r>
              <a:rPr lang="en-US" altLang="zh-CN" dirty="0" smtClean="0"/>
              <a:t>()			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endParaRPr lang="en-US" altLang="zh-CN" dirty="0"/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strcat</a:t>
            </a:r>
            <a:r>
              <a:rPr lang="en-US" altLang="zh-CN" dirty="0" smtClean="0"/>
              <a:t>()			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endParaRPr lang="en-US" altLang="zh-CN" dirty="0"/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strcmp</a:t>
            </a:r>
            <a:r>
              <a:rPr lang="en-US" altLang="zh-CN" dirty="0" smtClean="0"/>
              <a:t>()			</a:t>
            </a:r>
            <a:r>
              <a:rPr lang="en-US" altLang="zh-CN" dirty="0">
                <a:solidFill>
                  <a:srgbClr val="FF0000"/>
                </a:solidFill>
              </a:rPr>
              <a:t>==,!=,&gt;=,&lt;=</a:t>
            </a:r>
            <a:endParaRPr lang="en-US" altLang="zh-CN" dirty="0"/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strchr</a:t>
            </a:r>
            <a:r>
              <a:rPr lang="en-US" altLang="zh-CN" dirty="0"/>
              <a:t>(),</a:t>
            </a:r>
            <a:r>
              <a:rPr lang="en-US" altLang="zh-CN" dirty="0" err="1"/>
              <a:t>strrchr</a:t>
            </a:r>
            <a:r>
              <a:rPr lang="en-US" altLang="zh-CN" dirty="0"/>
              <a:t>(),</a:t>
            </a:r>
            <a:r>
              <a:rPr lang="en-US" altLang="zh-CN" dirty="0" err="1"/>
              <a:t>strstr</a:t>
            </a:r>
            <a:r>
              <a:rPr lang="en-US" altLang="zh-CN" dirty="0" smtClean="0"/>
              <a:t>()		</a:t>
            </a:r>
            <a:r>
              <a:rPr lang="en-US" altLang="zh-CN" dirty="0" smtClean="0">
                <a:solidFill>
                  <a:srgbClr val="FF0000"/>
                </a:solidFill>
              </a:rPr>
              <a:t>find</a:t>
            </a:r>
            <a:endParaRPr lang="en-US" altLang="zh-CN" dirty="0"/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strlwr</a:t>
            </a:r>
            <a:r>
              <a:rPr lang="en-US" altLang="zh-CN" dirty="0"/>
              <a:t>(),</a:t>
            </a:r>
            <a:r>
              <a:rPr lang="en-US" altLang="zh-CN" dirty="0" err="1"/>
              <a:t>strupr</a:t>
            </a:r>
            <a:r>
              <a:rPr lang="en-US" altLang="zh-CN" dirty="0"/>
              <a:t>()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069696" y="406777"/>
            <a:ext cx="204094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字符串的应用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6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zh-CN" altLang="en-US" dirty="0"/>
              <a:t>一行字符，统计单词个数，单词之间以空格隔开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069696" y="406777"/>
            <a:ext cx="204094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字符串的应用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689" y="1419622"/>
            <a:ext cx="832379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int</a:t>
            </a:r>
            <a:r>
              <a:rPr lang="en-US" altLang="zh-CN" sz="1400" dirty="0"/>
              <a:t> count(string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, index = 0;</a:t>
            </a:r>
          </a:p>
          <a:p>
            <a:r>
              <a:rPr lang="en-US" altLang="zh-CN" sz="1400" dirty="0"/>
              <a:t>	char space = ' </a:t>
            </a:r>
            <a:r>
              <a:rPr lang="en-US" altLang="zh-CN" sz="1400" dirty="0" smtClean="0"/>
              <a:t>';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str.length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if(!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 = 0;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else{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 = 1;</a:t>
            </a:r>
          </a:p>
          <a:p>
            <a:r>
              <a:rPr lang="en-US" altLang="zh-CN" sz="1400" dirty="0"/>
              <a:t>		while((index = </a:t>
            </a:r>
            <a:r>
              <a:rPr lang="en-US" altLang="zh-CN" sz="1400" dirty="0" err="1"/>
              <a:t>str.find</a:t>
            </a:r>
            <a:r>
              <a:rPr lang="en-US" altLang="zh-CN" sz="1400" dirty="0"/>
              <a:t>(space, index)) &gt;= 0 &amp;&amp; index &lt;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	{</a:t>
            </a:r>
          </a:p>
          <a:p>
            <a:r>
              <a:rPr lang="en-US" altLang="zh-CN" sz="1400" dirty="0"/>
              <a:t>			while(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[++index] == space)</a:t>
            </a:r>
          </a:p>
          <a:p>
            <a:r>
              <a:rPr lang="en-US" altLang="zh-CN" sz="1400" dirty="0"/>
              <a:t>				;</a:t>
            </a:r>
          </a:p>
          <a:p>
            <a:r>
              <a:rPr lang="en-US" altLang="zh-CN" sz="1400" dirty="0"/>
              <a:t>			++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	}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	return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369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/>
              <a:t>3</a:t>
            </a:r>
            <a:r>
              <a:rPr lang="zh-CN" altLang="en-US" dirty="0"/>
              <a:t>个字符串，找出其中最小的字符串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069696" y="406777"/>
            <a:ext cx="204094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字符串的应用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0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60D217A6-9368-4156-B6AF-004A49BF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85475"/>
            <a:ext cx="79073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洛谷</a:t>
            </a:r>
            <a:r>
              <a:rPr lang="en-US" altLang="zh-CN" dirty="0"/>
              <a:t>P1914(https://www.luogu.org/problemnew/show/P1914)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294765"/>
            <a:ext cx="76962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7</a:t>
            </a:r>
            <a:r>
              <a:rPr lang="zh-CN" altLang="en-US" sz="3200" dirty="0" smtClean="0">
                <a:ea typeface="黑体" panose="02010609060101010101" pitchFamily="49" charset="-122"/>
              </a:rPr>
              <a:t>课  </a:t>
            </a:r>
            <a:r>
              <a:rPr lang="zh-CN" altLang="en-US" sz="3200" dirty="0">
                <a:ea typeface="黑体" panose="02010609060101010101" pitchFamily="49" charset="-122"/>
              </a:rPr>
              <a:t>字符串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491880" y="2258357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C-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风格字符串</a:t>
            </a: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419872" y="3130189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string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890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C-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风格字符串</a:t>
              </a:r>
            </a:p>
          </p:txBody>
        </p:sp>
        <p:sp>
          <p:nvSpPr>
            <p:cNvPr id="9" name="圆角矩形 11"/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</a:p>
          </p:txBody>
        </p:sp>
        <p:cxnSp>
          <p:nvCxnSpPr>
            <p:cNvPr id="10" name="直接箭头连接符 3"/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箭头连接符 5"/>
            <p:cNvCxnSpPr>
              <a:cxnSpLocks noChangeShapeType="1"/>
              <a:stCxn id="9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圆角矩形 11"/>
          <p:cNvSpPr>
            <a:spLocks noChangeArrowheads="1"/>
          </p:cNvSpPr>
          <p:nvPr/>
        </p:nvSpPr>
        <p:spPr bwMode="auto">
          <a:xfrm>
            <a:off x="3541712" y="3587056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</a:p>
        </p:txBody>
      </p:sp>
      <p:sp>
        <p:nvSpPr>
          <p:cNvPr id="14" name="圆角矩形 11"/>
          <p:cNvSpPr>
            <a:spLocks noChangeArrowheads="1"/>
          </p:cNvSpPr>
          <p:nvPr/>
        </p:nvSpPr>
        <p:spPr bwMode="auto">
          <a:xfrm>
            <a:off x="5894387" y="3588643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  <p:cxnSp>
        <p:nvCxnSpPr>
          <p:cNvPr id="15" name="直接箭头连接符 5"/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1071340"/>
            <a:ext cx="648072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函数是对实现某一功能的代码的模块化封装。</a:t>
            </a:r>
            <a:endParaRPr lang="zh-CN" altLang="en-US" sz="2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B8D941D-BF12-48FF-A55C-6E7726D5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</a:rPr>
              <a:t>一维</a:t>
            </a:r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5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977751"/>
            <a:ext cx="7308850" cy="3024867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字符串：存储在内存的连续字节中的一系列字符。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字符数组：</a:t>
            </a:r>
            <a:r>
              <a:rPr lang="en-US" altLang="zh-CN" sz="1600" dirty="0"/>
              <a:t>char a[8]={‘</a:t>
            </a:r>
            <a:r>
              <a:rPr lang="en-US" altLang="zh-CN" sz="1600" dirty="0" err="1"/>
              <a:t>v’,’e’,’r’,’y’,’g’,’o’,’o’,’d</a:t>
            </a:r>
            <a:r>
              <a:rPr lang="en-US" altLang="zh-CN" sz="1600" dirty="0"/>
              <a:t>’};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字符串：</a:t>
            </a:r>
            <a:r>
              <a:rPr lang="en-US" altLang="zh-CN" sz="1600" dirty="0">
                <a:solidFill>
                  <a:srgbClr val="FF0000"/>
                </a:solidFill>
              </a:rPr>
              <a:t> char a[8]={‘</a:t>
            </a:r>
            <a:r>
              <a:rPr lang="en-US" altLang="zh-CN" sz="1600" dirty="0" err="1">
                <a:solidFill>
                  <a:srgbClr val="FF0000"/>
                </a:solidFill>
              </a:rPr>
              <a:t>a’,’b’,’c’,’d’,’e’,’f’,’g</a:t>
            </a:r>
            <a:r>
              <a:rPr lang="en-US" altLang="zh-CN" sz="1600" dirty="0">
                <a:solidFill>
                  <a:srgbClr val="FF0000"/>
                </a:solidFill>
              </a:rPr>
              <a:t>’,’\0’};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还有另外一种字符串定义：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字符串：</a:t>
            </a:r>
            <a:r>
              <a:rPr lang="en-US" altLang="zh-CN" sz="1600" dirty="0"/>
              <a:t> char a[8]=“</a:t>
            </a:r>
            <a:r>
              <a:rPr lang="en-US" altLang="zh-CN" sz="1600" dirty="0" err="1"/>
              <a:t>abcdefg</a:t>
            </a:r>
            <a:r>
              <a:rPr lang="en-US" altLang="zh-CN" sz="1600" dirty="0"/>
              <a:t>”;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字符串：</a:t>
            </a:r>
            <a:r>
              <a:rPr lang="en-US" altLang="zh-CN" sz="1600" dirty="0"/>
              <a:t> char a[]=“</a:t>
            </a:r>
            <a:r>
              <a:rPr lang="en-US" altLang="zh-CN" sz="1600" dirty="0" err="1"/>
              <a:t>afsdjkl;sd</a:t>
            </a:r>
            <a:r>
              <a:rPr lang="en-US" altLang="zh-CN" sz="1600" dirty="0"/>
              <a:t>”;</a:t>
            </a:r>
          </a:p>
          <a:p>
            <a:pPr>
              <a:lnSpc>
                <a:spcPct val="150000"/>
              </a:lnSpc>
              <a:defRPr/>
            </a:pPr>
            <a:endParaRPr lang="zh-CN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688916"/>
            <a:ext cx="264289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C-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风格字符串定义：</a:t>
            </a:r>
          </a:p>
        </p:txBody>
      </p:sp>
    </p:spTree>
    <p:extLst>
      <p:ext uri="{BB962C8B-B14F-4D97-AF65-F5344CB8AC3E}">
        <p14:creationId xmlns:p14="http://schemas.microsoft.com/office/powerpoint/2010/main" val="117968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58" y="483518"/>
            <a:ext cx="7308850" cy="437498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>
              <a:lnSpc>
                <a:spcPct val="150000"/>
              </a:lnSpc>
              <a:defRPr/>
            </a:pP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C-</a:t>
            </a:r>
            <a:r>
              <a:rPr lang="zh-CN" altLang="en-US" sz="2000" dirty="0"/>
              <a:t>风格字符串必须以</a:t>
            </a:r>
            <a:r>
              <a:rPr lang="en-US" altLang="zh-CN" sz="2000" dirty="0"/>
              <a:t>’\0’</a:t>
            </a:r>
            <a:r>
              <a:rPr lang="zh-CN" altLang="en-US" sz="2000" dirty="0"/>
              <a:t>结束。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存储空间不要忘了</a:t>
            </a:r>
            <a:r>
              <a:rPr lang="en-US" altLang="zh-CN" sz="2000" dirty="0"/>
              <a:t>’\0’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C++</a:t>
            </a:r>
            <a:r>
              <a:rPr lang="zh-CN" altLang="en-US" sz="2000" dirty="0"/>
              <a:t>对字符串长度没有限制。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空格、制表符、换行符分割的字符串常量自动拼接。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16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/>
              <a:t>C-</a:t>
            </a:r>
            <a:r>
              <a:rPr lang="zh-CN" altLang="en-US" sz="1600" dirty="0"/>
              <a:t>风格字符串头文件：</a:t>
            </a:r>
            <a:endParaRPr lang="en-US" altLang="zh-CN" sz="16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cstring</a:t>
            </a:r>
            <a:r>
              <a:rPr lang="en-US" altLang="zh-CN" sz="1600" dirty="0"/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zh-CN" altLang="en-US" sz="2000" dirty="0"/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2181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需要注意的问题：</a:t>
            </a:r>
          </a:p>
        </p:txBody>
      </p:sp>
    </p:spTree>
    <p:extLst>
      <p:ext uri="{BB962C8B-B14F-4D97-AF65-F5344CB8AC3E}">
        <p14:creationId xmlns:p14="http://schemas.microsoft.com/office/powerpoint/2010/main" val="6734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977751"/>
            <a:ext cx="7704856" cy="3600986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/>
              <a:t>数组或字符串的长度</a:t>
            </a:r>
            <a:r>
              <a:rPr lang="en-US" altLang="zh-CN" b="1" dirty="0"/>
              <a:t>:</a:t>
            </a:r>
            <a:r>
              <a:rPr lang="en-US" altLang="zh-CN" b="1" dirty="0" err="1"/>
              <a:t>sizeof</a:t>
            </a:r>
            <a:r>
              <a:rPr lang="en-US" altLang="zh-CN" b="1" dirty="0"/>
              <a:t>()</a:t>
            </a:r>
            <a:r>
              <a:rPr lang="zh-CN" altLang="en-US" b="1" dirty="0"/>
              <a:t>、</a:t>
            </a:r>
            <a:r>
              <a:rPr lang="en-US" altLang="zh-CN" b="1" dirty="0" err="1"/>
              <a:t>strlen</a:t>
            </a:r>
            <a:r>
              <a:rPr lang="en-US" altLang="zh-CN" b="1" dirty="0"/>
              <a:t>()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sizeof</a:t>
            </a:r>
            <a:r>
              <a:rPr lang="en-US" altLang="zh-CN" dirty="0"/>
              <a:t>():</a:t>
            </a:r>
            <a:r>
              <a:rPr lang="zh-CN" altLang="en-US" dirty="0"/>
              <a:t>返回所占总空间的字节数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）对于</a:t>
            </a:r>
            <a:r>
              <a:rPr lang="zh-CN" altLang="en-US" dirty="0"/>
              <a:t>整型字符型数组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）对于</a:t>
            </a:r>
            <a:r>
              <a:rPr lang="zh-CN" altLang="en-US" dirty="0"/>
              <a:t>整型或字符型指针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由于在编译时计算，因此</a:t>
            </a:r>
            <a:r>
              <a:rPr lang="en-US" altLang="zh-CN" dirty="0" err="1">
                <a:solidFill>
                  <a:srgbClr val="FF0000"/>
                </a:solidFill>
              </a:rPr>
              <a:t>sizeof</a:t>
            </a:r>
            <a:r>
              <a:rPr lang="zh-CN" altLang="en-US" dirty="0">
                <a:solidFill>
                  <a:srgbClr val="FF0000"/>
                </a:solidFill>
              </a:rPr>
              <a:t>不能用来返回动态分配的内存空间的大小。</a:t>
            </a:r>
            <a:r>
              <a:rPr lang="zh-CN" altLang="en-US" sz="1600" dirty="0">
                <a:solidFill>
                  <a:srgbClr val="FF0000"/>
                </a:solidFill>
              </a:rPr>
              <a:t/>
            </a:r>
            <a:br>
              <a:rPr lang="zh-CN" altLang="en-US" sz="1600" dirty="0">
                <a:solidFill>
                  <a:srgbClr val="FF0000"/>
                </a:solidFill>
              </a:rPr>
            </a:b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strlen</a:t>
            </a:r>
            <a:r>
              <a:rPr lang="en-US" altLang="zh-CN" dirty="0"/>
              <a:t>():</a:t>
            </a:r>
            <a:r>
              <a:rPr lang="zh-CN" altLang="en-US" dirty="0"/>
              <a:t>返回字符数组或字符串所占的字节数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）针对</a:t>
            </a:r>
            <a:r>
              <a:rPr lang="zh-CN" altLang="en-US" dirty="0"/>
              <a:t>字符数组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）针对</a:t>
            </a:r>
            <a:r>
              <a:rPr lang="zh-CN" altLang="en-US" dirty="0"/>
              <a:t>字符指针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688916"/>
            <a:ext cx="264289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C-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风格字符串：</a:t>
            </a:r>
          </a:p>
        </p:txBody>
      </p:sp>
    </p:spTree>
    <p:extLst>
      <p:ext uri="{BB962C8B-B14F-4D97-AF65-F5344CB8AC3E}">
        <p14:creationId xmlns:p14="http://schemas.microsoft.com/office/powerpoint/2010/main" val="252338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977751"/>
            <a:ext cx="7308850" cy="304698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zh-CN" altLang="en-US" sz="1600" dirty="0"/>
              <a:t>空格、制表符、换行符来确定字符串的结束位置，因此字符串只能接收一个单词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换行符保留在输入序列中。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getline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：读取一行，直到遇到换行符。丢弃换行符。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get()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：读取一行，直到遇到换行符。换行符保留在输入序列中。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小心！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get()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使用后会将换行符保留在输入序列中。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解决方法：再调用一次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get()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688916"/>
            <a:ext cx="264289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C-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风格字符串输入：</a:t>
            </a:r>
          </a:p>
        </p:txBody>
      </p:sp>
    </p:spTree>
    <p:extLst>
      <p:ext uri="{BB962C8B-B14F-4D97-AF65-F5344CB8AC3E}">
        <p14:creationId xmlns:p14="http://schemas.microsoft.com/office/powerpoint/2010/main" val="121612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4291343" cy="329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输入一些字符串，体会</a:t>
            </a:r>
            <a:r>
              <a:rPr lang="zh-CN" altLang="en-US" dirty="0"/>
              <a:t>其用法。</a:t>
            </a:r>
            <a:endParaRPr lang="en-US" altLang="zh-CN" dirty="0">
              <a:latin typeface="+mn-lt"/>
              <a:ea typeface="+mn-ea"/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C-</a:t>
            </a:r>
            <a:r>
              <a:rPr lang="zh-CN" altLang="en-US" b="1" dirty="0">
                <a:solidFill>
                  <a:srgbClr val="FF0000"/>
                </a:solidFill>
              </a:rPr>
              <a:t>风格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latin typeface="+mn-lt"/>
                <a:ea typeface="+mn-ea"/>
              </a:rPr>
              <a:t>cin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 err="1">
                <a:latin typeface="+mn-lt"/>
                <a:ea typeface="+mn-ea"/>
              </a:rPr>
              <a:t>getline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>
                <a:latin typeface="+mn-lt"/>
                <a:ea typeface="+mn-ea"/>
              </a:rPr>
              <a:t>get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char str[100];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cin</a:t>
            </a:r>
            <a:r>
              <a:rPr lang="en-US" altLang="zh-CN" dirty="0"/>
              <a:t>&gt;&gt;str;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cin.getline</a:t>
            </a:r>
            <a:r>
              <a:rPr lang="en-US" altLang="zh-CN" dirty="0"/>
              <a:t>(str,10);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cin.getline</a:t>
            </a:r>
            <a:r>
              <a:rPr lang="en-US" altLang="zh-CN" dirty="0"/>
              <a:t>(str,10,’:’);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cin.get</a:t>
            </a:r>
            <a:r>
              <a:rPr lang="en-US" altLang="zh-CN" dirty="0"/>
              <a:t>(str,10);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069696" y="406777"/>
            <a:ext cx="204094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字符串的应用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C4ADADDB-ED21-4B2E-A5D9-91531E831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623" y="1630289"/>
            <a:ext cx="4291343" cy="234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string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dirty="0" err="1">
                <a:latin typeface="+mn-lt"/>
                <a:ea typeface="+mn-ea"/>
              </a:rPr>
              <a:t>cin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 err="1">
                <a:latin typeface="+mn-lt"/>
                <a:ea typeface="+mn-ea"/>
              </a:rPr>
              <a:t>getline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string str;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cin</a:t>
            </a:r>
            <a:r>
              <a:rPr lang="en-US" altLang="zh-CN" dirty="0"/>
              <a:t>&gt;&gt;str;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cin,str</a:t>
            </a:r>
            <a:r>
              <a:rPr lang="en-US" altLang="zh-CN" dirty="0"/>
              <a:t>);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cin,str</a:t>
            </a:r>
            <a:r>
              <a:rPr lang="en-US" altLang="zh-CN" dirty="0"/>
              <a:t>,’:’);</a:t>
            </a:r>
          </a:p>
        </p:txBody>
      </p:sp>
    </p:spTree>
    <p:extLst>
      <p:ext uri="{BB962C8B-B14F-4D97-AF65-F5344CB8AC3E}">
        <p14:creationId xmlns:p14="http://schemas.microsoft.com/office/powerpoint/2010/main" val="244468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1071340"/>
            <a:ext cx="648072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</a:rPr>
              <a:t>string</a:t>
            </a:r>
            <a:r>
              <a:rPr lang="zh-CN" altLang="en-US" sz="2400" dirty="0">
                <a:latin typeface="+mn-ea"/>
              </a:rPr>
              <a:t>类是</a:t>
            </a:r>
            <a:r>
              <a:rPr lang="en-US" altLang="zh-CN" sz="2400" dirty="0">
                <a:latin typeface="+mn-ea"/>
              </a:rPr>
              <a:t>C++</a:t>
            </a:r>
            <a:r>
              <a:rPr lang="zh-CN" altLang="en-US" sz="2400" dirty="0">
                <a:latin typeface="+mn-ea"/>
              </a:rPr>
              <a:t>库中特有的字符串类。</a:t>
            </a:r>
            <a:endParaRPr lang="zh-CN" altLang="en-US" sz="2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B8D941D-BF12-48FF-A55C-6E7726D5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en-US" altLang="zh-CN" sz="3200" dirty="0">
                <a:latin typeface="宋体" panose="02010600030101010101" pitchFamily="2" charset="-122"/>
              </a:rPr>
              <a:t> string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pSp>
        <p:nvGrpSpPr>
          <p:cNvPr id="18" name="组合 27">
            <a:extLst>
              <a:ext uri="{FF2B5EF4-FFF2-40B4-BE49-F238E27FC236}">
                <a16:creationId xmlns:a16="http://schemas.microsoft.com/office/drawing/2014/main" id="{59E745DA-4B65-4983-8446-3AD015AE170C}"/>
              </a:ext>
            </a:extLst>
          </p:cNvPr>
          <p:cNvGrpSpPr>
            <a:grpSpLocks/>
          </p:cNvGrpSpPr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19" name="圆角矩形 1">
              <a:extLst>
                <a:ext uri="{FF2B5EF4-FFF2-40B4-BE49-F238E27FC236}">
                  <a16:creationId xmlns:a16="http://schemas.microsoft.com/office/drawing/2014/main" id="{EEB82ECB-D6BF-44E0-9E4E-DE18A062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圆角矩形 11">
              <a:extLst>
                <a:ext uri="{FF2B5EF4-FFF2-40B4-BE49-F238E27FC236}">
                  <a16:creationId xmlns:a16="http://schemas.microsoft.com/office/drawing/2014/main" id="{568393AE-E72A-4E72-BD3E-E2CE3E08B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</a:p>
          </p:txBody>
        </p:sp>
        <p:cxnSp>
          <p:nvCxnSpPr>
            <p:cNvPr id="21" name="直接箭头连接符 3">
              <a:extLst>
                <a:ext uri="{FF2B5EF4-FFF2-40B4-BE49-F238E27FC236}">
                  <a16:creationId xmlns:a16="http://schemas.microsoft.com/office/drawing/2014/main" id="{8C4737AB-0E92-4D65-9BB6-F1C80146C7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箭头连接符 5">
              <a:extLst>
                <a:ext uri="{FF2B5EF4-FFF2-40B4-BE49-F238E27FC236}">
                  <a16:creationId xmlns:a16="http://schemas.microsoft.com/office/drawing/2014/main" id="{75FA6F2E-AFE7-4777-AB2F-5BCC1D200A1C}"/>
                </a:ext>
              </a:extLst>
            </p:cNvPr>
            <p:cNvCxnSpPr>
              <a:cxnSpLocks noChangeShapeType="1"/>
              <a:stCxn id="20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圆角矩形 11">
            <a:extLst>
              <a:ext uri="{FF2B5EF4-FFF2-40B4-BE49-F238E27FC236}">
                <a16:creationId xmlns:a16="http://schemas.microsoft.com/office/drawing/2014/main" id="{AED296EF-80B3-49A9-BCEB-0CEB319ED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2" y="3587056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</a:p>
        </p:txBody>
      </p:sp>
      <p:sp>
        <p:nvSpPr>
          <p:cNvPr id="24" name="圆角矩形 11">
            <a:extLst>
              <a:ext uri="{FF2B5EF4-FFF2-40B4-BE49-F238E27FC236}">
                <a16:creationId xmlns:a16="http://schemas.microsoft.com/office/drawing/2014/main" id="{4DAB3841-C989-46F8-88D3-648EF50B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7" y="3588643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  <p:cxnSp>
        <p:nvCxnSpPr>
          <p:cNvPr id="25" name="直接箭头连接符 5">
            <a:extLst>
              <a:ext uri="{FF2B5EF4-FFF2-40B4-BE49-F238E27FC236}">
                <a16:creationId xmlns:a16="http://schemas.microsoft.com/office/drawing/2014/main" id="{C98539B2-8BCA-4C50-91EE-67CF51C9A0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48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839</Words>
  <Application>Microsoft Office PowerPoint</Application>
  <PresentationFormat>全屏显示(16:9)</PresentationFormat>
  <Paragraphs>136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Adobe 仿宋 Std R</vt:lpstr>
      <vt:lpstr>Aharoni</vt:lpstr>
      <vt:lpstr>等线</vt:lpstr>
      <vt:lpstr>微软雅黑</vt:lpstr>
      <vt:lpstr>黑体</vt:lpstr>
      <vt:lpstr>宋体</vt:lpstr>
      <vt:lpstr>Arial</vt:lpstr>
      <vt:lpstr>Calibri</vt:lpstr>
      <vt:lpstr>Times New Roman</vt:lpstr>
      <vt:lpstr>Wingdings</vt:lpstr>
      <vt:lpstr>Office 主题​​</vt:lpstr>
      <vt:lpstr>C++基础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</cp:lastModifiedBy>
  <cp:revision>629</cp:revision>
  <dcterms:created xsi:type="dcterms:W3CDTF">2018-04-19T15:31:00Z</dcterms:created>
  <dcterms:modified xsi:type="dcterms:W3CDTF">2023-07-23T10:56:11Z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