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6" r:id="rId2"/>
    <p:sldId id="489" r:id="rId3"/>
    <p:sldId id="532" r:id="rId4"/>
    <p:sldId id="534" r:id="rId5"/>
    <p:sldId id="491" r:id="rId6"/>
    <p:sldId id="518" r:id="rId7"/>
    <p:sldId id="533" r:id="rId8"/>
    <p:sldId id="535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498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3778" autoAdjust="0"/>
  </p:normalViewPr>
  <p:slideViewPr>
    <p:cSldViewPr>
      <p:cViewPr varScale="1">
        <p:scale>
          <a:sx n="70" d="100"/>
          <a:sy n="70" d="100"/>
        </p:scale>
        <p:origin x="180" y="60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355726"/>
            <a:ext cx="8435280" cy="1368152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基础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BCADF54-5872-447A-9FA7-43E1D7B3184E}"/>
              </a:ext>
            </a:extLst>
          </p:cNvPr>
          <p:cNvSpPr txBox="1">
            <a:spLocks/>
          </p:cNvSpPr>
          <p:nvPr/>
        </p:nvSpPr>
        <p:spPr>
          <a:xfrm>
            <a:off x="354360" y="102393"/>
            <a:ext cx="8435280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数据结构与</a:t>
            </a:r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算法特训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EBA363-C0B7-40B6-ABEB-0F30BAC115F2}"/>
              </a:ext>
            </a:extLst>
          </p:cNvPr>
          <p:cNvSpPr txBox="1">
            <a:spLocks/>
          </p:cNvSpPr>
          <p:nvPr/>
        </p:nvSpPr>
        <p:spPr>
          <a:xfrm>
            <a:off x="251520" y="1256104"/>
            <a:ext cx="8435280" cy="93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前导语言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556329"/>
            <a:ext cx="7848872" cy="4431983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queue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是一个队列，只能在队尾入队，队头出队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strike="sngStrike" dirty="0">
                <a:latin typeface="微软雅黑" pitchFamily="34" charset="-122"/>
                <a:ea typeface="微软雅黑" pitchFamily="34" charset="-122"/>
              </a:rPr>
              <a:t>不支持数组表示法和随机访问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成员函数：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push(x)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：将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插入队尾；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pop()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：删除队头；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front()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：返回指向队头元素的引用；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back()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：返回指向队尾元素的引用；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size()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：返回队中元素个数；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empty()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：判队空，若为空返回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267494"/>
            <a:ext cx="168485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 queue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81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创建一个队列</a:t>
            </a:r>
            <a:r>
              <a:rPr lang="zh-CN" altLang="en-US" dirty="0">
                <a:latin typeface="+mn-lt"/>
                <a:ea typeface="+mn-ea"/>
              </a:rPr>
              <a:t>，并实现其基本</a:t>
            </a:r>
            <a:r>
              <a:rPr lang="zh-CN" altLang="en-US" dirty="0"/>
              <a:t>操作（入队、出队、队空、队大小）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191911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queue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081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556329"/>
            <a:ext cx="7848872" cy="3970318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priority_ queue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是一个优先队列，按照优先级出队，默认越大越优先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strike="sngStrike" dirty="0">
                <a:latin typeface="微软雅黑" pitchFamily="34" charset="-122"/>
                <a:ea typeface="微软雅黑" pitchFamily="34" charset="-122"/>
              </a:rPr>
              <a:t>不支持数组表示法和随机访问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成员函数：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push(x)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：将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插入队中；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pop()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：删除队头；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top()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：返回指向队头元素的引用；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size()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：返回队中元素个数；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empty()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：判队空，若为空返回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267494"/>
            <a:ext cx="276497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priority_queue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48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4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创建一个优先队列</a:t>
            </a:r>
            <a:r>
              <a:rPr lang="zh-CN" altLang="en-US" dirty="0">
                <a:latin typeface="+mn-lt"/>
                <a:ea typeface="+mn-ea"/>
              </a:rPr>
              <a:t>，并实现其基本</a:t>
            </a:r>
            <a:r>
              <a:rPr lang="zh-CN" altLang="en-US" dirty="0"/>
              <a:t>操作（入队、出队、队空、队大小）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309411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priority_ queue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779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556329"/>
            <a:ext cx="7848872" cy="4431983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deque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是一个双端队列，可以在两端进出队，支持数组表示法和随机访问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经常在序列两端操作时使用该函数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。类似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vector.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成员函数：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push_front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(x) /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push_back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：从队头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队尾入队；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pop_front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()/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pop_back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：从队头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队尾出队；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front()/back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：返回指向队头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队尾元素的引用；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size()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：返回队中元素个数；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empty()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：判队空，若为空返回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clear()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：清空队列。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267494"/>
            <a:ext cx="1972891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5.  deque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21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5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8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创建一个双端队列</a:t>
            </a:r>
            <a:r>
              <a:rPr lang="zh-CN" altLang="en-US" dirty="0">
                <a:latin typeface="+mn-lt"/>
                <a:ea typeface="+mn-ea"/>
              </a:rPr>
              <a:t>，并实现其基本</a:t>
            </a:r>
            <a:r>
              <a:rPr lang="zh-CN" altLang="en-US" dirty="0"/>
              <a:t>操作（头尾入队、头尾出队、队空、队大小）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191911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deque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332458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作业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0" name="矩形 28">
            <a:extLst>
              <a:ext uri="{FF2B5EF4-FFF2-40B4-BE49-F238E27FC236}">
                <a16:creationId xmlns:a16="http://schemas.microsoft.com/office/drawing/2014/main" id="{60D217A6-9368-4156-B6AF-004A49BF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585475"/>
            <a:ext cx="7907337" cy="93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输入一个十进制数</a:t>
            </a:r>
            <a:r>
              <a:rPr lang="en-US" altLang="zh-CN" dirty="0"/>
              <a:t>n</a:t>
            </a:r>
            <a:r>
              <a:rPr lang="zh-CN" altLang="en-US" dirty="0"/>
              <a:t>，将其转换为二进制输出。</a:t>
            </a:r>
            <a:endParaRPr lang="en-US" altLang="zh-CN" dirty="0"/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个物品的重量和价值，每次选出来一个价值</a:t>
            </a:r>
            <a:r>
              <a:rPr lang="en-US" altLang="zh-CN" dirty="0">
                <a:latin typeface="+mn-lt"/>
                <a:ea typeface="+mn-ea"/>
              </a:rPr>
              <a:t>/</a:t>
            </a:r>
            <a:r>
              <a:rPr lang="zh-CN" altLang="en-US" dirty="0">
                <a:latin typeface="+mn-lt"/>
                <a:ea typeface="+mn-ea"/>
              </a:rPr>
              <a:t>重量最高的物品。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2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529303"/>
            <a:ext cx="1428068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3900" y="1202144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8</a:t>
            </a:r>
            <a:r>
              <a:rPr lang="zh-CN" altLang="en-US" sz="3200" dirty="0" smtClean="0">
                <a:ea typeface="黑体" panose="02010609060101010101" pitchFamily="49" charset="-122"/>
              </a:rPr>
              <a:t>课  </a:t>
            </a:r>
            <a:r>
              <a:rPr lang="en-US" altLang="zh-CN" sz="3200" dirty="0" smtClean="0">
                <a:ea typeface="黑体" panose="02010609060101010101" pitchFamily="49" charset="-122"/>
              </a:rPr>
              <a:t>STL</a:t>
            </a:r>
            <a:r>
              <a:rPr lang="zh-CN" altLang="en-US" sz="3200" dirty="0" smtClean="0">
                <a:ea typeface="黑体" panose="02010609060101010101" pitchFamily="49" charset="-122"/>
              </a:rPr>
              <a:t>（第</a:t>
            </a:r>
            <a:r>
              <a:rPr lang="en-US" altLang="zh-CN" sz="3200" dirty="0" smtClean="0">
                <a:ea typeface="黑体" panose="02010609060101010101" pitchFamily="49" charset="-122"/>
              </a:rPr>
              <a:t>1</a:t>
            </a:r>
            <a:r>
              <a:rPr lang="zh-CN" altLang="en-US" sz="3200" smtClean="0">
                <a:ea typeface="黑体" panose="02010609060101010101" pitchFamily="49" charset="-122"/>
              </a:rPr>
              <a:t>讲）</a:t>
            </a:r>
            <a:endParaRPr lang="en-US" altLang="zh-CN" sz="3200" dirty="0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3323678" y="1951161"/>
            <a:ext cx="3480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ist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双向链表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3323679" y="2480578"/>
            <a:ext cx="20404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tack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320">
            <a:extLst>
              <a:ext uri="{FF2B5EF4-FFF2-40B4-BE49-F238E27FC236}">
                <a16:creationId xmlns:a16="http://schemas.microsoft.com/office/drawing/2014/main" id="{5770766B-EA74-45AB-8129-A405CF337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314" y="2984634"/>
            <a:ext cx="245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ueue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321">
            <a:extLst>
              <a:ext uri="{FF2B5EF4-FFF2-40B4-BE49-F238E27FC236}">
                <a16:creationId xmlns:a16="http://schemas.microsoft.com/office/drawing/2014/main" id="{72553058-821E-4C37-804B-BC062662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314" y="3488690"/>
            <a:ext cx="4515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priority_queue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优先队列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320">
            <a:extLst>
              <a:ext uri="{FF2B5EF4-FFF2-40B4-BE49-F238E27FC236}">
                <a16:creationId xmlns:a16="http://schemas.microsoft.com/office/drawing/2014/main" id="{677C6015-1C43-434E-BEC1-E2D80923B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086" y="4064754"/>
            <a:ext cx="39912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eque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双端队列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566" y="990566"/>
            <a:ext cx="7308850" cy="2862322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>
              <a:lnSpc>
                <a:spcPct val="150000"/>
              </a:lnSpc>
              <a:defRPr/>
            </a:pP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.begin()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.end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类似尾后指针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.size()//</a:t>
            </a:r>
            <a:r>
              <a:rPr lang="zh-CN" altLang="en-US" sz="2000" dirty="0"/>
              <a:t>无符号整型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.swap(b)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::iterator //</a:t>
            </a:r>
            <a:r>
              <a:rPr lang="zh-CN" altLang="en-US" sz="2000" dirty="0">
                <a:solidFill>
                  <a:srgbClr val="FF0000"/>
                </a:solidFill>
              </a:rPr>
              <a:t>迭代器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18" y="776154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容器共有特征：</a:t>
            </a:r>
          </a:p>
        </p:txBody>
      </p:sp>
    </p:spTree>
    <p:extLst>
      <p:ext uri="{BB962C8B-B14F-4D97-AF65-F5344CB8AC3E}">
        <p14:creationId xmlns:p14="http://schemas.microsoft.com/office/powerpoint/2010/main" val="8106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566" y="627534"/>
            <a:ext cx="7308850" cy="4247317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迭代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器是一个广义的指针，可是指针，也可以是可以对其进行类似指针操作的对象。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list&lt;int&gt;::iterator it;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list&lt;int&gt;a;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for(it=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a.begin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();it&lt;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it.end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();it++)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&lt;&lt;*it&lt;&lt;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    void </a:t>
            </a:r>
            <a:r>
              <a:rPr lang="en-US" altLang="zh-CN" sz="2000" dirty="0" err="1">
                <a:solidFill>
                  <a:srgbClr val="FF0000"/>
                </a:solidFill>
              </a:rPr>
              <a:t>outint</a:t>
            </a:r>
            <a:r>
              <a:rPr lang="en-US" altLang="zh-CN" sz="2000" dirty="0">
                <a:solidFill>
                  <a:srgbClr val="FF0000"/>
                </a:solidFill>
              </a:rPr>
              <a:t>(int n) {</a:t>
            </a:r>
            <a:r>
              <a:rPr lang="en-US" altLang="zh-CN" sz="2000" dirty="0" err="1">
                <a:solidFill>
                  <a:srgbClr val="FF0000"/>
                </a:solidFill>
              </a:rPr>
              <a:t>cout</a:t>
            </a:r>
            <a:r>
              <a:rPr lang="en-US" altLang="zh-CN" sz="2000" dirty="0">
                <a:solidFill>
                  <a:srgbClr val="FF0000"/>
                </a:solidFill>
              </a:rPr>
              <a:t>&lt;&lt;n&lt;&lt;</a:t>
            </a:r>
            <a:r>
              <a:rPr lang="en-US" altLang="zh-CN" sz="2000" dirty="0" err="1">
                <a:solidFill>
                  <a:srgbClr val="FF0000"/>
                </a:solidFill>
              </a:rPr>
              <a:t>endl</a:t>
            </a:r>
            <a:r>
              <a:rPr lang="en-US" altLang="zh-CN" sz="2000" dirty="0" smtClean="0">
                <a:solidFill>
                  <a:srgbClr val="FF0000"/>
                </a:solidFill>
              </a:rPr>
              <a:t>;}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    // </a:t>
            </a:r>
            <a:r>
              <a:rPr lang="zh-CN" altLang="en-US" sz="2000" dirty="0">
                <a:solidFill>
                  <a:srgbClr val="FF0000"/>
                </a:solidFill>
              </a:rPr>
              <a:t>前两个参数是起止</a:t>
            </a:r>
            <a:r>
              <a:rPr lang="zh-CN" altLang="en-US" sz="2000" dirty="0" smtClean="0">
                <a:solidFill>
                  <a:srgbClr val="FF0000"/>
                </a:solidFill>
              </a:rPr>
              <a:t>位置，第三个参数是调用的函数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for_each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a.begin</a:t>
            </a:r>
            <a:r>
              <a:rPr lang="en-US" altLang="zh-CN" sz="2000" dirty="0">
                <a:solidFill>
                  <a:srgbClr val="FF0000"/>
                </a:solidFill>
              </a:rPr>
              <a:t>(),</a:t>
            </a:r>
            <a:r>
              <a:rPr lang="en-US" altLang="zh-CN" sz="2000" dirty="0" err="1">
                <a:solidFill>
                  <a:srgbClr val="FF0000"/>
                </a:solidFill>
              </a:rPr>
              <a:t>a.end</a:t>
            </a:r>
            <a:r>
              <a:rPr lang="en-US" altLang="zh-CN" sz="2000" dirty="0">
                <a:solidFill>
                  <a:srgbClr val="FF0000"/>
                </a:solidFill>
              </a:rPr>
              <a:t>(),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outint</a:t>
            </a:r>
            <a:r>
              <a:rPr lang="en-US" altLang="zh-CN" sz="2000" dirty="0" smtClean="0">
                <a:solidFill>
                  <a:srgbClr val="FF0000"/>
                </a:solidFill>
              </a:rPr>
              <a:t>);	</a:t>
            </a: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18" y="327264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迭代器：</a:t>
            </a:r>
          </a:p>
        </p:txBody>
      </p:sp>
    </p:spTree>
    <p:extLst>
      <p:ext uri="{BB962C8B-B14F-4D97-AF65-F5344CB8AC3E}">
        <p14:creationId xmlns:p14="http://schemas.microsoft.com/office/powerpoint/2010/main" val="38308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484321"/>
            <a:ext cx="7848872" cy="4431983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双向（能访问前驱，也能访问后继）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链表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，可以在固定的时间插入删除，</a:t>
            </a:r>
            <a:r>
              <a:rPr lang="zh-CN" altLang="en-US" sz="2000" strike="sngStrike" dirty="0">
                <a:latin typeface="微软雅黑" pitchFamily="34" charset="-122"/>
                <a:ea typeface="微软雅黑" pitchFamily="34" charset="-122"/>
              </a:rPr>
              <a:t>不支持数组表示法和随机访问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专用成员函数：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merge(x):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将链表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与调用链表合并，合并前两个链表必须已经排序，合并后经过排序的链表保存在调用链表中，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置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空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remove(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：从链表中删除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的所有实例；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sort():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对链表进行排序；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splice(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pos,x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将链表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的内容插入到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的前面，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将为空；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unique()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：将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连续的相同元素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压缩为单个元素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去重函数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】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195486"/>
            <a:ext cx="168485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 list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6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76593"/>
            <a:ext cx="7308850" cy="4708981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>
              <a:lnSpc>
                <a:spcPct val="150000"/>
              </a:lnSpc>
              <a:defRPr/>
            </a:pP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.front()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.back()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.</a:t>
            </a:r>
            <a:r>
              <a:rPr lang="en-US" altLang="zh-CN" sz="2000" dirty="0" err="1"/>
              <a:t>push_front</a:t>
            </a:r>
            <a:r>
              <a:rPr lang="en-US" altLang="zh-CN" sz="2000" dirty="0"/>
              <a:t>(t)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.</a:t>
            </a:r>
            <a:r>
              <a:rPr lang="en-US" altLang="zh-CN" sz="2000" dirty="0" err="1"/>
              <a:t>push_back</a:t>
            </a:r>
            <a:r>
              <a:rPr lang="en-US" altLang="zh-CN" sz="2000" dirty="0"/>
              <a:t>(t)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.</a:t>
            </a:r>
            <a:r>
              <a:rPr lang="en-US" altLang="zh-CN" sz="2000" dirty="0" err="1"/>
              <a:t>pop_front</a:t>
            </a:r>
            <a:r>
              <a:rPr lang="en-US" altLang="zh-CN" sz="2000" dirty="0"/>
              <a:t>(t)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.</a:t>
            </a:r>
            <a:r>
              <a:rPr lang="en-US" altLang="zh-CN" sz="2000" dirty="0" err="1"/>
              <a:t>pop_back</a:t>
            </a:r>
            <a:r>
              <a:rPr lang="en-US" altLang="zh-CN" sz="2000" dirty="0"/>
              <a:t>(t)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.</a:t>
            </a:r>
            <a:r>
              <a:rPr lang="en-US" altLang="zh-CN" sz="2000" dirty="0" smtClean="0"/>
              <a:t>insert(</a:t>
            </a:r>
            <a:r>
              <a:rPr lang="en-US" altLang="zh-CN" sz="2000" dirty="0" err="1" smtClean="0"/>
              <a:t>p,t</a:t>
            </a:r>
            <a:r>
              <a:rPr lang="en-US" altLang="zh-CN" sz="2000" dirty="0" smtClean="0"/>
              <a:t>)	</a:t>
            </a:r>
            <a:r>
              <a:rPr lang="en-US" altLang="zh-CN" sz="2000" dirty="0" smtClean="0"/>
              <a:t>// p</a:t>
            </a:r>
            <a:r>
              <a:rPr lang="zh-CN" altLang="en-US" sz="2000" dirty="0" smtClean="0"/>
              <a:t>是插入位置的指针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.erase(p</a:t>
            </a:r>
            <a:r>
              <a:rPr lang="en-US" altLang="zh-CN" sz="2000" dirty="0" smtClean="0"/>
              <a:t>)	// </a:t>
            </a:r>
            <a:r>
              <a:rPr lang="zh-CN" altLang="en-US" sz="2000" dirty="0" smtClean="0"/>
              <a:t>删除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.clear</a:t>
            </a:r>
            <a:r>
              <a:rPr lang="en-US" altLang="zh-CN" sz="2000" dirty="0" smtClean="0"/>
              <a:t>()	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清空</a:t>
            </a:r>
            <a:endParaRPr lang="zh-CN" altLang="en-US" sz="2000" dirty="0"/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62181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其他成员函数：</a:t>
            </a:r>
          </a:p>
        </p:txBody>
      </p:sp>
    </p:spTree>
    <p:extLst>
      <p:ext uri="{BB962C8B-B14F-4D97-AF65-F5344CB8AC3E}">
        <p14:creationId xmlns:p14="http://schemas.microsoft.com/office/powerpoint/2010/main" val="67340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创建几个链表</a:t>
            </a:r>
            <a:r>
              <a:rPr lang="zh-CN" altLang="en-US" dirty="0">
                <a:latin typeface="+mn-lt"/>
                <a:ea typeface="+mn-ea"/>
              </a:rPr>
              <a:t>，并实现其基本</a:t>
            </a:r>
            <a:r>
              <a:rPr lang="zh-CN" altLang="en-US" dirty="0"/>
              <a:t>操作（插入、删除、排序、合并、去重）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149085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list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597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921710"/>
            <a:ext cx="7848872" cy="3508653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stack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是一个栈，只能在栈顶操作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strike="sngStrike" dirty="0">
                <a:latin typeface="微软雅黑" pitchFamily="34" charset="-122"/>
                <a:ea typeface="微软雅黑" pitchFamily="34" charset="-122"/>
              </a:rPr>
              <a:t>不支持数组表示法和随机访问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成员函数：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push(x)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：将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入栈；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pop()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：删除栈顶；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top()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：返回指向栈顶元素的引用；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size()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：返回栈中元素个数。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empty()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：判栈空，若为空返回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632875"/>
            <a:ext cx="168485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 stack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14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创建一个栈</a:t>
            </a:r>
            <a:r>
              <a:rPr lang="zh-CN" altLang="en-US" dirty="0">
                <a:latin typeface="+mn-lt"/>
                <a:ea typeface="+mn-ea"/>
              </a:rPr>
              <a:t>，并实现其基本</a:t>
            </a:r>
            <a:r>
              <a:rPr lang="zh-CN" altLang="en-US" dirty="0"/>
              <a:t>操作（入栈、出栈、栈空、栈大小）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176516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stack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58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893</Words>
  <Application>Microsoft Office PowerPoint</Application>
  <PresentationFormat>全屏显示(16:9)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Adobe 仿宋 Std R</vt:lpstr>
      <vt:lpstr>Aharoni</vt:lpstr>
      <vt:lpstr>等线</vt:lpstr>
      <vt:lpstr>微软雅黑</vt:lpstr>
      <vt:lpstr>黑体</vt:lpstr>
      <vt:lpstr>宋体</vt:lpstr>
      <vt:lpstr>Arial</vt:lpstr>
      <vt:lpstr>Calibri</vt:lpstr>
      <vt:lpstr>Times New Roman</vt:lpstr>
      <vt:lpstr>Wingdings</vt:lpstr>
      <vt:lpstr>Office 主题​​</vt:lpstr>
      <vt:lpstr>C++基础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</cp:lastModifiedBy>
  <cp:revision>720</cp:revision>
  <dcterms:created xsi:type="dcterms:W3CDTF">2018-04-19T15:31:00Z</dcterms:created>
  <dcterms:modified xsi:type="dcterms:W3CDTF">2023-07-24T06:06:05Z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