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86" r:id="rId2"/>
    <p:sldId id="489" r:id="rId3"/>
    <p:sldId id="491" r:id="rId4"/>
    <p:sldId id="533" r:id="rId5"/>
    <p:sldId id="535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498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7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3778" autoAdjust="0"/>
  </p:normalViewPr>
  <p:slideViewPr>
    <p:cSldViewPr>
      <p:cViewPr varScale="1">
        <p:scale>
          <a:sx n="69" d="100"/>
          <a:sy n="69" d="100"/>
        </p:scale>
        <p:origin x="64" y="164"/>
      </p:cViewPr>
      <p:guideLst>
        <p:guide orient="horz" pos="1577"/>
        <p:guide pos="2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355726"/>
            <a:ext cx="8435280" cy="1368152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基础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BCADF54-5872-447A-9FA7-43E1D7B3184E}"/>
              </a:ext>
            </a:extLst>
          </p:cNvPr>
          <p:cNvSpPr txBox="1">
            <a:spLocks/>
          </p:cNvSpPr>
          <p:nvPr/>
        </p:nvSpPr>
        <p:spPr>
          <a:xfrm>
            <a:off x="354360" y="102393"/>
            <a:ext cx="8435280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数据结构与</a:t>
            </a:r>
            <a:r>
              <a:rPr lang="zh-CN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算法特训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2EBA363-C0B7-40B6-ABEB-0F30BAC115F2}"/>
              </a:ext>
            </a:extLst>
          </p:cNvPr>
          <p:cNvSpPr txBox="1">
            <a:spLocks/>
          </p:cNvSpPr>
          <p:nvPr/>
        </p:nvSpPr>
        <p:spPr>
          <a:xfrm>
            <a:off x="251520" y="1256104"/>
            <a:ext cx="8435280" cy="93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前导语言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4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87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个数，并实现升序和降序排序，使用自定义优先级和运算符重载两种方法。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1617751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sort</a:t>
            </a:r>
            <a:r>
              <a:rPr lang="zh-CN" altLang="en-US" sz="2400" b="1" dirty="0">
                <a:solidFill>
                  <a:srgbClr val="009ED6"/>
                </a:solidFill>
              </a:rPr>
              <a:t>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779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556329"/>
            <a:ext cx="7848872" cy="3915944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random_shuffle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将序列随机打乱。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reverse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翻转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unique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去重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1" y="334992"/>
            <a:ext cx="3240360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random_shuffle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21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5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创建一个序列，将其翻转，打乱，去重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305487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random_shuffle</a:t>
            </a:r>
            <a:r>
              <a:rPr lang="zh-CN" altLang="en-US" sz="2400" b="1" dirty="0">
                <a:solidFill>
                  <a:srgbClr val="009ED6"/>
                </a:solidFill>
              </a:rPr>
              <a:t>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332458"/>
            <a:ext cx="114967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作业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0" name="矩形 28">
            <a:extLst>
              <a:ext uri="{FF2B5EF4-FFF2-40B4-BE49-F238E27FC236}">
                <a16:creationId xmlns:a16="http://schemas.microsoft.com/office/drawing/2014/main" id="{60D217A6-9368-4156-B6AF-004A49BF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585475"/>
            <a:ext cx="7907337" cy="46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练习使用</a:t>
            </a:r>
            <a:r>
              <a:rPr lang="en-US" altLang="zh-CN" dirty="0" err="1"/>
              <a:t>vector,set,map,sort</a:t>
            </a:r>
            <a:r>
              <a:rPr lang="en-US" altLang="zh-CN" dirty="0"/>
              <a:t>.</a:t>
            </a:r>
            <a:endParaRPr lang="en-US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124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3803" y="551215"/>
            <a:ext cx="1912473" cy="70207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3900" y="1202144"/>
            <a:ext cx="769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ea typeface="黑体" panose="02010609060101010101" pitchFamily="49" charset="-122"/>
              </a:rPr>
              <a:t>第</a:t>
            </a:r>
            <a:r>
              <a:rPr lang="en-US" altLang="zh-CN" sz="3200" dirty="0" smtClean="0">
                <a:ea typeface="黑体" panose="02010609060101010101" pitchFamily="49" charset="-122"/>
              </a:rPr>
              <a:t>8</a:t>
            </a:r>
            <a:r>
              <a:rPr lang="zh-CN" altLang="en-US" sz="3200" dirty="0" smtClean="0">
                <a:ea typeface="黑体" panose="02010609060101010101" pitchFamily="49" charset="-122"/>
              </a:rPr>
              <a:t>课 </a:t>
            </a:r>
            <a:r>
              <a:rPr lang="en-US" altLang="zh-CN" sz="3200" dirty="0" smtClean="0">
                <a:ea typeface="黑体" panose="02010609060101010101" pitchFamily="49" charset="-122"/>
              </a:rPr>
              <a:t>STL</a:t>
            </a:r>
            <a:r>
              <a:rPr lang="zh-CN" altLang="en-US" sz="3200" dirty="0">
                <a:ea typeface="黑体" panose="02010609060101010101" pitchFamily="49" charset="-122"/>
              </a:rPr>
              <a:t>（</a:t>
            </a:r>
            <a:r>
              <a:rPr lang="zh-CN" altLang="en-US" sz="3200" dirty="0" smtClean="0">
                <a:ea typeface="黑体" panose="02010609060101010101" pitchFamily="49" charset="-122"/>
              </a:rPr>
              <a:t>第</a:t>
            </a:r>
            <a:r>
              <a:rPr lang="en-US" altLang="zh-CN" sz="3200" dirty="0" smtClean="0">
                <a:ea typeface="黑体" panose="02010609060101010101" pitchFamily="49" charset="-122"/>
              </a:rPr>
              <a:t>2</a:t>
            </a:r>
            <a:r>
              <a:rPr lang="zh-CN" altLang="en-US" sz="3200" smtClean="0">
                <a:ea typeface="黑体" panose="02010609060101010101" pitchFamily="49" charset="-122"/>
              </a:rPr>
              <a:t>讲）</a:t>
            </a:r>
            <a:endParaRPr lang="en-US" altLang="zh-CN" sz="3200" dirty="0"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320"/>
          <p:cNvSpPr txBox="1">
            <a:spLocks noChangeArrowheads="1"/>
          </p:cNvSpPr>
          <p:nvPr/>
        </p:nvSpPr>
        <p:spPr bwMode="auto">
          <a:xfrm>
            <a:off x="1383136" y="1951161"/>
            <a:ext cx="245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vector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321"/>
          <p:cNvSpPr txBox="1">
            <a:spLocks noChangeArrowheads="1"/>
          </p:cNvSpPr>
          <p:nvPr/>
        </p:nvSpPr>
        <p:spPr bwMode="auto">
          <a:xfrm>
            <a:off x="1383136" y="2480578"/>
            <a:ext cx="76533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set(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/multiset(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元素可重复集合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)/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bitset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321">
            <a:extLst>
              <a:ext uri="{FF2B5EF4-FFF2-40B4-BE49-F238E27FC236}">
                <a16:creationId xmlns:a16="http://schemas.microsoft.com/office/drawing/2014/main" id="{72553058-821E-4C37-804B-BC0626628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724" y="3525054"/>
            <a:ext cx="71657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ort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（快速排序，时间复杂度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n.logn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320">
            <a:extLst>
              <a:ext uri="{FF2B5EF4-FFF2-40B4-BE49-F238E27FC236}">
                <a16:creationId xmlns:a16="http://schemas.microsoft.com/office/drawing/2014/main" id="{240D7C1C-F132-443D-A89D-ACCE05265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6854" y="2499742"/>
            <a:ext cx="1728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关联容器</a:t>
            </a:r>
          </a:p>
        </p:txBody>
      </p:sp>
      <p:sp>
        <p:nvSpPr>
          <p:cNvPr id="12" name="TextBox 320">
            <a:extLst>
              <a:ext uri="{FF2B5EF4-FFF2-40B4-BE49-F238E27FC236}">
                <a16:creationId xmlns:a16="http://schemas.microsoft.com/office/drawing/2014/main" id="{87B48A5F-76A6-472F-8539-3424D6D1F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0528" y="3003798"/>
            <a:ext cx="1728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关联容器</a:t>
            </a:r>
          </a:p>
        </p:txBody>
      </p:sp>
      <p:sp>
        <p:nvSpPr>
          <p:cNvPr id="13" name="TextBox 320">
            <a:extLst>
              <a:ext uri="{FF2B5EF4-FFF2-40B4-BE49-F238E27FC236}">
                <a16:creationId xmlns:a16="http://schemas.microsoft.com/office/drawing/2014/main" id="{5770766B-EA74-45AB-8129-A405CF337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840" y="2981752"/>
            <a:ext cx="77591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（键值对）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multimap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（一个键对多值）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321">
            <a:extLst>
              <a:ext uri="{FF2B5EF4-FFF2-40B4-BE49-F238E27FC236}">
                <a16:creationId xmlns:a16="http://schemas.microsoft.com/office/drawing/2014/main" id="{7EF70516-F5CC-4C53-B6D7-6BD8963B9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840" y="4009028"/>
            <a:ext cx="71475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reverse/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random_shuffle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打乱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/unique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484321"/>
            <a:ext cx="7848872" cy="4431983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vector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是变长数组，支持数组表示法和随机访问。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成员函数：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size/empty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clear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begin/end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front/back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push_back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pop_back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rase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假擦除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insert.</a:t>
            </a: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69" y="195486"/>
            <a:ext cx="168485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vector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68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创建几个</a:t>
            </a:r>
            <a:r>
              <a:rPr lang="en-US" altLang="zh-CN" dirty="0"/>
              <a:t>vector</a:t>
            </a:r>
            <a:r>
              <a:rPr lang="zh-CN" altLang="en-US" dirty="0"/>
              <a:t>数组</a:t>
            </a:r>
            <a:r>
              <a:rPr lang="zh-CN" altLang="en-US" dirty="0">
                <a:latin typeface="+mn-lt"/>
                <a:ea typeface="+mn-ea"/>
              </a:rPr>
              <a:t>，并实现基本</a:t>
            </a:r>
            <a:r>
              <a:rPr lang="zh-CN" altLang="en-US" dirty="0"/>
              <a:t>操作（插入、删除等）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1918026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vector</a:t>
            </a:r>
            <a:r>
              <a:rPr lang="zh-CN" altLang="en-US" sz="2400" b="1" dirty="0">
                <a:solidFill>
                  <a:srgbClr val="009ED6"/>
                </a:solidFill>
              </a:rPr>
              <a:t>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597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556329"/>
            <a:ext cx="7848872" cy="4431983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有序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集合，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multset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有序多重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集合。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可翻转、经过排序的关联容器。键和值类型一致。内部实现为红黑树。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关联容器将值和键关联在一起，通过键来查找值。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成员函数：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size/empty/clear/erase;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begin/end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find/insert;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count;//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统计等于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的个数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lower_bound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upper_bound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大于等于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最小的，大于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最小的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69" y="267494"/>
            <a:ext cx="168485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 set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14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8118111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创建一个</a:t>
            </a:r>
            <a:r>
              <a:rPr lang="en-US" altLang="zh-CN" dirty="0"/>
              <a:t>set</a:t>
            </a:r>
            <a:r>
              <a:rPr lang="zh-CN" altLang="en-US" dirty="0"/>
              <a:t>和</a:t>
            </a:r>
            <a:r>
              <a:rPr lang="en-US" altLang="zh-CN" dirty="0"/>
              <a:t>multiset</a:t>
            </a:r>
            <a:r>
              <a:rPr lang="zh-CN" altLang="en-US" dirty="0">
                <a:latin typeface="+mn-lt"/>
                <a:ea typeface="+mn-ea"/>
              </a:rPr>
              <a:t>，并实现其基本</a:t>
            </a:r>
            <a:r>
              <a:rPr lang="zh-CN" altLang="en-US" dirty="0"/>
              <a:t>操作（插入、删除、查找、统计）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14970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set</a:t>
            </a:r>
            <a:r>
              <a:rPr lang="zh-CN" altLang="en-US" sz="2400" b="1" dirty="0">
                <a:solidFill>
                  <a:srgbClr val="009ED6"/>
                </a:solidFill>
              </a:rPr>
              <a:t>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358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556329"/>
            <a:ext cx="7848872" cy="3046988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是一个键值对映射，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multimap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一个键可以与多个值关联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。可翻转、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经过排序的关联容器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键和值类型可以不同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。内部实现为红黑树。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专用成员函数：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size/empty/clear/erase;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begin/end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find/insert;</a:t>
            </a: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69" y="267494"/>
            <a:ext cx="168485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 map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81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3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个字符串，统计并查询每个字符串出现的次数。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1680268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map</a:t>
            </a:r>
            <a:r>
              <a:rPr lang="zh-CN" altLang="en-US" sz="2400" b="1" dirty="0">
                <a:solidFill>
                  <a:srgbClr val="009ED6"/>
                </a:solidFill>
              </a:rPr>
              <a:t>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081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556329"/>
            <a:ext cx="7848872" cy="3970318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sort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是一个排序函数，时间复杂度为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nlogn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优先级定义：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自定义优先级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运算符重载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69" y="267494"/>
            <a:ext cx="276497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  sort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48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418</Words>
  <Application>Microsoft Office PowerPoint</Application>
  <PresentationFormat>全屏显示(16:9)</PresentationFormat>
  <Paragraphs>81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Adobe 仿宋 Std R</vt:lpstr>
      <vt:lpstr>Aharoni</vt:lpstr>
      <vt:lpstr>等线</vt:lpstr>
      <vt:lpstr>微软雅黑</vt:lpstr>
      <vt:lpstr>黑体</vt:lpstr>
      <vt:lpstr>宋体</vt:lpstr>
      <vt:lpstr>Arial</vt:lpstr>
      <vt:lpstr>Calibri</vt:lpstr>
      <vt:lpstr>Times New Roman</vt:lpstr>
      <vt:lpstr>Wingdings</vt:lpstr>
      <vt:lpstr>Office 主题​​</vt:lpstr>
      <vt:lpstr>C++基础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</cp:lastModifiedBy>
  <cp:revision>762</cp:revision>
  <dcterms:created xsi:type="dcterms:W3CDTF">2018-04-19T15:31:00Z</dcterms:created>
  <dcterms:modified xsi:type="dcterms:W3CDTF">2023-07-24T12:09:40Z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