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14"/>
  </p:notesMasterIdLst>
  <p:handoutMasterIdLst>
    <p:handoutMasterId r:id="rId15"/>
  </p:handoutMasterIdLst>
  <p:sldIdLst>
    <p:sldId id="327" r:id="rId2"/>
    <p:sldId id="328" r:id="rId3"/>
    <p:sldId id="332" r:id="rId4"/>
    <p:sldId id="333" r:id="rId5"/>
    <p:sldId id="335" r:id="rId6"/>
    <p:sldId id="336" r:id="rId7"/>
    <p:sldId id="338" r:id="rId8"/>
    <p:sldId id="331" r:id="rId9"/>
    <p:sldId id="337" r:id="rId10"/>
    <p:sldId id="330" r:id="rId11"/>
    <p:sldId id="334" r:id="rId12"/>
    <p:sldId id="329" r:id="rId13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980" autoAdjust="0"/>
    <p:restoredTop sz="82118" autoAdjust="0"/>
  </p:normalViewPr>
  <p:slideViewPr>
    <p:cSldViewPr>
      <p:cViewPr>
        <p:scale>
          <a:sx n="50" d="100"/>
          <a:sy n="50" d="100"/>
        </p:scale>
        <p:origin x="-1710" y="-3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6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10/11/2011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8166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767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165159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94210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32318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607234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9512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odetocode.com/default.aspx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9"/>
          </p:cNvPr>
          <p:cNvPicPr>
            <a:picLocks noChangeAspect="1" noChangeArrowheads="1"/>
          </p:cNvPicPr>
          <p:nvPr userDrawn="1"/>
        </p:nvPicPr>
        <p:blipFill>
          <a:blip r:embed="rId10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6039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69" r:id="rId6"/>
    <p:sldLayoutId id="2147483770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 smtClean="0"/>
              <a:t>Advanced EF Topics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Install-Package </a:t>
            </a:r>
            <a:r>
              <a:rPr lang="en-US" dirty="0" err="1" smtClean="0"/>
              <a:t>EntityFramwork.Migrations</a:t>
            </a:r>
            <a:endParaRPr lang="en-US" dirty="0" smtClean="0"/>
          </a:p>
          <a:p>
            <a:pPr lvl="1"/>
            <a:r>
              <a:rPr lang="en-US" dirty="0" smtClean="0"/>
              <a:t>Automatic migrations</a:t>
            </a:r>
          </a:p>
          <a:p>
            <a:pPr lvl="1"/>
            <a:r>
              <a:rPr lang="en-US" dirty="0" smtClean="0"/>
              <a:t>Code based migrations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266700" y="2743200"/>
            <a:ext cx="8534400" cy="2895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b="0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Settings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: </a:t>
            </a:r>
            <a:r>
              <a:rPr lang="en-US" b="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DbMigrationContext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b="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MovieDb</a:t>
            </a:r>
            <a:r>
              <a:rPr lang="en-US" b="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public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Settings()     </a:t>
            </a:r>
            <a:endParaRPr lang="en-US" b="0" dirty="0" smtClean="0">
              <a:latin typeface="Consolas" pitchFamily="49" charset="0"/>
              <a:cs typeface="Consolas" pitchFamily="49" charset="0"/>
            </a:endParaRP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0" dirty="0" smtClean="0">
                <a:latin typeface="Consolas" pitchFamily="49" charset="0"/>
                <a:cs typeface="Consolas" pitchFamily="49" charset="0"/>
              </a:rPr>
              <a:t>   { 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       </a:t>
            </a:r>
            <a:endParaRPr lang="en-US" b="0" dirty="0" smtClean="0">
              <a:latin typeface="Consolas" pitchFamily="49" charset="0"/>
              <a:cs typeface="Consolas" pitchFamily="49" charset="0"/>
            </a:endParaRP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b="0" dirty="0" err="1" smtClean="0">
                <a:latin typeface="Consolas" pitchFamily="49" charset="0"/>
                <a:cs typeface="Consolas" pitchFamily="49" charset="0"/>
              </a:rPr>
              <a:t>AutomaticMigrationsEnabled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= 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b="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en-US" b="0" dirty="0" err="1">
                <a:latin typeface="Consolas" pitchFamily="49" charset="0"/>
                <a:cs typeface="Consolas" pitchFamily="49" charset="0"/>
              </a:rPr>
              <a:t>SetCodeGenerator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b="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CSharpMigrationCodeGenerator</a:t>
            </a:r>
            <a:r>
              <a:rPr lang="en-US" b="0" dirty="0" smtClean="0">
                <a:latin typeface="Consolas" pitchFamily="49" charset="0"/>
                <a:cs typeface="Consolas" pitchFamily="49" charset="0"/>
              </a:rPr>
              <a:t>&gt;();</a:t>
            </a: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en-US" b="0" dirty="0" err="1">
                <a:latin typeface="Consolas" pitchFamily="49" charset="0"/>
                <a:cs typeface="Consolas" pitchFamily="49" charset="0"/>
              </a:rPr>
              <a:t>AddSqlGenerator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b="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SqlConnection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, </a:t>
            </a:r>
            <a:r>
              <a:rPr lang="en-US" b="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SqlServerMigrationSqlGenerator</a:t>
            </a:r>
            <a:r>
              <a:rPr lang="en-US" b="0" dirty="0" smtClean="0">
                <a:latin typeface="Consolas" pitchFamily="49" charset="0"/>
                <a:cs typeface="Consolas" pitchFamily="49" charset="0"/>
              </a:rPr>
              <a:t>&gt;();</a:t>
            </a: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   } </a:t>
            </a:r>
            <a:endParaRPr lang="en-US" b="0" dirty="0" smtClean="0">
              <a:latin typeface="Consolas" pitchFamily="49" charset="0"/>
              <a:cs typeface="Consolas" pitchFamily="49" charset="0"/>
            </a:endParaRP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 smtClean="0">
                <a:latin typeface="Consolas" pitchFamily="49" charset="0"/>
                <a:cs typeface="Consolas" pitchFamily="49" charset="0"/>
              </a:rPr>
              <a:t>} </a:t>
            </a:r>
            <a:endParaRPr lang="en-US" b="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952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Update-Database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perform an automatic migration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57400"/>
            <a:ext cx="8201025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286583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EF Code First</a:t>
            </a:r>
          </a:p>
          <a:p>
            <a:r>
              <a:rPr lang="en-US" dirty="0" smtClean="0"/>
              <a:t>Easy API</a:t>
            </a:r>
          </a:p>
          <a:p>
            <a:r>
              <a:rPr lang="en-US" dirty="0" smtClean="0"/>
              <a:t>Conventions</a:t>
            </a:r>
          </a:p>
          <a:p>
            <a:r>
              <a:rPr lang="en-US" dirty="0" smtClean="0"/>
              <a:t>Migrations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</a:p>
          <a:p>
            <a:r>
              <a:rPr lang="en-US" dirty="0" smtClean="0"/>
              <a:t>Migrations</a:t>
            </a:r>
          </a:p>
          <a:p>
            <a:r>
              <a:rPr lang="en-US" dirty="0" smtClean="0"/>
              <a:t>Code Generation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524000"/>
            <a:ext cx="5710238" cy="41529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7832044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Per Hierarchy (TPH)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Default</a:t>
            </a:r>
          </a:p>
          <a:p>
            <a:r>
              <a:rPr lang="en-US" dirty="0" smtClean="0"/>
              <a:t>One table</a:t>
            </a:r>
          </a:p>
          <a:p>
            <a:r>
              <a:rPr lang="en-US" dirty="0" smtClean="0"/>
              <a:t>Requires </a:t>
            </a:r>
            <a:r>
              <a:rPr lang="en-US" dirty="0" err="1" smtClean="0"/>
              <a:t>nullable</a:t>
            </a:r>
            <a:r>
              <a:rPr lang="en-US" dirty="0" smtClean="0"/>
              <a:t> columns</a:t>
            </a:r>
          </a:p>
          <a:p>
            <a:r>
              <a:rPr lang="en-US" dirty="0" smtClean="0"/>
              <a:t>Requires discriminator column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430" y="3071813"/>
            <a:ext cx="4515970" cy="340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77288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Per Type (TPT)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table per type</a:t>
            </a:r>
          </a:p>
          <a:p>
            <a:r>
              <a:rPr lang="en-US" dirty="0" smtClean="0"/>
              <a:t>Advantages: normalized with non null columns</a:t>
            </a:r>
          </a:p>
          <a:p>
            <a:r>
              <a:rPr lang="en-US" dirty="0" smtClean="0"/>
              <a:t>Beware of joins</a:t>
            </a:r>
          </a:p>
          <a:p>
            <a:r>
              <a:rPr lang="en-US" dirty="0" smtClean="0"/>
              <a:t>Requires explicit mapping (</a:t>
            </a:r>
            <a:r>
              <a:rPr lang="en-US" dirty="0" err="1" smtClean="0"/>
              <a:t>ToTable</a:t>
            </a:r>
            <a:r>
              <a:rPr lang="en-US" dirty="0" smtClean="0"/>
              <a:t> or [Table])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200400"/>
            <a:ext cx="6020608" cy="32766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8213013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Per Concrete Type (TPC)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joins</a:t>
            </a:r>
          </a:p>
          <a:p>
            <a:r>
              <a:rPr lang="en-US" dirty="0" smtClean="0"/>
              <a:t>Requires more configuration</a:t>
            </a:r>
          </a:p>
          <a:p>
            <a:r>
              <a:rPr lang="en-US" dirty="0" smtClean="0"/>
              <a:t>Associations can be tricky</a:t>
            </a:r>
          </a:p>
          <a:p>
            <a:r>
              <a:rPr lang="en-US" dirty="0" smtClean="0"/>
              <a:t>No identity columns!</a:t>
            </a: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3581400"/>
            <a:ext cx="7440930" cy="23622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10989236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Entity Mappings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Entity splitting</a:t>
            </a:r>
          </a:p>
          <a:p>
            <a:r>
              <a:rPr lang="en-US" dirty="0" smtClean="0"/>
              <a:t>Complex Types</a:t>
            </a:r>
          </a:p>
          <a:p>
            <a:r>
              <a:rPr lang="en-US" dirty="0" smtClean="0"/>
              <a:t>Stored procedures with multiple </a:t>
            </a:r>
            <a:r>
              <a:rPr lang="en-US" dirty="0" err="1" smtClean="0"/>
              <a:t>resultsets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1080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Generation Items &amp; T4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19200"/>
            <a:ext cx="7824788" cy="4768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92985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System.ComponentModel.DataAnnotations</a:t>
            </a:r>
            <a:endParaRPr lang="en-US" dirty="0" smtClean="0"/>
          </a:p>
          <a:p>
            <a:pPr lvl="1"/>
            <a:r>
              <a:rPr lang="en-US" dirty="0" smtClean="0"/>
              <a:t>Required</a:t>
            </a:r>
          </a:p>
          <a:p>
            <a:pPr lvl="1"/>
            <a:r>
              <a:rPr lang="en-US" dirty="0" err="1" smtClean="0"/>
              <a:t>MinLength</a:t>
            </a:r>
            <a:endParaRPr lang="en-US" dirty="0" smtClean="0"/>
          </a:p>
          <a:p>
            <a:pPr lvl="1"/>
            <a:r>
              <a:rPr lang="en-US" dirty="0" err="1" smtClean="0"/>
              <a:t>MaxLength</a:t>
            </a:r>
            <a:endParaRPr lang="en-US" dirty="0" smtClean="0"/>
          </a:p>
          <a:p>
            <a:pPr lvl="1"/>
            <a:r>
              <a:rPr lang="en-US" dirty="0" smtClean="0"/>
              <a:t>Regex</a:t>
            </a:r>
          </a:p>
          <a:p>
            <a:pPr lvl="1"/>
            <a:r>
              <a:rPr lang="en-US" dirty="0" smtClean="0"/>
              <a:t>Custom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0294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21921</TotalTime>
  <Words>121</Words>
  <Application>Microsoft Office PowerPoint</Application>
  <PresentationFormat>On-screen Show (4:3)</PresentationFormat>
  <Paragraphs>56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1_SapphireTemplate</vt:lpstr>
      <vt:lpstr>Advanced EF Topics</vt:lpstr>
      <vt:lpstr>Overview</vt:lpstr>
      <vt:lpstr>Inheritance</vt:lpstr>
      <vt:lpstr>Table Per Hierarchy (TPH)</vt:lpstr>
      <vt:lpstr>Table Per Type (TPT)</vt:lpstr>
      <vt:lpstr>Table Per Concrete Type (TPC)</vt:lpstr>
      <vt:lpstr>Other Entity Mappings</vt:lpstr>
      <vt:lpstr>Code Generation Items &amp; T4</vt:lpstr>
      <vt:lpstr>Validations</vt:lpstr>
      <vt:lpstr>Migrations</vt:lpstr>
      <vt:lpstr>Update-Database</vt:lpstr>
      <vt:lpstr>Summary</vt:lpstr>
    </vt:vector>
  </TitlesOfParts>
  <LinksUpToDate>false</LinksUpToDate>
  <SharedDoc>false</SharedDoc>
  <HyperlinkBase>http://www.pluralsight.com/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bitmask</cp:lastModifiedBy>
  <cp:revision>1575</cp:revision>
  <dcterms:created xsi:type="dcterms:W3CDTF">2007-12-27T20:50:38Z</dcterms:created>
  <dcterms:modified xsi:type="dcterms:W3CDTF">2011-10-12T01:17:41Z</dcterms:modified>
</cp:coreProperties>
</file>