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4"/>
  </p:sldMasterIdLst>
  <p:notesMasterIdLst>
    <p:notesMasterId r:id="rId29"/>
  </p:notesMasterIdLst>
  <p:handoutMasterIdLst>
    <p:handoutMasterId r:id="rId30"/>
  </p:handoutMasterIdLst>
  <p:sldIdLst>
    <p:sldId id="463" r:id="rId5"/>
    <p:sldId id="605" r:id="rId6"/>
    <p:sldId id="547" r:id="rId7"/>
    <p:sldId id="606" r:id="rId8"/>
    <p:sldId id="549" r:id="rId9"/>
    <p:sldId id="607" r:id="rId10"/>
    <p:sldId id="548" r:id="rId11"/>
    <p:sldId id="552" r:id="rId12"/>
    <p:sldId id="593" r:id="rId13"/>
    <p:sldId id="550" r:id="rId14"/>
    <p:sldId id="558" r:id="rId15"/>
    <p:sldId id="608" r:id="rId16"/>
    <p:sldId id="594" r:id="rId17"/>
    <p:sldId id="595" r:id="rId18"/>
    <p:sldId id="609" r:id="rId19"/>
    <p:sldId id="603" r:id="rId20"/>
    <p:sldId id="604" r:id="rId21"/>
    <p:sldId id="610" r:id="rId22"/>
    <p:sldId id="559" r:id="rId23"/>
    <p:sldId id="601" r:id="rId24"/>
    <p:sldId id="612" r:id="rId25"/>
    <p:sldId id="613" r:id="rId26"/>
    <p:sldId id="614" r:id="rId27"/>
    <p:sldId id="572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605"/>
            <p14:sldId id="547"/>
            <p14:sldId id="606"/>
            <p14:sldId id="549"/>
            <p14:sldId id="607"/>
            <p14:sldId id="548"/>
            <p14:sldId id="552"/>
            <p14:sldId id="593"/>
            <p14:sldId id="550"/>
            <p14:sldId id="558"/>
            <p14:sldId id="608"/>
            <p14:sldId id="594"/>
            <p14:sldId id="595"/>
            <p14:sldId id="609"/>
            <p14:sldId id="603"/>
            <p14:sldId id="604"/>
            <p14:sldId id="610"/>
            <p14:sldId id="559"/>
            <p14:sldId id="601"/>
            <p14:sldId id="612"/>
            <p14:sldId id="613"/>
            <p14:sldId id="614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35C8"/>
    <a:srgbClr val="22AFE7"/>
    <a:srgbClr val="005087"/>
    <a:srgbClr val="336699"/>
    <a:srgbClr val="FFFFCC"/>
    <a:srgbClr val="EF8B19"/>
    <a:srgbClr val="5EA113"/>
    <a:srgbClr val="008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2" autoAdjust="0"/>
    <p:restoredTop sz="83842" autoAdjust="0"/>
  </p:normalViewPr>
  <p:slideViewPr>
    <p:cSldViewPr>
      <p:cViewPr varScale="1">
        <p:scale>
          <a:sx n="107" d="100"/>
          <a:sy n="107" d="100"/>
        </p:scale>
        <p:origin x="1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3597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118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164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0350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40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69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089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6784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266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79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msdn.microsoft.com/FunctionalCSharp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tpress.mit.edu/sicp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57400"/>
            <a:ext cx="7772400" cy="26955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Thinking Functionally 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with C#</a:t>
            </a:r>
            <a:b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The Power Of Tiny Abstractions</a:t>
            </a:r>
            <a:br>
              <a:rPr lang="en-US" sz="200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version 0.0.5</a:t>
            </a:r>
            <a:br>
              <a:rPr lang="en-US" sz="80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+mj-lt"/>
                <a:cs typeface="Mangal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j-lt"/>
                <a:cs typeface="Mangal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K. </a:t>
            </a:r>
            <a:r>
              <a:rPr lang="en-US" sz="2000" dirty="0" smtClean="0"/>
              <a:t>Scott Allen</a:t>
            </a:r>
            <a:br>
              <a:rPr lang="en-US" sz="2000" dirty="0" smtClean="0"/>
            </a:br>
            <a:r>
              <a:rPr lang="en-US" sz="2000" dirty="0" err="1" smtClean="0"/>
              <a:t>scott@OdeToCode.comf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9824">
            <a:off x="1321719" y="4400162"/>
            <a:ext cx="2400635" cy="190526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Abstractions</a:t>
            </a:r>
            <a:endParaRPr lang="en-US" dirty="0"/>
          </a:p>
        </p:txBody>
      </p:sp>
      <p:sp>
        <p:nvSpPr>
          <p:cNvPr id="4" name="Left-Right Arrow 3"/>
          <p:cNvSpPr/>
          <p:nvPr/>
        </p:nvSpPr>
        <p:spPr bwMode="auto">
          <a:xfrm>
            <a:off x="152400" y="3166830"/>
            <a:ext cx="8763000" cy="838200"/>
          </a:xfrm>
          <a:prstGeom prst="leftRightArrow">
            <a:avLst/>
          </a:prstGeom>
          <a:gradFill flip="none" rotWithShape="1">
            <a:gsLst>
              <a:gs pos="0">
                <a:srgbClr val="A4D289"/>
              </a:gs>
              <a:gs pos="100000">
                <a:schemeClr val="bg1"/>
              </a:gs>
            </a:gsLst>
            <a:lin ang="108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43000" y="3166830"/>
            <a:ext cx="18288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Functions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3800" y="3166830"/>
            <a:ext cx="18288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Objects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3166830"/>
            <a:ext cx="18288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Services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8229600" y="4092898"/>
            <a:ext cx="797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Bigger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0062" y="4016698"/>
            <a:ext cx="908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Smaller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9477939">
            <a:off x="618995" y="4174215"/>
            <a:ext cx="1905000" cy="838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Easy!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9477939">
            <a:off x="5400805" y="4283985"/>
            <a:ext cx="1905000" cy="838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Easy!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10" y="2049753"/>
            <a:ext cx="426720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5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Functionally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 </a:t>
            </a:r>
            <a:r>
              <a:rPr lang="en-US" dirty="0" smtClean="0"/>
              <a:t>functions to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Pass functions as parameters</a:t>
            </a:r>
            <a:endParaRPr lang="en-US" dirty="0" smtClean="0"/>
          </a:p>
          <a:p>
            <a:r>
              <a:rPr lang="en-US" dirty="0" smtClean="0"/>
              <a:t>Return functions from other functions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1676400" y="4876800"/>
            <a:ext cx="6019800" cy="1295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endParaRPr lang="en-US" sz="2000" dirty="0">
              <a:noFill/>
              <a:latin typeface="Tekton Pro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668332" y="3009900"/>
            <a:ext cx="5295900" cy="2019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=&gt;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=&gt;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isOdd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=&gt;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% 2 == 1;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4006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Function?</a:t>
            </a:r>
            <a:endParaRPr lang="en-US" dirty="0"/>
          </a:p>
        </p:txBody>
      </p:sp>
      <p:pic>
        <p:nvPicPr>
          <p:cNvPr id="4" name="Picture 3" descr="http://mitpress.mit.edu/sicp/graphics/main-bann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8814">
            <a:off x="537955" y="1633471"/>
            <a:ext cx="2743200" cy="106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2743200"/>
            <a:ext cx="563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… it </a:t>
            </a:r>
            <a:r>
              <a:rPr lang="en-US" sz="2400" dirty="0"/>
              <a:t>is crucial that each procedure accomplishes an identifiable </a:t>
            </a:r>
            <a:r>
              <a:rPr lang="en-US" sz="2400" dirty="0" smtClean="0"/>
              <a:t>task that can be used …</a:t>
            </a:r>
            <a:endParaRPr lang="en-US" sz="24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55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524000"/>
          </a:xfrm>
        </p:spPr>
        <p:txBody>
          <a:bodyPr/>
          <a:lstStyle/>
          <a:p>
            <a:r>
              <a:rPr lang="en-US" b="1" dirty="0" smtClean="0"/>
              <a:t>Single responsibility principle</a:t>
            </a:r>
          </a:p>
          <a:p>
            <a:pPr lvl="1"/>
            <a:r>
              <a:rPr lang="en-US" b="1" dirty="0" smtClean="0"/>
              <a:t>Easier composition</a:t>
            </a:r>
          </a:p>
          <a:p>
            <a:pPr lvl="1"/>
            <a:r>
              <a:rPr lang="en-US" b="1" dirty="0" smtClean="0"/>
              <a:t>Deciding versus doing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447800" y="2743200"/>
            <a:ext cx="5791200" cy="1219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numbers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[] {1, 2, 3, 6, 7, 8, 10};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odd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numbers.Where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(n =&gt; n % 2 == 1);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Up Arrow 4"/>
          <p:cNvSpPr/>
          <p:nvPr/>
        </p:nvSpPr>
        <p:spPr bwMode="auto">
          <a:xfrm rot="1391194">
            <a:off x="3452761" y="3438812"/>
            <a:ext cx="838200" cy="1066800"/>
          </a:xfrm>
          <a:prstGeom prst="up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550698" y="4648200"/>
            <a:ext cx="2313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Knows how to filter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Up Arrow 7"/>
          <p:cNvSpPr/>
          <p:nvPr/>
        </p:nvSpPr>
        <p:spPr bwMode="auto">
          <a:xfrm rot="20547224">
            <a:off x="5375504" y="3438812"/>
            <a:ext cx="838200" cy="1066800"/>
          </a:xfrm>
          <a:prstGeom prst="up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166225" y="4649770"/>
            <a:ext cx="2377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Knows what to filter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65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Small, reusable abstractions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Immutability =&gt; parallelism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895600"/>
            <a:ext cx="82296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6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&lt;T&gt; Filter&lt;T&gt;(this </a:t>
            </a:r>
            <a:r>
              <a:rPr lang="en-US" sz="16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&lt;T&gt; things,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                                       </a:t>
            </a:r>
            <a:r>
              <a:rPr lang="en-US" sz="16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Predicate</a:t>
            </a: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&lt;T&gt; predicate)</a:t>
            </a:r>
            <a:endParaRPr lang="en-US" sz="16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6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6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foreach</a:t>
            </a: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sz="16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thing </a:t>
            </a:r>
            <a:r>
              <a:rPr lang="en-US" sz="16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</a:t>
            </a: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things)</a:t>
            </a:r>
            <a:endParaRPr lang="en-US" sz="16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6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6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(predicate(thing)) </a:t>
            </a:r>
            <a:r>
              <a:rPr lang="en-US" sz="16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yield</a:t>
            </a: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number;</a:t>
            </a:r>
            <a:endParaRPr lang="en-US" sz="16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6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latin typeface="Consolas" pitchFamily="49" charset="0"/>
                <a:ea typeface="Calibri"/>
                <a:cs typeface="Consolas"/>
              </a:rPr>
              <a:t>}        </a:t>
            </a:r>
            <a:endParaRPr lang="en-US" sz="16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6248400" y="4114800"/>
            <a:ext cx="1524000" cy="6858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Lazy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 rot="19204397">
            <a:off x="4724400" y="2085516"/>
            <a:ext cx="1524000" cy="6858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Reusable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28600" y="5343984"/>
            <a:ext cx="7848600" cy="76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numbers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[] {1.0, 2, 3, 6, 7, 8, 10};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evenNumbers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numbers.AsParallel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().Filter(n =&gt; n%2 == 0);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Left Arrow 7"/>
          <p:cNvSpPr/>
          <p:nvPr/>
        </p:nvSpPr>
        <p:spPr bwMode="auto">
          <a:xfrm rot="1182787">
            <a:off x="4112418" y="5981700"/>
            <a:ext cx="1428007" cy="6858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Parallel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97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Data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52400" y="1066800"/>
            <a:ext cx="5638800" cy="457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IsValidMovie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Movie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movie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        </a:t>
            </a:r>
            <a:endParaRPr lang="en-US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if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lang="en-US" sz="16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IsNullOrEmpty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movie</a:t>
            </a:r>
            <a:r>
              <a:rPr lang="en-US" sz="16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Title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</a:t>
            </a:r>
            <a:endParaRPr lang="en-US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{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</a:t>
            </a:r>
            <a:endParaRPr lang="en-US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return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           </a:t>
            </a:r>
            <a:endParaRPr lang="en-US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}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             </a:t>
            </a:r>
            <a:endParaRPr lang="en-US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if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movie</a:t>
            </a:r>
            <a:r>
              <a:rPr lang="en-US" sz="16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Length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&gt; 300 ||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movie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Length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&lt; 60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{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</a:t>
            </a:r>
            <a:endParaRPr lang="en-US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return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           </a:t>
            </a:r>
            <a:endParaRPr lang="en-US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}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endParaRPr lang="en-US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movie</a:t>
            </a:r>
            <a:r>
              <a:rPr lang="en-US" sz="16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ReleaseDate</a:t>
            </a:r>
            <a:r>
              <a:rPr lang="en-US" sz="16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Value</a:t>
            </a:r>
            <a:r>
              <a:rPr lang="en-US" sz="16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Year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&lt; 1920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return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false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return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true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r>
              <a:rPr lang="en-US" sz="800" dirty="0" smtClean="0"/>
              <a:t> </a:t>
            </a:r>
            <a:endParaRPr lang="en-US" sz="2400" dirty="0"/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6997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38200" y="1600200"/>
            <a:ext cx="6201643" cy="2590800"/>
            <a:chOff x="838200" y="1600200"/>
            <a:chExt cx="6201643" cy="2590800"/>
          </a:xfrm>
        </p:grpSpPr>
        <p:sp>
          <p:nvSpPr>
            <p:cNvPr id="14" name="Text Placeholder 2"/>
            <p:cNvSpPr txBox="1">
              <a:spLocks/>
            </p:cNvSpPr>
            <p:nvPr/>
          </p:nvSpPr>
          <p:spPr bwMode="auto">
            <a:xfrm>
              <a:off x="1219200" y="1600200"/>
              <a:ext cx="5638800" cy="25908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b="0" dirty="0">
                <a:latin typeface="Consolas" pitchFamily="49" charset="0"/>
                <a:ea typeface="Calibri"/>
                <a:cs typeface="Times New Roman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45229"/>
              <a:ext cx="6201643" cy="204903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086843" y="2133600"/>
            <a:ext cx="6599958" cy="3810000"/>
            <a:chOff x="2086843" y="2133600"/>
            <a:chExt cx="6599958" cy="3810000"/>
          </a:xfrm>
        </p:grpSpPr>
        <p:sp>
          <p:nvSpPr>
            <p:cNvPr id="16" name="Text Placeholder 2"/>
            <p:cNvSpPr txBox="1">
              <a:spLocks/>
            </p:cNvSpPr>
            <p:nvPr/>
          </p:nvSpPr>
          <p:spPr bwMode="auto">
            <a:xfrm>
              <a:off x="2086843" y="2133600"/>
              <a:ext cx="6599958" cy="3810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b="0" dirty="0">
                <a:latin typeface="Consolas" pitchFamily="49" charset="0"/>
                <a:ea typeface="Calibri"/>
                <a:cs typeface="Times New Roman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3968" y="2287732"/>
              <a:ext cx="5945707" cy="3213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872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 away what should happen around method invocation</a:t>
            </a:r>
          </a:p>
          <a:p>
            <a:pPr lvl="1"/>
            <a:r>
              <a:rPr lang="en-US" dirty="0" smtClean="0"/>
              <a:t>Caching, retries, logging, timing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971800"/>
            <a:ext cx="40386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fetchMovies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() =&gt;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// ... call web </a:t>
            </a:r>
            <a:r>
              <a:rPr lang="en-US" b="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serivce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fetchMovies.WithRetry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648200" y="2362200"/>
            <a:ext cx="4267200" cy="37338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void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WithRetry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this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action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retryCount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= 0;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bool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succesful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false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do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try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action();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succesful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true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catch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NetworkException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e)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retryCount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++;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while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retryCount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&lt; 3 &amp;&amp; !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succesful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b="0" dirty="0" smtClean="0">
              <a:latin typeface="Consolas" pitchFamily="49" charset="0"/>
              <a:ea typeface="Calibri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236431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Normal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60" name="Picture 12" descr="http://1.bp.blogspot.com/_vCJ5ph6Hw5w/S7VWJGUBBmI/AAAAAAAAD08/JOa5v88ugjw/s1600/lawnmower-jou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43" y="1273968"/>
            <a:ext cx="6724113" cy="484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08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 Is The New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09800"/>
            <a:ext cx="6200775" cy="885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581400"/>
            <a:ext cx="65055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27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add clarity and readability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47" y="3252788"/>
            <a:ext cx="622955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64" y="4419600"/>
            <a:ext cx="639593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21" y="2261418"/>
            <a:ext cx="6774206" cy="6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81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2667000"/>
            <a:ext cx="30480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Why C#?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5487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functions, return functions, make new functions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981200"/>
            <a:ext cx="5334000" cy="1752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userToDelete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currentUser.IsAdmin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Delete(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userToDelete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2905125"/>
            <a:ext cx="5334000" cy="1752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userToActivate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currentUser.IsAdmin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Activate(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userToActivate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28600" y="1946172"/>
            <a:ext cx="6172200" cy="2819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MakeAuthCheckFunction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action)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userToActOn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userToActOn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currentUser.IsAdmin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action(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userToActOn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 throw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1200" b="0" dirty="0" smtClean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409700" y="4896924"/>
            <a:ext cx="6324600" cy="647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safeDelete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MakeAuthCheckFunction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(Delete);</a:t>
            </a: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safeActivate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MakeAuthCheckFunction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(Activate);</a:t>
            </a:r>
            <a:endParaRPr lang="en-US" sz="1200" b="0" dirty="0" smtClean="0">
              <a:latin typeface="Consolas" pitchFamily="49" charset="0"/>
              <a:ea typeface="Calibri"/>
              <a:cs typeface="Consola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3276600" y="5708855"/>
            <a:ext cx="4000500" cy="647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safeDelete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userToDelete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b="0" dirty="0" smtClean="0">
              <a:latin typeface="Consolas" pitchFamily="49" charset="0"/>
              <a:ea typeface="Calibri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1122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919287"/>
            <a:ext cx="70961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88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0"/>
            <a:ext cx="7048500" cy="22002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76600"/>
            <a:ext cx="8229600" cy="4495800"/>
          </a:xfrm>
        </p:spPr>
        <p:txBody>
          <a:bodyPr/>
          <a:lstStyle/>
          <a:p>
            <a:r>
              <a:rPr lang="en-US" dirty="0">
                <a:hlinkClick r:id="rId3"/>
              </a:rPr>
              <a:t>http://archive.msdn.microsoft.com/FunctionalCSharp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71" y="1447800"/>
            <a:ext cx="4907207" cy="17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21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Queries…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41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are abstractions, too!</a:t>
            </a:r>
          </a:p>
          <a:p>
            <a:pPr lvl="1"/>
            <a:r>
              <a:rPr lang="en-US" dirty="0" smtClean="0"/>
              <a:t>Focused, reusable</a:t>
            </a:r>
          </a:p>
          <a:p>
            <a:r>
              <a:rPr lang="en-US" dirty="0" smtClean="0"/>
              <a:t>Extension methods for better APIs</a:t>
            </a:r>
          </a:p>
          <a:p>
            <a:pPr lvl="1"/>
            <a:r>
              <a:rPr lang="en-US" dirty="0" smtClean="0"/>
              <a:t>Add a function anywhere</a:t>
            </a:r>
          </a:p>
          <a:p>
            <a:r>
              <a:rPr lang="en-US" dirty="0" smtClean="0"/>
              <a:t>Functional thinking can lead to elegant solutions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90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Using This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82" y="1981200"/>
            <a:ext cx="5910757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ecx.images-amazon.com/images/I/51UQ3e1idJ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1257300"/>
            <a:ext cx="33432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112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mitpress.mit.edu/sicp/graphics/main-bann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608814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00106" y="3962400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http://mitpress.mit.edu/sicp/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7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61341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 rot="753237">
            <a:off x="4004547" y="2322643"/>
            <a:ext cx="1789741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20353314">
            <a:off x="3980832" y="3711676"/>
            <a:ext cx="1926944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2936251"/>
            <a:ext cx="4705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4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195387"/>
            <a:ext cx="8667750" cy="4467225"/>
          </a:xfrm>
          <a:prstGeom prst="rect">
            <a:avLst/>
          </a:prstGeom>
        </p:spPr>
      </p:pic>
      <p:pic>
        <p:nvPicPr>
          <p:cNvPr id="5" name="Picture 4" descr="http://mitpress.mit.edu/sicp/graphics/main-bann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"/>
            <a:ext cx="2743200" cy="106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1295400" y="3200400"/>
            <a:ext cx="838200" cy="304800"/>
          </a:xfrm>
          <a:prstGeom prst="ellipse">
            <a:avLst/>
          </a:prstGeom>
          <a:solidFill>
            <a:srgbClr val="BDBDA9">
              <a:alpha val="53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pic>
        <p:nvPicPr>
          <p:cNvPr id="4098" name="Picture 2" descr="http://www.creditwritedowns.com/wp-content/uploads/2011/07/iceber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1718163" cy="23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76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Functionally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as a first class abstraction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61007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58227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 rot="1374484">
            <a:off x="1995449" y="2331027"/>
            <a:ext cx="1676400" cy="533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b="1" dirty="0" smtClean="0">
                <a:latin typeface="Tekton Pro" pitchFamily="34" charset="0"/>
              </a:rPr>
              <a:t>Name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57200" y="3429000"/>
            <a:ext cx="2019300" cy="6096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b="1" dirty="0" smtClean="0">
                <a:latin typeface="Tekton Pro" pitchFamily="34" charset="0"/>
              </a:rPr>
              <a:t>Encapsulation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9969151">
            <a:off x="3039319" y="3597214"/>
            <a:ext cx="2019300" cy="6096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b="1" dirty="0" smtClean="0">
                <a:latin typeface="Tekton Pro" pitchFamily="34" charset="0"/>
              </a:rPr>
              <a:t>Clear Inputs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934357" y="2818524"/>
            <a:ext cx="1941418" cy="6096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b="1" dirty="0" smtClean="0">
                <a:latin typeface="Tekton Pro" pitchFamily="34" charset="0"/>
              </a:rPr>
              <a:t>Clear Output</a:t>
            </a:r>
            <a:endParaRPr lang="en-US" sz="2000" b="1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15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Versus Class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447800"/>
            <a:ext cx="5391150" cy="4920236"/>
          </a:xfrm>
          <a:prstGeom prst="rect">
            <a:avLst/>
          </a:prstGeom>
        </p:spPr>
      </p:pic>
      <p:pic>
        <p:nvPicPr>
          <p:cNvPr id="3074" name="Picture 2" descr="http://www.smilefunny.com/blogimages/20-confusing-accid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634365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013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Creating Objects Can Be Hard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1447800"/>
            <a:ext cx="4191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...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00200" y="2514600"/>
            <a:ext cx="48768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.Run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514600" y="3657600"/>
            <a:ext cx="6324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t3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.Factory.StartNew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371600" y="4800600"/>
            <a:ext cx="6324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t4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.FromResult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06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DEVintersection</Template>
  <TotalTime>4630</TotalTime>
  <Words>527</Words>
  <Application>Microsoft Office PowerPoint</Application>
  <PresentationFormat>On-screen Show (4:3)</PresentationFormat>
  <Paragraphs>158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Mangal</vt:lpstr>
      <vt:lpstr>Myriad Pro</vt:lpstr>
      <vt:lpstr>Myriad Pro Light</vt:lpstr>
      <vt:lpstr>Segoe UI</vt:lpstr>
      <vt:lpstr>Tekton Pro</vt:lpstr>
      <vt:lpstr>Times New Roman</vt:lpstr>
      <vt:lpstr>Verdana</vt:lpstr>
      <vt:lpstr>Wingdings</vt:lpstr>
      <vt:lpstr>1_SapphireTemplate</vt:lpstr>
      <vt:lpstr>Thinking Functionally with C#  The Power Of Tiny Abstractions version 0.0.5  K. Scott Allen scott@OdeToCode.comf </vt:lpstr>
      <vt:lpstr>First Question</vt:lpstr>
      <vt:lpstr>Not Using This Approach</vt:lpstr>
      <vt:lpstr>PowerPoint Presentation</vt:lpstr>
      <vt:lpstr>PowerPoint Presentation</vt:lpstr>
      <vt:lpstr>PowerPoint Presentation</vt:lpstr>
      <vt:lpstr>Thinking Functionally</vt:lpstr>
      <vt:lpstr>Versus Class Abstractions</vt:lpstr>
      <vt:lpstr>Just Creating Objects Can Be Hard</vt:lpstr>
      <vt:lpstr>Using Abstractions</vt:lpstr>
      <vt:lpstr>Thinking Functionally</vt:lpstr>
      <vt:lpstr>What Makes A Good Function?</vt:lpstr>
      <vt:lpstr>Good Functions</vt:lpstr>
      <vt:lpstr>Functional Advantages</vt:lpstr>
      <vt:lpstr>Functions As Data</vt:lpstr>
      <vt:lpstr>Functions as Parameters</vt:lpstr>
      <vt:lpstr>Is This Normal</vt:lpstr>
      <vt:lpstr>Func Is The New Interface</vt:lpstr>
      <vt:lpstr>Returning Functions</vt:lpstr>
      <vt:lpstr>Return functions</vt:lpstr>
      <vt:lpstr>Memoize</vt:lpstr>
      <vt:lpstr>Pattern Matching</vt:lpstr>
      <vt:lpstr>Beyond Queries…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DEVintersection Session DEV213  Session Name</dc:title>
  <dc:subject>From raw Ajax to ASP.NET</dc:subject>
  <dc:creator>Scott Allen</dc:creator>
  <cp:lastModifiedBy>Scott Allen</cp:lastModifiedBy>
  <cp:revision>82</cp:revision>
  <cp:lastPrinted>2012-12-21T20:05:00Z</cp:lastPrinted>
  <dcterms:created xsi:type="dcterms:W3CDTF">2013-04-10T00:34:16Z</dcterms:created>
  <dcterms:modified xsi:type="dcterms:W3CDTF">2013-05-30T13:09:30Z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