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4"/>
  </p:sldMasterIdLst>
  <p:notesMasterIdLst>
    <p:notesMasterId r:id="rId22"/>
  </p:notesMasterIdLst>
  <p:handoutMasterIdLst>
    <p:handoutMasterId r:id="rId23"/>
  </p:handoutMasterIdLst>
  <p:sldIdLst>
    <p:sldId id="359" r:id="rId5"/>
    <p:sldId id="360" r:id="rId6"/>
    <p:sldId id="361" r:id="rId7"/>
    <p:sldId id="364" r:id="rId8"/>
    <p:sldId id="362" r:id="rId9"/>
    <p:sldId id="363" r:id="rId10"/>
    <p:sldId id="366" r:id="rId11"/>
    <p:sldId id="365" r:id="rId12"/>
    <p:sldId id="367" r:id="rId13"/>
    <p:sldId id="368" r:id="rId14"/>
    <p:sldId id="369" r:id="rId15"/>
    <p:sldId id="371" r:id="rId16"/>
    <p:sldId id="370" r:id="rId17"/>
    <p:sldId id="372" r:id="rId18"/>
    <p:sldId id="374" r:id="rId19"/>
    <p:sldId id="373" r:id="rId20"/>
    <p:sldId id="358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359"/>
            <p14:sldId id="360"/>
            <p14:sldId id="361"/>
            <p14:sldId id="364"/>
            <p14:sldId id="362"/>
            <p14:sldId id="363"/>
            <p14:sldId id="366"/>
            <p14:sldId id="365"/>
            <p14:sldId id="367"/>
            <p14:sldId id="368"/>
            <p14:sldId id="369"/>
            <p14:sldId id="371"/>
            <p14:sldId id="370"/>
            <p14:sldId id="372"/>
            <p14:sldId id="374"/>
            <p14:sldId id="373"/>
            <p14:sldId id="3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F8B19"/>
    <a:srgbClr val="5EA113"/>
    <a:srgbClr val="008000"/>
    <a:srgbClr val="808080"/>
    <a:srgbClr val="FF7C80"/>
    <a:srgbClr val="CC3300"/>
    <a:srgbClr val="FF9119"/>
    <a:srgbClr val="FF9121"/>
    <a:srgbClr val="A4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3" autoAdjust="0"/>
    <p:restoredTop sz="99516" autoAdjust="0"/>
  </p:normalViewPr>
  <p:slideViewPr>
    <p:cSldViewPr>
      <p:cViewPr varScale="1">
        <p:scale>
          <a:sx n="80" d="100"/>
          <a:sy n="80" d="100"/>
        </p:scale>
        <p:origin x="-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44144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9270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9636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4417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4590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0372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42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6185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122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3879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18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hyperlink" Target="http://www.odetocode.com/default.aspx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28"/>
          </p:cNvPr>
          <p:cNvPicPr>
            <a:picLocks noChangeAspect="1" noChangeArrowheads="1"/>
          </p:cNvPicPr>
          <p:nvPr userDrawn="1"/>
        </p:nvPicPr>
        <p:blipFill>
          <a:blip r:embed="rId29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983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and the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interoperable and scalable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80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69433"/>
              </p:ext>
            </p:extLst>
          </p:nvPr>
        </p:nvGraphicFramePr>
        <p:xfrm>
          <a:off x="381000" y="1899920"/>
          <a:ext cx="8001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3952875"/>
                <a:gridCol w="1076325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Idempotent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Metainformation</a:t>
                      </a:r>
                      <a:r>
                        <a:rPr lang="en-US" dirty="0" smtClean="0"/>
                        <a:t>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a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a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So Great About HTTP?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The Stack</a:t>
            </a:r>
          </a:p>
        </p:txBody>
      </p:sp>
      <p:pic>
        <p:nvPicPr>
          <p:cNvPr id="4" name="Picture 3" descr="C:\Users\bitmask\AppData\Local\Microsoft\Windows\Temporary Internet Files\Content.IE5\ZLZP27RX\MP90043317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0"/>
            <a:ext cx="819150" cy="82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bitmask\AppData\Local\Microsoft\Windows\Temporary Internet Files\Content.IE5\EKJTDFB7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369245" cy="73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844900" y="2758220"/>
            <a:ext cx="2469799" cy="333761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Application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44900" y="3596420"/>
            <a:ext cx="2469799" cy="333761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Transport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44900" y="4434620"/>
            <a:ext cx="2469799" cy="333761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Network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4900" y="5272820"/>
            <a:ext cx="2469799" cy="333761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Data Link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02700" y="5272820"/>
            <a:ext cx="2469799" cy="333761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Data Link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02700" y="4434620"/>
            <a:ext cx="2469799" cy="333761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Network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102700" y="3596420"/>
            <a:ext cx="2469799" cy="333761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Transport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02700" y="2758220"/>
            <a:ext cx="2469799" cy="333761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Application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138240" y="6071038"/>
            <a:ext cx="3224460" cy="405962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Media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17" name="TextBox 24"/>
          <p:cNvSpPr txBox="1"/>
          <p:nvPr/>
        </p:nvSpPr>
        <p:spPr bwMode="auto">
          <a:xfrm>
            <a:off x="3870372" y="2780100"/>
            <a:ext cx="1577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002060"/>
                </a:solidFill>
                <a:latin typeface="Tekton Pro" pitchFamily="34" charset="0"/>
              </a:rPr>
              <a:t>HTTP</a:t>
            </a:r>
            <a:endParaRPr lang="en-US" sz="1800" b="1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8" name="TextBox 29"/>
          <p:cNvSpPr txBox="1"/>
          <p:nvPr/>
        </p:nvSpPr>
        <p:spPr bwMode="auto">
          <a:xfrm>
            <a:off x="3870372" y="3618300"/>
            <a:ext cx="1577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002060"/>
                </a:solidFill>
                <a:latin typeface="Tekton Pro" pitchFamily="34" charset="0"/>
              </a:rPr>
              <a:t>TCP</a:t>
            </a:r>
            <a:endParaRPr lang="en-US" sz="1800" b="1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9" name="TextBox 30"/>
          <p:cNvSpPr txBox="1"/>
          <p:nvPr/>
        </p:nvSpPr>
        <p:spPr bwMode="auto">
          <a:xfrm>
            <a:off x="3870372" y="4456500"/>
            <a:ext cx="1577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002060"/>
                </a:solidFill>
                <a:latin typeface="Tekton Pro" pitchFamily="34" charset="0"/>
              </a:rPr>
              <a:t>IP</a:t>
            </a:r>
            <a:endParaRPr lang="en-US" sz="1800" b="1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20" name="TextBox 31"/>
          <p:cNvSpPr txBox="1"/>
          <p:nvPr/>
        </p:nvSpPr>
        <p:spPr bwMode="auto">
          <a:xfrm>
            <a:off x="3870372" y="5294700"/>
            <a:ext cx="1577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002060"/>
                </a:solidFill>
                <a:latin typeface="Tekton Pro" pitchFamily="34" charset="0"/>
              </a:rPr>
              <a:t>Ethernet</a:t>
            </a:r>
            <a:endParaRPr lang="en-US" sz="1800" b="1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 bwMode="auto">
          <a:xfrm>
            <a:off x="3228975" y="2421697"/>
            <a:ext cx="0" cy="385232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210300" y="2205870"/>
            <a:ext cx="0" cy="406814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594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So Great About HTTP?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Intermediaries</a:t>
            </a:r>
          </a:p>
          <a:p>
            <a:pPr lvl="1"/>
            <a:r>
              <a:rPr lang="en-US" dirty="0" smtClean="0"/>
              <a:t>Reverse proxies</a:t>
            </a:r>
          </a:p>
          <a:p>
            <a:pPr lvl="1"/>
            <a:r>
              <a:rPr lang="en-US" dirty="0" smtClean="0"/>
              <a:t>Forward proxies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943601" y="4137012"/>
            <a:ext cx="3048000" cy="24519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43200" y="1416456"/>
            <a:ext cx="2590800" cy="26443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Tekton Pro" pitchFamily="34" charset="0"/>
            </a:endParaRPr>
          </a:p>
        </p:txBody>
      </p:sp>
      <p:pic>
        <p:nvPicPr>
          <p:cNvPr id="6" name="Picture 5" descr="C:\Users\bitmask\AppData\Local\Microsoft\Windows\Temporary Internet Files\Content.IE5\VVLRRETW\MC90042419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70" y="2037522"/>
            <a:ext cx="416831" cy="3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bitmask\AppData\Local\Microsoft\Windows\Temporary Internet Files\Content.IE5\VVLRRETW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386" y="1940859"/>
            <a:ext cx="914400" cy="18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bitmask\AppData\Local\Microsoft\Windows\Temporary Internet Files\Content.IE5\VVLRRETW\MC90042419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02" y="2379919"/>
            <a:ext cx="416831" cy="3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bitmask\AppData\Local\Microsoft\Windows\Temporary Internet Files\Content.IE5\VVLRRETW\MC90042419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139" y="2529424"/>
            <a:ext cx="416831" cy="3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bitmask\AppData\Local\Microsoft\Windows\Temporary Internet Files\Content.IE5\VVLRRETW\MC90042419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769" y="2845462"/>
            <a:ext cx="416831" cy="3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bitmask\AppData\Local\Microsoft\Windows\Temporary Internet Files\Content.IE5\VVLRRETW\MC90042419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70" y="3118766"/>
            <a:ext cx="416831" cy="3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loud 11"/>
          <p:cNvSpPr/>
          <p:nvPr/>
        </p:nvSpPr>
        <p:spPr bwMode="auto">
          <a:xfrm>
            <a:off x="6324600" y="2171526"/>
            <a:ext cx="1201773" cy="1140798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ekton Pro" pitchFamily="34" charset="0"/>
              </a:rPr>
              <a:t>Internet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3522627" y="4885905"/>
            <a:ext cx="1354173" cy="1019809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ekton Pro" pitchFamily="34" charset="0"/>
              </a:rPr>
              <a:t>Internet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14" name="Picture 13" descr="C:\Users\bitmask\AppData\Local\Microsoft\Windows\Temporary Internet Files\Content.IE5\VVLRRETW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538" y="4607724"/>
            <a:ext cx="895862" cy="177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:\Users\bitmask\AppData\Local\Microsoft\Windows\Temporary Internet Files\Content.IE5\VVLRRETW\MC90043524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269" y="4356480"/>
            <a:ext cx="447931" cy="8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bitmask\AppData\Local\Microsoft\Windows\Temporary Internet Files\Content.IE5\VVLRRETW\MC90043524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338" y="4952679"/>
            <a:ext cx="447931" cy="8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bitmask\AppData\Local\Microsoft\Windows\Temporary Internet Files\Content.IE5\VVLRRETW\MC90043524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269" y="5626461"/>
            <a:ext cx="447931" cy="8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5" idx="3"/>
            <a:endCxn id="12" idx="2"/>
          </p:cNvCxnSpPr>
          <p:nvPr/>
        </p:nvCxnSpPr>
        <p:spPr bwMode="auto">
          <a:xfrm>
            <a:off x="5334000" y="2738634"/>
            <a:ext cx="994328" cy="329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9" name="Straight Arrow Connector 18"/>
          <p:cNvCxnSpPr>
            <a:stCxn id="13" idx="0"/>
            <a:endCxn id="4" idx="1"/>
          </p:cNvCxnSpPr>
          <p:nvPr/>
        </p:nvCxnSpPr>
        <p:spPr bwMode="auto">
          <a:xfrm flipV="1">
            <a:off x="4875672" y="5362968"/>
            <a:ext cx="1067929" cy="3284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0" name="Text Placeholder 2"/>
          <p:cNvSpPr txBox="1">
            <a:spLocks/>
          </p:cNvSpPr>
          <p:nvPr/>
        </p:nvSpPr>
        <p:spPr bwMode="auto">
          <a:xfrm>
            <a:off x="6060529" y="6082548"/>
            <a:ext cx="1559471" cy="2777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Reverse Proxy</a:t>
            </a:r>
          </a:p>
          <a:p>
            <a:pPr marL="0" indent="0">
              <a:buFont typeface="Wingdings" pitchFamily="2" charset="2"/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auto">
          <a:xfrm>
            <a:off x="3733800" y="3567948"/>
            <a:ext cx="1477060" cy="2777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Forward Proxy</a:t>
            </a:r>
          </a:p>
          <a:p>
            <a:pPr marL="0" indent="0">
              <a:buFont typeface="Wingdings" pitchFamily="2" charset="2"/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2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So Great About HTTP?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The abstraction</a:t>
            </a:r>
            <a:endParaRPr lang="en-US" dirty="0"/>
          </a:p>
        </p:txBody>
      </p:sp>
      <p:pic>
        <p:nvPicPr>
          <p:cNvPr id="4" name="Picture 3" descr="C:\Users\bitmask\AppData\Local\Microsoft\Windows\Temporary Internet Files\Content.IE5\VVLRRETW\MC90042419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1" y="2928138"/>
            <a:ext cx="1955800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bitmask\AppData\Local\Microsoft\Windows\Temporary Internet Files\Content.IE5\VVLRRETW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81" y="2433502"/>
            <a:ext cx="1504469" cy="297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 bwMode="auto">
          <a:xfrm>
            <a:off x="2781781" y="2928138"/>
            <a:ext cx="3352800" cy="993713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0451" y="3921851"/>
            <a:ext cx="151813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73651" y="3921851"/>
            <a:ext cx="151813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</a:t>
            </a: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19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Embraces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content negotiation</a:t>
            </a:r>
          </a:p>
          <a:p>
            <a:r>
              <a:rPr lang="en-US" dirty="0" smtClean="0"/>
              <a:t>Routes based on HTTP methods</a:t>
            </a:r>
          </a:p>
          <a:p>
            <a:r>
              <a:rPr lang="en-US" dirty="0" smtClean="0"/>
              <a:t>API to work with headers and status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Representational State Transfer</a:t>
            </a:r>
          </a:p>
          <a:p>
            <a:pPr lvl="1"/>
            <a:r>
              <a:rPr lang="en-US" dirty="0" smtClean="0"/>
              <a:t>An architectural style, not a protocol</a:t>
            </a:r>
          </a:p>
          <a:p>
            <a:r>
              <a:rPr lang="en-US" dirty="0" smtClean="0"/>
              <a:t>URIs</a:t>
            </a:r>
          </a:p>
          <a:p>
            <a:r>
              <a:rPr lang="en-US" dirty="0" smtClean="0"/>
              <a:t>Uniform interfaces</a:t>
            </a:r>
          </a:p>
          <a:p>
            <a:r>
              <a:rPr lang="en-US" smtClean="0"/>
              <a:t>Links</a:t>
            </a:r>
            <a:endParaRPr lang="en-US" dirty="0" smtClean="0"/>
          </a:p>
          <a:p>
            <a:r>
              <a:rPr lang="en-US" dirty="0" smtClean="0"/>
              <a:t>Resource representations</a:t>
            </a:r>
          </a:p>
          <a:p>
            <a:r>
              <a:rPr lang="en-US" dirty="0" smtClean="0"/>
              <a:t>Stateless (HATEOAS)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58989"/>
            <a:ext cx="5038725" cy="297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09962" y="56388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http://martinfowler.com/articles/richardsonMaturityModel.html</a:t>
            </a:r>
          </a:p>
        </p:txBody>
      </p:sp>
    </p:spTree>
    <p:extLst>
      <p:ext uri="{BB962C8B-B14F-4D97-AF65-F5344CB8AC3E}">
        <p14:creationId xmlns:p14="http://schemas.microsoft.com/office/powerpoint/2010/main" val="388215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versus 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WCF abstracts away HTTP</a:t>
            </a:r>
          </a:p>
          <a:p>
            <a:r>
              <a:rPr lang="en-US" dirty="0" smtClean="0"/>
              <a:t>WCF supports SOAP and WS-*</a:t>
            </a:r>
          </a:p>
          <a:p>
            <a:r>
              <a:rPr lang="en-US" dirty="0" smtClean="0"/>
              <a:t>WSDL versus HATEOAS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Segoe UI" pitchFamily="34" charset="0"/>
                <a:cs typeface="Segoe UI" pitchFamily="34" charset="0"/>
              </a:rPr>
              <a:t>Summary</a:t>
            </a:r>
            <a:endParaRPr lang="en-US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="0" dirty="0" err="1" smtClean="0">
                <a:latin typeface="Segoe UI" pitchFamily="34" charset="0"/>
                <a:cs typeface="Segoe UI" pitchFamily="34" charset="0"/>
              </a:rPr>
              <a:t>WebAPI</a:t>
            </a:r>
            <a:r>
              <a:rPr lang="en-US" sz="1800" b="0" dirty="0" smtClean="0">
                <a:latin typeface="Segoe UI" pitchFamily="34" charset="0"/>
                <a:cs typeface="Segoe UI" pitchFamily="34" charset="0"/>
              </a:rPr>
              <a:t> embraces HTTP</a:t>
            </a:r>
          </a:p>
          <a:p>
            <a:r>
              <a:rPr lang="en-US" sz="1800" b="0" dirty="0" smtClean="0">
                <a:latin typeface="Segoe UI" pitchFamily="34" charset="0"/>
                <a:cs typeface="Segoe UI" pitchFamily="34" charset="0"/>
              </a:rPr>
              <a:t>Scalable, interoperable, flexible</a:t>
            </a:r>
          </a:p>
          <a:p>
            <a:r>
              <a:rPr lang="en-US" sz="1800" b="0" dirty="0" smtClean="0">
                <a:latin typeface="Segoe UI" pitchFamily="34" charset="0"/>
                <a:cs typeface="Segoe UI" pitchFamily="34" charset="0"/>
              </a:rPr>
              <a:t>Includes client and self hosting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2455044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Web Services</a:t>
            </a:r>
            <a:endParaRPr lang="en-US" dirty="0"/>
          </a:p>
        </p:txBody>
      </p:sp>
      <p:pic>
        <p:nvPicPr>
          <p:cNvPr id="4" name="Picture 4" descr="C:\Users\bitmask\AppData\Local\Microsoft\Windows\Temporary Internet Files\Content.IE5\0LRUOZF2\MC90043524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09557"/>
            <a:ext cx="15790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3064747" y="3034569"/>
            <a:ext cx="3048000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SOAP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762000" y="2715712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Web Services</a:t>
            </a:r>
            <a:endParaRPr lang="en-US" dirty="0"/>
          </a:p>
        </p:txBody>
      </p:sp>
      <p:pic>
        <p:nvPicPr>
          <p:cNvPr id="4" name="Picture 4" descr="C:\Users\bitmask\AppData\Local\Microsoft\Windows\Temporary Internet Files\Content.IE5\0LRUOZF2\MC90043524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82" y="2438400"/>
            <a:ext cx="15790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3450182" y="3342409"/>
            <a:ext cx="3048000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6" name="Picture 4" descr="C:\Users\bitmask\AppData\Local\Microsoft\Windows\Temporary Internet Files\Content.IE5\0LRUOZF2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1" y="4000500"/>
            <a:ext cx="102058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bitmask\AppData\Local\Microsoft\Windows\Temporary Internet Files\Content.IE5\RPOUWM8O\MC90043382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396" y="4146201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bitmask\AppData\Local\Microsoft\Windows\Temporary Internet Files\Content.IE5\IS45JO48\MC900441334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" y="117913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aptop"/>
          <p:cNvSpPr>
            <a:spLocks noEditPoints="1" noChangeArrowheads="1"/>
          </p:cNvSpPr>
          <p:nvPr/>
        </p:nvSpPr>
        <p:spPr bwMode="auto">
          <a:xfrm>
            <a:off x="2812264" y="1571625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 framework for building and consuming HTTP services</a:t>
            </a:r>
          </a:p>
          <a:p>
            <a:r>
              <a:rPr lang="en-US" dirty="0" smtClean="0"/>
              <a:t>Works with or without ASP.NET</a:t>
            </a:r>
          </a:p>
          <a:p>
            <a:r>
              <a:rPr lang="en-US" dirty="0" smtClean="0"/>
              <a:t>Embraces HTTP</a:t>
            </a:r>
          </a:p>
          <a:p>
            <a:r>
              <a:rPr lang="en-US" dirty="0" smtClean="0"/>
              <a:t>Enables REST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04800" y="13716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Create a </a:t>
            </a:r>
            <a:r>
              <a:rPr lang="en-US" dirty="0" err="1" smtClean="0"/>
              <a:t>WebAPI</a:t>
            </a:r>
            <a:r>
              <a:rPr lang="en-US" dirty="0" smtClean="0"/>
              <a:t> project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Create an ASP.NET project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Create any project!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install-package </a:t>
            </a:r>
            <a:r>
              <a:rPr lang="en-US" dirty="0" err="1" smtClean="0"/>
              <a:t>Microsoft.AspNet.WebApi.SelfHost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81" y="3276600"/>
            <a:ext cx="3217319" cy="290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2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So Great About HTTP?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Resources identified by URIs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2590800"/>
            <a:ext cx="434149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655460"/>
              </p:ext>
            </p:extLst>
          </p:nvPr>
        </p:nvGraphicFramePr>
        <p:xfrm>
          <a:off x="1524000" y="1905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Type/</a:t>
                      </a:r>
                      <a:r>
                        <a:rPr lang="en-US" dirty="0" err="1" smtClean="0"/>
                        <a:t>SubType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image/</a:t>
                      </a:r>
                      <a:r>
                        <a:rPr lang="en-US" dirty="0" err="1" smtClean="0"/>
                        <a:t>png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PNG image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application/</a:t>
                      </a:r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application/</a:t>
                      </a:r>
                      <a:r>
                        <a:rPr lang="en-US" dirty="0" err="1" smtClean="0"/>
                        <a:t>atom+xml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video/mp4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MP4</a:t>
                      </a:r>
                      <a:r>
                        <a:rPr lang="en-US" baseline="0" dirty="0" smtClean="0"/>
                        <a:t>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text/plain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text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4835" y="1447800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MIME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So Great About HTTP?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Messages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271252"/>
            <a:ext cx="3810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GET /odetocode.jpg HTTP/1.1</a:t>
            </a:r>
          </a:p>
          <a:p>
            <a:r>
              <a:rPr lang="en-US" dirty="0" smtClean="0"/>
              <a:t>Host: odetocode.com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3962400" cy="137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GET /odetocode.jpg HTTP/1.1</a:t>
            </a:r>
          </a:p>
          <a:p>
            <a:r>
              <a:rPr lang="en-US" dirty="0" smtClean="0"/>
              <a:t>Host: odetocode.com</a:t>
            </a:r>
          </a:p>
          <a:p>
            <a:r>
              <a:rPr lang="en-US" dirty="0" smtClean="0"/>
              <a:t>Accept-Language: </a:t>
            </a:r>
            <a:r>
              <a:rPr lang="en-US" dirty="0" err="1" smtClean="0"/>
              <a:t>fr</a:t>
            </a:r>
            <a:r>
              <a:rPr lang="en-US" dirty="0" smtClean="0"/>
              <a:t>-FR</a:t>
            </a:r>
          </a:p>
          <a:p>
            <a:r>
              <a:rPr lang="en-US" dirty="0" smtClean="0"/>
              <a:t>Date: Fri, 9 Aug 2002 21:12 GMT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6800" y="2438400"/>
            <a:ext cx="4038600" cy="2438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HTTP/1.1 200 OK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Cache-Control: private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Content-Type: text/html charset=utf-8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Content-Length:17151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&lt;html&gt;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&lt;/html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47359"/>
              </p:ext>
            </p:extLst>
          </p:nvPr>
        </p:nvGraphicFramePr>
        <p:xfrm>
          <a:off x="1600200" y="2133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100-199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200-299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300-399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400-499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500-599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error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0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16444</TotalTime>
  <Words>333</Words>
  <Application>Microsoft Office PowerPoint</Application>
  <PresentationFormat>On-screen Show (4:3)</PresentationFormat>
  <Paragraphs>145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1_SapphireTemplate</vt:lpstr>
      <vt:lpstr>HTTP and the Web API</vt:lpstr>
      <vt:lpstr>Traditional Web Services</vt:lpstr>
      <vt:lpstr>HTTP Web Services</vt:lpstr>
      <vt:lpstr>WebAPI Framework</vt:lpstr>
      <vt:lpstr>Getting Started</vt:lpstr>
      <vt:lpstr>What’s So Great About HTTP?</vt:lpstr>
      <vt:lpstr>Resource Representation</vt:lpstr>
      <vt:lpstr>What’s So Great About HTTP?</vt:lpstr>
      <vt:lpstr>Status Codes</vt:lpstr>
      <vt:lpstr>HTTP Request Methods</vt:lpstr>
      <vt:lpstr>What’s So Great About HTTP?</vt:lpstr>
      <vt:lpstr>What’s So Great About HTTP?</vt:lpstr>
      <vt:lpstr>What’s So Great About HTTP?</vt:lpstr>
      <vt:lpstr>WebAPI Embraces HTTP</vt:lpstr>
      <vt:lpstr>REST</vt:lpstr>
      <vt:lpstr>WebAPI versus WCF</vt:lpstr>
      <vt:lpstr>Summary</vt:lpstr>
    </vt:vector>
  </TitlesOfParts>
  <Company>OdeToCode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K. Scott Allen</dc:creator>
  <cp:lastModifiedBy>Scott Allen</cp:lastModifiedBy>
  <cp:revision>89</cp:revision>
  <dcterms:created xsi:type="dcterms:W3CDTF">2012-04-19T13:33:19Z</dcterms:created>
  <dcterms:modified xsi:type="dcterms:W3CDTF">2013-03-26T03:00:00Z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