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58" r:id="rId7"/>
    <p:sldId id="277" r:id="rId8"/>
    <p:sldId id="259" r:id="rId9"/>
    <p:sldId id="269" r:id="rId10"/>
    <p:sldId id="279" r:id="rId11"/>
    <p:sldId id="276" r:id="rId12"/>
    <p:sldId id="260" r:id="rId13"/>
    <p:sldId id="278" r:id="rId14"/>
    <p:sldId id="272" r:id="rId15"/>
    <p:sldId id="288" r:id="rId16"/>
    <p:sldId id="287" r:id="rId17"/>
    <p:sldId id="261" r:id="rId18"/>
    <p:sldId id="273" r:id="rId19"/>
    <p:sldId id="262" r:id="rId20"/>
    <p:sldId id="283" r:id="rId21"/>
    <p:sldId id="284" r:id="rId22"/>
    <p:sldId id="285" r:id="rId23"/>
    <p:sldId id="286" r:id="rId24"/>
    <p:sldId id="280" r:id="rId25"/>
    <p:sldId id="281" r:id="rId26"/>
    <p:sldId id="282" r:id="rId27"/>
    <p:sldId id="265" r:id="rId28"/>
    <p:sldId id="274" r:id="rId29"/>
    <p:sldId id="289" r:id="rId30"/>
    <p:sldId id="290" r:id="rId31"/>
    <p:sldId id="291" r:id="rId32"/>
    <p:sldId id="267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256"/>
            <p14:sldId id="257"/>
            <p14:sldId id="258"/>
            <p14:sldId id="277"/>
            <p14:sldId id="259"/>
            <p14:sldId id="269"/>
            <p14:sldId id="279"/>
            <p14:sldId id="276"/>
            <p14:sldId id="260"/>
            <p14:sldId id="278"/>
            <p14:sldId id="272"/>
            <p14:sldId id="288"/>
            <p14:sldId id="287"/>
            <p14:sldId id="261"/>
            <p14:sldId id="273"/>
            <p14:sldId id="262"/>
            <p14:sldId id="283"/>
            <p14:sldId id="284"/>
            <p14:sldId id="285"/>
            <p14:sldId id="286"/>
            <p14:sldId id="280"/>
            <p14:sldId id="281"/>
            <p14:sldId id="282"/>
            <p14:sldId id="265"/>
            <p14:sldId id="274"/>
            <p14:sldId id="289"/>
            <p14:sldId id="290"/>
            <p14:sldId id="291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C7"/>
    <a:srgbClr val="FFFFCC"/>
    <a:srgbClr val="EF8B19"/>
    <a:srgbClr val="5EA113"/>
    <a:srgbClr val="008000"/>
    <a:srgbClr val="808080"/>
    <a:srgbClr val="FF7C80"/>
    <a:srgbClr val="CC3300"/>
    <a:srgbClr val="FF9119"/>
    <a:srgbClr val="FF9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3" autoAdjust="0"/>
    <p:restoredTop sz="99516" autoAdjust="0"/>
  </p:normalViewPr>
  <p:slideViewPr>
    <p:cSldViewPr>
      <p:cViewPr varScale="1">
        <p:scale>
          <a:sx n="80" d="100"/>
          <a:sy n="80" d="100"/>
        </p:scale>
        <p:origin x="-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44144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9270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9636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4417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4590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0372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42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6185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122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3879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18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hyperlink" Target="http://www.odetocode.com/default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41"/>
          </p:cNvPr>
          <p:cNvPicPr>
            <a:picLocks noChangeAspect="1" noChangeArrowheads="1"/>
          </p:cNvPicPr>
          <p:nvPr userDrawn="1"/>
        </p:nvPicPr>
        <p:blipFill>
          <a:blip r:embed="rId42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983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777" r:id="rId23"/>
    <p:sldLayoutId id="2147483778" r:id="rId24"/>
    <p:sldLayoutId id="2147483779" r:id="rId25"/>
    <p:sldLayoutId id="2147483780" r:id="rId26"/>
    <p:sldLayoutId id="2147483781" r:id="rId27"/>
    <p:sldLayoutId id="2147483782" r:id="rId28"/>
    <p:sldLayoutId id="2147483783" r:id="rId29"/>
    <p:sldLayoutId id="2147483784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odata.org/" TargetMode="Externa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Controllers, Routing, and HTTP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19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types come from the query string</a:t>
            </a:r>
          </a:p>
          <a:p>
            <a:r>
              <a:rPr lang="en-US" dirty="0" smtClean="0"/>
              <a:t>Complex types come from the request body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6114797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Side-effect production of model binding</a:t>
            </a:r>
          </a:p>
          <a:p>
            <a:r>
              <a:rPr lang="en-US" dirty="0" smtClean="0"/>
              <a:t>Includes validation errors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34757"/>
            <a:ext cx="35528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743200"/>
            <a:ext cx="81248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6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annotation attributes</a:t>
            </a:r>
          </a:p>
          <a:p>
            <a:r>
              <a:rPr lang="en-US" dirty="0" smtClean="0"/>
              <a:t>Custom annotations</a:t>
            </a:r>
          </a:p>
          <a:p>
            <a:r>
              <a:rPr lang="en-US" dirty="0" err="1" smtClean="0"/>
              <a:t>IValidatableObject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844170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Over Posting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5545789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8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HttpRequestMessage</a:t>
            </a:r>
            <a:r>
              <a:rPr lang="en-US" dirty="0" smtClean="0"/>
              <a:t> / </a:t>
            </a:r>
            <a:r>
              <a:rPr lang="en-US" dirty="0" err="1" smtClean="0"/>
              <a:t>HttpResponseMessage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against the HTTP infrastructure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64198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39" y="3962400"/>
            <a:ext cx="7905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1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HttpRequestMessage</a:t>
            </a:r>
            <a:r>
              <a:rPr lang="en-US" dirty="0"/>
              <a:t> / </a:t>
            </a:r>
            <a:r>
              <a:rPr lang="en-US" dirty="0" err="1"/>
              <a:t>HttpResponseMessage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50101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5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aspect of REST</a:t>
            </a:r>
          </a:p>
          <a:p>
            <a:pPr lvl="1"/>
            <a:r>
              <a:rPr lang="en-US" dirty="0"/>
              <a:t>Based on Accept (client) and Content-Type (client and server) </a:t>
            </a:r>
            <a:r>
              <a:rPr lang="en-US" dirty="0" smtClean="0"/>
              <a:t>headers</a:t>
            </a:r>
          </a:p>
          <a:p>
            <a:pPr lvl="1"/>
            <a:r>
              <a:rPr lang="en-US" dirty="0" err="1" smtClean="0"/>
              <a:t>MediaTypeFormatter</a:t>
            </a:r>
            <a:r>
              <a:rPr lang="en-US" dirty="0" smtClean="0"/>
              <a:t> performs the work</a:t>
            </a:r>
          </a:p>
          <a:p>
            <a:pPr lvl="1"/>
            <a:r>
              <a:rPr lang="en-US" dirty="0" smtClean="0"/>
              <a:t>XML, JSON, HTML forms (incoming only)</a:t>
            </a:r>
          </a:p>
          <a:p>
            <a:pPr lvl="1"/>
            <a:r>
              <a:rPr lang="en-US" dirty="0" smtClean="0"/>
              <a:t>Can also configure other types using headers, query string, extension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4114800"/>
            <a:ext cx="8743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00600"/>
            <a:ext cx="67056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410200"/>
            <a:ext cx="6981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1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Conneg</a:t>
            </a:r>
            <a:r>
              <a:rPr lang="en-US" dirty="0" smtClean="0"/>
              <a:t> -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JsonMediaTypeFormatter</a:t>
            </a:r>
            <a:endParaRPr lang="en-US" dirty="0" smtClean="0"/>
          </a:p>
          <a:p>
            <a:pPr lvl="1"/>
            <a:r>
              <a:rPr lang="en-US" dirty="0" smtClean="0"/>
              <a:t>Json.NET behind the scenes</a:t>
            </a:r>
          </a:p>
          <a:p>
            <a:r>
              <a:rPr lang="en-US" dirty="0" smtClean="0"/>
              <a:t>Can use </a:t>
            </a:r>
            <a:r>
              <a:rPr lang="en-US" dirty="0" err="1" smtClean="0"/>
              <a:t>DataContractJsonSerializer</a:t>
            </a:r>
            <a:r>
              <a:rPr lang="en-US" dirty="0" smtClean="0"/>
              <a:t> instead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27812"/>
            <a:ext cx="8381937" cy="88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9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Serializes all public properties by default</a:t>
            </a:r>
          </a:p>
          <a:p>
            <a:pPr lvl="1"/>
            <a:r>
              <a:rPr lang="en-US" dirty="0" smtClean="0"/>
              <a:t>Including read-only properties</a:t>
            </a:r>
          </a:p>
          <a:p>
            <a:pPr lvl="1"/>
            <a:r>
              <a:rPr lang="en-US" dirty="0" smtClean="0"/>
              <a:t>Use [</a:t>
            </a:r>
            <a:r>
              <a:rPr lang="en-US" dirty="0" err="1" smtClean="0"/>
              <a:t>JsonIgnore</a:t>
            </a:r>
            <a:r>
              <a:rPr lang="en-US" dirty="0" smtClean="0"/>
              <a:t>] to skip a property</a:t>
            </a:r>
          </a:p>
          <a:p>
            <a:r>
              <a:rPr lang="en-US" dirty="0" smtClean="0"/>
              <a:t>Respects [</a:t>
            </a:r>
            <a:r>
              <a:rPr lang="en-US" dirty="0" err="1" smtClean="0"/>
              <a:t>DataContract</a:t>
            </a:r>
            <a:r>
              <a:rPr lang="en-US" dirty="0" smtClean="0"/>
              <a:t>] attributes</a:t>
            </a:r>
          </a:p>
          <a:p>
            <a:pPr lvl="1"/>
            <a:r>
              <a:rPr lang="en-US" dirty="0" smtClean="0"/>
              <a:t>Only serializes [</a:t>
            </a:r>
            <a:r>
              <a:rPr lang="en-US" dirty="0" err="1" smtClean="0"/>
              <a:t>DataMember</a:t>
            </a:r>
            <a:r>
              <a:rPr lang="en-US" dirty="0" smtClean="0"/>
              <a:t>] properties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81400"/>
            <a:ext cx="57435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7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Dates use ISO 8601 format by default (dates are hard)</a:t>
            </a:r>
          </a:p>
          <a:p>
            <a:pPr lvl="1"/>
            <a:r>
              <a:rPr lang="en-US" dirty="0" smtClean="0"/>
              <a:t>Instead of UNIX ticks, \/Date(…)\/, etc.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938463"/>
            <a:ext cx="89249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0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–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err="1" smtClean="0"/>
              <a:t>Microsoft.Net.Http</a:t>
            </a:r>
            <a:endParaRPr lang="en-US" dirty="0" smtClean="0"/>
          </a:p>
          <a:p>
            <a:pPr lvl="1"/>
            <a:r>
              <a:rPr lang="en-US" dirty="0" err="1" smtClean="0"/>
              <a:t>HttpClient</a:t>
            </a:r>
            <a:r>
              <a:rPr lang="en-US" dirty="0" smtClean="0"/>
              <a:t>, </a:t>
            </a:r>
            <a:r>
              <a:rPr lang="en-US" dirty="0" err="1" smtClean="0"/>
              <a:t>HttpRequest</a:t>
            </a:r>
            <a:r>
              <a:rPr lang="en-US" dirty="0" smtClean="0"/>
              <a:t>, </a:t>
            </a:r>
            <a:r>
              <a:rPr lang="en-US" dirty="0" err="1" smtClean="0"/>
              <a:t>HttpResponse</a:t>
            </a:r>
            <a:endParaRPr lang="en-US" dirty="0" smtClean="0"/>
          </a:p>
          <a:p>
            <a:r>
              <a:rPr lang="en-US" dirty="0" err="1" smtClean="0"/>
              <a:t>Microsoft.AspNet.WebApi.WebHost</a:t>
            </a:r>
            <a:endParaRPr lang="en-US" dirty="0" smtClean="0"/>
          </a:p>
          <a:p>
            <a:pPr lvl="1"/>
            <a:r>
              <a:rPr lang="en-US" dirty="0" smtClean="0"/>
              <a:t>Configuration, Handlers</a:t>
            </a:r>
          </a:p>
          <a:p>
            <a:r>
              <a:rPr lang="en-US" dirty="0" err="1" smtClean="0"/>
              <a:t>Microsoft.AspNet.WebApi.Core</a:t>
            </a:r>
            <a:endParaRPr lang="en-US" dirty="0" smtClean="0"/>
          </a:p>
          <a:p>
            <a:pPr lvl="1"/>
            <a:r>
              <a:rPr lang="en-US" dirty="0" smtClean="0"/>
              <a:t>Controllers, Filters, </a:t>
            </a:r>
            <a:r>
              <a:rPr lang="en-US" dirty="0" err="1" smtClean="0"/>
              <a:t>ModelBinding</a:t>
            </a:r>
            <a:endParaRPr lang="en-US" dirty="0" smtClean="0"/>
          </a:p>
          <a:p>
            <a:r>
              <a:rPr lang="en-US" dirty="0" err="1" smtClean="0"/>
              <a:t>Microsoft.AspNet.WebApi.Client</a:t>
            </a:r>
            <a:endParaRPr lang="en-US" dirty="0" smtClean="0"/>
          </a:p>
          <a:p>
            <a:pPr lvl="1"/>
            <a:r>
              <a:rPr lang="en-US" dirty="0" smtClean="0"/>
              <a:t>Formatters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74178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7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XmlMediaTypeFormatter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DataContractSerializer</a:t>
            </a:r>
            <a:r>
              <a:rPr lang="en-US" dirty="0" smtClean="0"/>
              <a:t> for XML generation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XmlSerializer</a:t>
            </a:r>
            <a:r>
              <a:rPr lang="en-US" dirty="0" smtClean="0"/>
              <a:t> instead (better to match existing schemas)</a:t>
            </a:r>
          </a:p>
          <a:p>
            <a:r>
              <a:rPr lang="en-US" dirty="0" smtClean="0"/>
              <a:t>Public read/write properties serialized by default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729393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0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throw </a:t>
            </a:r>
            <a:r>
              <a:rPr lang="en-US" dirty="0" err="1" smtClean="0"/>
              <a:t>HttpResponseException</a:t>
            </a:r>
            <a:endParaRPr lang="en-US" dirty="0" smtClean="0"/>
          </a:p>
          <a:p>
            <a:r>
              <a:rPr lang="en-US" dirty="0" smtClean="0"/>
              <a:t>Or use </a:t>
            </a:r>
            <a:r>
              <a:rPr lang="en-US" dirty="0" err="1" smtClean="0"/>
              <a:t>Request.CreateErrorResponse</a:t>
            </a:r>
            <a:endParaRPr lang="en-US" dirty="0" smtClean="0"/>
          </a:p>
          <a:p>
            <a:r>
              <a:rPr lang="en-US" dirty="0" smtClean="0"/>
              <a:t>Or return </a:t>
            </a:r>
            <a:r>
              <a:rPr lang="en-US" dirty="0" err="1" smtClean="0"/>
              <a:t>HttpResonseMessage</a:t>
            </a:r>
            <a:r>
              <a:rPr lang="en-US" dirty="0" smtClean="0"/>
              <a:t> with error status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33800"/>
            <a:ext cx="58674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0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unhandled exceptions </a:t>
            </a:r>
          </a:p>
          <a:p>
            <a:pPr lvl="1"/>
            <a:r>
              <a:rPr lang="en-US" dirty="0" smtClean="0"/>
              <a:t>Exception: not for </a:t>
            </a:r>
            <a:r>
              <a:rPr lang="en-US" dirty="0" err="1" smtClean="0"/>
              <a:t>HttpResponseException</a:t>
            </a:r>
            <a:endParaRPr lang="en-US" dirty="0" smtClean="0"/>
          </a:p>
          <a:p>
            <a:r>
              <a:rPr lang="en-US" dirty="0" smtClean="0"/>
              <a:t>Can transform exceptions to HTTP status codes</a:t>
            </a:r>
          </a:p>
          <a:p>
            <a:r>
              <a:rPr lang="en-US" dirty="0" smtClean="0"/>
              <a:t>Registered globally, per-action, or per-controller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14750"/>
            <a:ext cx="77533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5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an object to serialize error information into response</a:t>
            </a:r>
          </a:p>
          <a:p>
            <a:r>
              <a:rPr lang="en-US" dirty="0" smtClean="0"/>
              <a:t>Same as using </a:t>
            </a:r>
            <a:r>
              <a:rPr lang="en-US" dirty="0" err="1" smtClean="0"/>
              <a:t>Request.CreateErrorResponse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7" y="3324225"/>
            <a:ext cx="7425946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2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GlobalConfiguration.Configuration</a:t>
            </a:r>
            <a:endParaRPr lang="en-US" dirty="0" smtClean="0"/>
          </a:p>
          <a:p>
            <a:pPr lvl="1"/>
            <a:r>
              <a:rPr lang="en-US" dirty="0" smtClean="0"/>
              <a:t>Routes</a:t>
            </a:r>
          </a:p>
          <a:p>
            <a:pPr lvl="1"/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Media formatters</a:t>
            </a:r>
          </a:p>
          <a:p>
            <a:pPr lvl="1"/>
            <a:r>
              <a:rPr lang="en-US" dirty="0" smtClean="0"/>
              <a:t>Global filters</a:t>
            </a:r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81200"/>
            <a:ext cx="36861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3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and </a:t>
            </a:r>
            <a:r>
              <a:rPr lang="en-US" dirty="0" err="1" smtClean="0"/>
              <a:t>OData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Data Protocol (</a:t>
            </a:r>
            <a:r>
              <a:rPr lang="en-US" dirty="0" smtClean="0">
                <a:hlinkClick r:id="rId2"/>
              </a:rPr>
              <a:t>www.odata.org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ODataController</a:t>
            </a:r>
            <a:r>
              <a:rPr lang="en-US" dirty="0" smtClean="0"/>
              <a:t> or </a:t>
            </a:r>
            <a:r>
              <a:rPr lang="en-US" dirty="0" err="1" smtClean="0"/>
              <a:t>EntitySetController</a:t>
            </a:r>
            <a:r>
              <a:rPr lang="en-US" dirty="0" smtClean="0"/>
              <a:t> as a base class</a:t>
            </a:r>
          </a:p>
          <a:p>
            <a:pPr lvl="1"/>
            <a:r>
              <a:rPr lang="en-US" dirty="0" smtClean="0"/>
              <a:t>Different formatting (</a:t>
            </a:r>
            <a:r>
              <a:rPr lang="en-US" dirty="0" err="1" smtClean="0"/>
              <a:t>AtomPub+XML</a:t>
            </a:r>
            <a:r>
              <a:rPr lang="en-US" dirty="0" smtClean="0"/>
              <a:t>, JSON) and action selection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9" y="3048000"/>
            <a:ext cx="711338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76800"/>
            <a:ext cx="786223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6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525165"/>
              </p:ext>
            </p:extLst>
          </p:nvPr>
        </p:nvGraphicFramePr>
        <p:xfrm>
          <a:off x="190500" y="1601788"/>
          <a:ext cx="87598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913"/>
                <a:gridCol w="43799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 the results on Boolean condition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inlinecount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 count of entities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orderby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 the 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$skip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Skip N 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$take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r>
                        <a:rPr lang="en-US" baseline="0" dirty="0" smtClean="0"/>
                        <a:t> only N results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26" y="5256810"/>
            <a:ext cx="4038859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45243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5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Query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QueryableAttribute</a:t>
            </a:r>
            <a:r>
              <a:rPr lang="en-US" dirty="0" smtClean="0"/>
              <a:t>,  </a:t>
            </a:r>
            <a:r>
              <a:rPr lang="en-US" dirty="0" err="1" smtClean="0"/>
              <a:t>ODataOptions</a:t>
            </a:r>
            <a:r>
              <a:rPr lang="en-US" dirty="0" smtClean="0"/>
              <a:t>, or </a:t>
            </a:r>
            <a:r>
              <a:rPr lang="en-US" dirty="0" err="1" smtClean="0"/>
              <a:t>Queryable</a:t>
            </a:r>
            <a:r>
              <a:rPr lang="en-US" dirty="0" smtClean="0"/>
              <a:t> subclass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286000"/>
            <a:ext cx="8715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1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Override Create, Update, and Patch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3005138"/>
            <a:ext cx="8562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9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embraces HTTP</a:t>
            </a:r>
          </a:p>
          <a:p>
            <a:r>
              <a:rPr lang="en-US" dirty="0" smtClean="0"/>
              <a:t>Conventions for routing provide uniform interface</a:t>
            </a:r>
          </a:p>
          <a:p>
            <a:r>
              <a:rPr lang="en-US" dirty="0" smtClean="0"/>
              <a:t>Model binding moves data between the messages and CLR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Hosting can use the </a:t>
            </a:r>
            <a:r>
              <a:rPr lang="en-US" dirty="0" err="1" smtClean="0"/>
              <a:t>System.Web</a:t>
            </a:r>
            <a:r>
              <a:rPr lang="en-US" dirty="0" smtClean="0"/>
              <a:t> routing engine</a:t>
            </a:r>
          </a:p>
          <a:p>
            <a:r>
              <a:rPr lang="en-US" dirty="0" err="1" smtClean="0"/>
              <a:t>MapHttpRoute</a:t>
            </a:r>
            <a:r>
              <a:rPr lang="en-US" dirty="0" smtClean="0"/>
              <a:t> assigns an </a:t>
            </a:r>
            <a:r>
              <a:rPr lang="en-US" dirty="0" err="1" smtClean="0"/>
              <a:t>HttpControllerRouteHandler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023614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6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Matched in the order they appear</a:t>
            </a:r>
          </a:p>
          <a:p>
            <a:r>
              <a:rPr lang="en-US" dirty="0" smtClean="0"/>
              <a:t>Can have defaults and constraints</a:t>
            </a:r>
          </a:p>
          <a:p>
            <a:r>
              <a:rPr lang="en-US" dirty="0" smtClean="0"/>
              <a:t>Two special template placeholders are {controller} and {action}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711597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76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from </a:t>
            </a:r>
            <a:r>
              <a:rPr lang="en-US" dirty="0" err="1" smtClean="0"/>
              <a:t>ApiController</a:t>
            </a:r>
            <a:endParaRPr lang="en-US" dirty="0" smtClean="0"/>
          </a:p>
          <a:p>
            <a:r>
              <a:rPr lang="en-US" dirty="0" smtClean="0"/>
              <a:t>URI path maps to controller (default routing)</a:t>
            </a:r>
          </a:p>
          <a:p>
            <a:r>
              <a:rPr lang="en-US" dirty="0" smtClean="0"/>
              <a:t>HTTP method maps to action (default routing)</a:t>
            </a:r>
          </a:p>
          <a:p>
            <a:pPr lvl="1"/>
            <a:r>
              <a:rPr lang="en-US" dirty="0" smtClean="0"/>
              <a:t>Public methods only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304" y="3848100"/>
            <a:ext cx="6127296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2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binding state</a:t>
            </a:r>
          </a:p>
          <a:p>
            <a:r>
              <a:rPr lang="en-US" dirty="0" smtClean="0"/>
              <a:t>Request object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 helper</a:t>
            </a:r>
          </a:p>
          <a:p>
            <a:r>
              <a:rPr lang="en-US" dirty="0"/>
              <a:t>Interception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35718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9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HttpGet</a:t>
            </a:r>
            <a:endParaRPr lang="en-US" dirty="0" smtClean="0"/>
          </a:p>
          <a:p>
            <a:r>
              <a:rPr lang="en-US" dirty="0" err="1" smtClean="0"/>
              <a:t>HttpPost</a:t>
            </a:r>
            <a:endParaRPr lang="en-US" dirty="0" smtClean="0"/>
          </a:p>
          <a:p>
            <a:r>
              <a:rPr lang="en-US" dirty="0" err="1" smtClean="0"/>
              <a:t>HttpPut</a:t>
            </a:r>
            <a:endParaRPr lang="en-US" dirty="0" smtClean="0"/>
          </a:p>
          <a:p>
            <a:r>
              <a:rPr lang="en-US" dirty="0" err="1" smtClean="0"/>
              <a:t>HttpDelete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64198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0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Selects the action with the most parameter matches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299" y="3048000"/>
            <a:ext cx="4724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8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Moves information in a request into CLR objects</a:t>
            </a:r>
          </a:p>
          <a:p>
            <a:pPr lvl="1"/>
            <a:r>
              <a:rPr lang="en-US" dirty="0" smtClean="0"/>
              <a:t>Query string, header, or message body</a:t>
            </a:r>
          </a:p>
          <a:p>
            <a:pPr lvl="1"/>
            <a:r>
              <a:rPr lang="en-US" dirty="0" smtClean="0"/>
              <a:t>JSON, XML, or form encoded</a:t>
            </a:r>
          </a:p>
          <a:p>
            <a:r>
              <a:rPr lang="en-US" dirty="0" smtClean="0"/>
              <a:t>Validation via attributes or interfaces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81400"/>
            <a:ext cx="5744441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0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498799-B0FC-4B7A-8396-BFC34D805990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16483</TotalTime>
  <Words>498</Words>
  <Application>Microsoft Office PowerPoint</Application>
  <PresentationFormat>On-screen Show (4:3)</PresentationFormat>
  <Paragraphs>121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1_SapphireTemplate</vt:lpstr>
      <vt:lpstr>Core Web API</vt:lpstr>
      <vt:lpstr>WebAPI – Pieces</vt:lpstr>
      <vt:lpstr>Routing</vt:lpstr>
      <vt:lpstr>Routes</vt:lpstr>
      <vt:lpstr>Controllers</vt:lpstr>
      <vt:lpstr>ApiController</vt:lpstr>
      <vt:lpstr>Explicit Routing</vt:lpstr>
      <vt:lpstr>Action Selection</vt:lpstr>
      <vt:lpstr>Model Binding</vt:lpstr>
      <vt:lpstr>Model Binding Defaults</vt:lpstr>
      <vt:lpstr>Model State</vt:lpstr>
      <vt:lpstr>Model Validation</vt:lpstr>
      <vt:lpstr>Beware of Over Posting Attacks</vt:lpstr>
      <vt:lpstr>HttpRequestMessage / HttpResponseMessage</vt:lpstr>
      <vt:lpstr>HttpRequestMessage / HttpResponseMessage</vt:lpstr>
      <vt:lpstr>Content Negotiation</vt:lpstr>
      <vt:lpstr>Conneg - JSON</vt:lpstr>
      <vt:lpstr>Json.NET</vt:lpstr>
      <vt:lpstr>Json.NET Options</vt:lpstr>
      <vt:lpstr>XmlMediaTypeFormatter</vt:lpstr>
      <vt:lpstr>Errors</vt:lpstr>
      <vt:lpstr>Exception Filters</vt:lpstr>
      <vt:lpstr>HttpError</vt:lpstr>
      <vt:lpstr>Configuration</vt:lpstr>
      <vt:lpstr>WebAPI and OData</vt:lpstr>
      <vt:lpstr>Query Options</vt:lpstr>
      <vt:lpstr>Limiting Query Options</vt:lpstr>
      <vt:lpstr>Odata CRUD</vt:lpstr>
      <vt:lpstr>Summary</vt:lpstr>
    </vt:vector>
  </TitlesOfParts>
  <Company>OdeToCode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K. Scott Allen</dc:creator>
  <cp:lastModifiedBy>Scott Allen</cp:lastModifiedBy>
  <cp:revision>97</cp:revision>
  <dcterms:created xsi:type="dcterms:W3CDTF">2012-04-19T13:33:19Z</dcterms:created>
  <dcterms:modified xsi:type="dcterms:W3CDTF">2013-03-26T03:00:29Z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