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7"/>
  </p:notesMasterIdLst>
  <p:handoutMasterIdLst>
    <p:handoutMasterId r:id="rId28"/>
  </p:handoutMasterIdLst>
  <p:sldIdLst>
    <p:sldId id="327" r:id="rId2"/>
    <p:sldId id="328" r:id="rId3"/>
    <p:sldId id="331" r:id="rId4"/>
    <p:sldId id="332" r:id="rId5"/>
    <p:sldId id="333" r:id="rId6"/>
    <p:sldId id="335" r:id="rId7"/>
    <p:sldId id="336" r:id="rId8"/>
    <p:sldId id="337" r:id="rId9"/>
    <p:sldId id="338" r:id="rId10"/>
    <p:sldId id="339" r:id="rId11"/>
    <p:sldId id="340" r:id="rId12"/>
    <p:sldId id="342" r:id="rId13"/>
    <p:sldId id="343" r:id="rId14"/>
    <p:sldId id="344" r:id="rId15"/>
    <p:sldId id="346" r:id="rId16"/>
    <p:sldId id="345" r:id="rId17"/>
    <p:sldId id="348" r:id="rId18"/>
    <p:sldId id="349" r:id="rId19"/>
    <p:sldId id="350" r:id="rId20"/>
    <p:sldId id="351" r:id="rId21"/>
    <p:sldId id="352" r:id="rId22"/>
    <p:sldId id="354" r:id="rId23"/>
    <p:sldId id="353" r:id="rId24"/>
    <p:sldId id="329" r:id="rId25"/>
    <p:sldId id="330" r:id="rId2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cloning</a:t>
            </a:r>
            <a:r>
              <a:rPr lang="en-US" baseline="0" dirty="0" smtClean="0"/>
              <a:t> meaning if you take an </a:t>
            </a:r>
            <a:r>
              <a:rPr lang="en-US" baseline="0" dirty="0" err="1" smtClean="0"/>
              <a:t>XNode</a:t>
            </a:r>
            <a:r>
              <a:rPr lang="en-US" baseline="0" dirty="0" smtClean="0"/>
              <a:t> that already has a parent and add it to another node, the node is deep cloned and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at runtime and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at runtime and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LINQ To XML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New Paradigms for Angled Brackets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dirty="0" smtClean="0"/>
              <a:t>Load XML from a file, URL, or </a:t>
            </a:r>
            <a:r>
              <a:rPr lang="en-US" dirty="0" err="1" smtClean="0"/>
              <a:t>XmlReader</a:t>
            </a:r>
            <a:endParaRPr lang="en-US" dirty="0" smtClean="0"/>
          </a:p>
          <a:p>
            <a:r>
              <a:rPr lang="en-US" dirty="0" smtClean="0"/>
              <a:t>Parse XML from a string</a:t>
            </a:r>
          </a:p>
          <a:p>
            <a:r>
              <a:rPr lang="en-US" dirty="0" err="1" smtClean="0"/>
              <a:t>XmlReader</a:t>
            </a:r>
            <a:r>
              <a:rPr lang="en-US" dirty="0" smtClean="0"/>
              <a:t> is always behind the scenes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514600"/>
            <a:ext cx="86868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“http://www.pluralsight.com/blogs/rss.aspx"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XmlReader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reader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document.CreateReader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reader.Read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XNode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node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XNode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.ReadFrom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(reader);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inline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"&lt;Employees/&gt;"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600200"/>
          </a:xfrm>
        </p:spPr>
        <p:txBody>
          <a:bodyPr/>
          <a:lstStyle/>
          <a:p>
            <a:r>
              <a:rPr lang="en-US" dirty="0" smtClean="0"/>
              <a:t>Explicit conversions perform value extraction</a:t>
            </a:r>
          </a:p>
          <a:p>
            <a:r>
              <a:rPr lang="en-US" dirty="0" smtClean="0"/>
              <a:t>Values stored as text</a:t>
            </a:r>
          </a:p>
          <a:p>
            <a:pPr lvl="1"/>
            <a:r>
              <a:rPr lang="en-US" dirty="0" smtClean="0"/>
              <a:t>Parsed on an as-needed basis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868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xml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.Parse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            "&lt;Employee Type=\"Developer\"&gt;Scott&lt;/Employee&gt;"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)xml;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"Scott"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type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"Developer"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? salary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double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?)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"Salary"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null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age =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"Age"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exception!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XNamespace</a:t>
            </a:r>
            <a:r>
              <a:rPr lang="en-US" dirty="0" smtClean="0"/>
              <a:t> to encapsulate an XML namespace</a:t>
            </a:r>
          </a:p>
          <a:p>
            <a:pPr lvl="1"/>
            <a:r>
              <a:rPr lang="en-US" dirty="0" smtClean="0"/>
              <a:t>Overrides </a:t>
            </a:r>
            <a:r>
              <a:rPr lang="en-US" dirty="0" smtClean="0">
                <a:latin typeface="Consolas" pitchFamily="49" charset="0"/>
              </a:rPr>
              <a:t>operator +</a:t>
            </a:r>
            <a:r>
              <a:rPr lang="en-US" dirty="0" smtClean="0"/>
              <a:t>  to combine namespace and name</a:t>
            </a:r>
          </a:p>
          <a:p>
            <a:r>
              <a:rPr lang="en-US" dirty="0" smtClean="0"/>
              <a:t>Alternative is to place namespace inside { and } delimiters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86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ns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"http://schemas.contonso.com/Employees"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xml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(ns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(ns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"Aaron"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"{http://schemas.contonso.com/Employees}Employee"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"Bill"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Prefixes in LINQ to XML only significant during output</a:t>
            </a:r>
          </a:p>
          <a:p>
            <a:pPr lvl="1"/>
            <a:r>
              <a:rPr lang="en-US" dirty="0" smtClean="0"/>
              <a:t>Can provide prefix hints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057400"/>
            <a:ext cx="7543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"http://schemas.contonso.com/Employees"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ext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"http://schemas.contoso.com/EmployeeExtensions"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xml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XNamespace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.Xmlns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"ns1"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ext),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(ext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"Aaron"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(ext +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"Bill"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828800" y="4191000"/>
            <a:ext cx="7086600" cy="1752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xmlns:ns1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http://schemas.contoso.com/EmployeeExtensions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xmlns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http://schemas.contonso.com/Employees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ns1:Employee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Aaron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ns1:Employee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ns1:Employee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Bill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ns1:Employee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Properties: </a:t>
            </a:r>
            <a:r>
              <a:rPr lang="en-US" dirty="0" err="1" smtClean="0"/>
              <a:t>NextNode</a:t>
            </a:r>
            <a:r>
              <a:rPr lang="en-US" dirty="0" smtClean="0"/>
              <a:t>, </a:t>
            </a:r>
            <a:r>
              <a:rPr lang="en-US" dirty="0" err="1" smtClean="0"/>
              <a:t>PreviousNode</a:t>
            </a:r>
            <a:r>
              <a:rPr lang="en-US" dirty="0" smtClean="0"/>
              <a:t>, Document, and Parent</a:t>
            </a:r>
          </a:p>
          <a:p>
            <a:r>
              <a:rPr lang="en-US" dirty="0" smtClean="0"/>
              <a:t>Methods: Elements, Ancestors, Descendants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743200"/>
            <a:ext cx="86868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document.Elements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)element);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attribute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element.Attributes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"\t{0}:{1}"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attribute.Name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)attribute);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dirty="0" smtClean="0"/>
              <a:t>Add variations</a:t>
            </a:r>
          </a:p>
          <a:p>
            <a:pPr lvl="1"/>
            <a:r>
              <a:rPr lang="en-US" dirty="0" smtClean="0"/>
              <a:t>Add, </a:t>
            </a:r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AddBeforeSelf</a:t>
            </a:r>
            <a:r>
              <a:rPr lang="en-US" dirty="0" smtClean="0"/>
              <a:t>, </a:t>
            </a:r>
            <a:r>
              <a:rPr lang="en-US" dirty="0" err="1" smtClean="0"/>
              <a:t>AddAfterSelf</a:t>
            </a:r>
            <a:endParaRPr lang="en-US" dirty="0" smtClean="0"/>
          </a:p>
          <a:p>
            <a:r>
              <a:rPr lang="en-US" dirty="0" smtClean="0"/>
              <a:t>Remove variations</a:t>
            </a:r>
          </a:p>
          <a:p>
            <a:pPr lvl="1"/>
            <a:r>
              <a:rPr lang="en-US" dirty="0" smtClean="0"/>
              <a:t>Remove, </a:t>
            </a:r>
            <a:r>
              <a:rPr lang="en-US" dirty="0" err="1" smtClean="0"/>
              <a:t>RemoveAll</a:t>
            </a:r>
            <a:r>
              <a:rPr lang="en-US" dirty="0" smtClean="0"/>
              <a:t>, </a:t>
            </a:r>
            <a:r>
              <a:rPr lang="en-US" dirty="0" err="1" smtClean="0"/>
              <a:t>ReplaceAll</a:t>
            </a:r>
            <a:r>
              <a:rPr lang="en-US" dirty="0" smtClean="0"/>
              <a:t>, </a:t>
            </a:r>
            <a:r>
              <a:rPr lang="en-US" dirty="0" err="1" smtClean="0"/>
              <a:t>RemoveContent</a:t>
            </a:r>
            <a:endParaRPr lang="en-US" dirty="0" smtClean="0"/>
          </a:p>
          <a:p>
            <a:r>
              <a:rPr lang="en-US" dirty="0" smtClean="0"/>
              <a:t>For individual nodes there is a Value property</a:t>
            </a:r>
          </a:p>
          <a:p>
            <a:pPr lvl="1"/>
            <a:r>
              <a:rPr lang="en-US" dirty="0" smtClean="0"/>
              <a:t>Also a powerful </a:t>
            </a:r>
            <a:r>
              <a:rPr lang="en-US" dirty="0" err="1" smtClean="0"/>
              <a:t>SetElementValue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124200"/>
            <a:ext cx="81534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element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)element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element.Value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"K. 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).Value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newElement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"Joy"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"Executive"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element.AddAfterSelf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newElement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Query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Methods like Nodes and Elements return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 the standard query operators are in play</a:t>
            </a:r>
          </a:p>
          <a:p>
            <a:pPr lvl="1"/>
            <a:r>
              <a:rPr lang="en-US" dirty="0" smtClean="0"/>
              <a:t>Where, Select, Join, </a:t>
            </a:r>
            <a:r>
              <a:rPr lang="en-US" dirty="0" err="1" smtClean="0"/>
              <a:t>OrderBy</a:t>
            </a:r>
            <a:r>
              <a:rPr lang="en-US" dirty="0" smtClean="0"/>
              <a:t>, etc.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2514600"/>
            <a:ext cx="5943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developers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).Value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"Developer"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e.Value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e.Value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developer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developers)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(developer);</a:t>
            </a:r>
          </a:p>
          <a:p>
            <a:pPr algn="l"/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3429000"/>
          </a:xfrm>
        </p:spPr>
        <p:txBody>
          <a:bodyPr/>
          <a:lstStyle/>
          <a:p>
            <a:r>
              <a:rPr lang="en-US" dirty="0" err="1" smtClean="0"/>
              <a:t>System.Xml.Linq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Query extensions</a:t>
            </a:r>
          </a:p>
          <a:p>
            <a:pPr lvl="1"/>
            <a:r>
              <a:rPr lang="en-US" dirty="0" smtClean="0"/>
              <a:t>Work for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XNode</a:t>
            </a:r>
            <a:r>
              <a:rPr lang="en-US" dirty="0" smtClean="0"/>
              <a:t>&gt; and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XElement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System.Xml.Schema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Schema validation extensions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XDocument</a:t>
            </a:r>
            <a:endParaRPr lang="en-US" dirty="0" smtClean="0"/>
          </a:p>
          <a:p>
            <a:r>
              <a:rPr lang="en-US" dirty="0" err="1" smtClean="0"/>
              <a:t>System.Xml.Xpath</a:t>
            </a:r>
            <a:endParaRPr lang="en-US" dirty="0" smtClean="0"/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processing extensions</a:t>
            </a:r>
          </a:p>
          <a:p>
            <a:pPr lvl="1"/>
            <a:r>
              <a:rPr lang="en-US" dirty="0" smtClean="0"/>
              <a:t>For any </a:t>
            </a:r>
            <a:r>
              <a:rPr lang="en-US" dirty="0" err="1" smtClean="0"/>
              <a:t>XNode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Extensions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0"/>
          <a:ext cx="8610600" cy="485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715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46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Ancestors / </a:t>
                      </a:r>
                      <a:r>
                        <a:rPr lang="en-US" dirty="0" err="1" smtClean="0"/>
                        <a:t>AncestorsAndSelf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ancestors of every node or element in the source collection</a:t>
                      </a:r>
                      <a:endParaRPr lang="en-US" dirty="0"/>
                    </a:p>
                  </a:txBody>
                  <a:tcPr/>
                </a:tc>
              </a:tr>
              <a:tr h="6422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attributes from every element in the source</a:t>
                      </a:r>
                      <a:r>
                        <a:rPr lang="en-US" baseline="0" dirty="0" smtClean="0"/>
                        <a:t> collection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Descendants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DescendantsAndSelf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descendants of every node or element in the source collection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collection of child</a:t>
                      </a:r>
                      <a:r>
                        <a:rPr lang="en-US" baseline="0" dirty="0" smtClean="0"/>
                        <a:t> elements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child</a:t>
                      </a:r>
                      <a:r>
                        <a:rPr lang="en-US" baseline="0" dirty="0" smtClean="0"/>
                        <a:t> nodes from every node in the source collection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InDocumentOrder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a collection of</a:t>
                      </a:r>
                      <a:r>
                        <a:rPr lang="en-US" baseline="0" dirty="0" smtClean="0"/>
                        <a:t> nodes into </a:t>
                      </a:r>
                      <a:r>
                        <a:rPr lang="en-US" baseline="0" smtClean="0"/>
                        <a:t>document order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every node in the source collection</a:t>
                      </a:r>
                      <a:r>
                        <a:rPr lang="en-US" baseline="0" dirty="0" smtClean="0"/>
                        <a:t> from its parent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LINQ’s deferred execution is a tremendous help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905000"/>
            <a:ext cx="6934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"employeedetail.xml"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phoneElement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"Phone"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phoneElement.Attribute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   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phoneElement.Remove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exception will be waiting for you ...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4648200"/>
            <a:ext cx="69342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phone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"Phone"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phone.Attribute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phone).Remove();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6248400" y="3124200"/>
            <a:ext cx="533400" cy="609600"/>
          </a:xfrm>
          <a:prstGeom prst="noSmoking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Smiley Face 6"/>
          <p:cNvSpPr/>
          <p:nvPr/>
        </p:nvSpPr>
        <p:spPr bwMode="auto">
          <a:xfrm>
            <a:off x="7467600" y="4876800"/>
            <a:ext cx="533400" cy="609600"/>
          </a:xfrm>
          <a:prstGeom prst="smileyFac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another XML API?</a:t>
            </a:r>
          </a:p>
          <a:p>
            <a:r>
              <a:rPr lang="en-US" dirty="0" smtClean="0"/>
              <a:t>Programming XML with LINQ to XML</a:t>
            </a:r>
          </a:p>
          <a:p>
            <a:pPr lvl="1"/>
            <a:r>
              <a:rPr lang="en-US" dirty="0" smtClean="0"/>
              <a:t>Loading, creating and updating</a:t>
            </a:r>
          </a:p>
          <a:p>
            <a:r>
              <a:rPr lang="en-US" dirty="0" smtClean="0"/>
              <a:t>Querying XML</a:t>
            </a:r>
          </a:p>
          <a:p>
            <a:pPr lvl="1"/>
            <a:r>
              <a:rPr lang="en-US" dirty="0" smtClean="0"/>
              <a:t>Query expressions, operators, </a:t>
            </a:r>
            <a:r>
              <a:rPr lang="en-US" dirty="0" err="1" smtClean="0"/>
              <a:t>XPath</a:t>
            </a:r>
            <a:r>
              <a:rPr lang="en-US" dirty="0" smtClean="0"/>
              <a:t> and XSLT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XML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Combine query syntax and standard operators with functional construction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057400"/>
            <a:ext cx="8077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"Processes"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.GetProcesses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p.ProcessName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devenv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"Process"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"Name"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p.ProcessName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"Modules"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p.Modules.Cast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ProcessModule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"Module"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m.FileName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)))));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362200" y="4724400"/>
            <a:ext cx="64770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Processes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Process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devenv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Modules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Module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C:\Windows\system32\ntdll.dll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Module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Module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C:\Windows\system32\kernel32.dll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Module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&lt;!--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...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--&gt;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LINQ to XML will generally be faster than using XSLT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057400"/>
            <a:ext cx="80772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transformed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"Developers"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).Value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"Developer"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e.Value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document.Descendants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).Value ==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"Sales"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s.Value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))));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System.Xml.Schema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Validate extensions available for </a:t>
            </a:r>
            <a:r>
              <a:rPr lang="en-US" dirty="0" err="1" smtClean="0"/>
              <a:t>XDocument</a:t>
            </a:r>
            <a:r>
              <a:rPr lang="en-US" dirty="0" smtClean="0"/>
              <a:t>, </a:t>
            </a:r>
            <a:r>
              <a:rPr lang="en-US" dirty="0" err="1" smtClean="0"/>
              <a:t>XElement</a:t>
            </a:r>
            <a:r>
              <a:rPr lang="en-US" dirty="0" smtClean="0"/>
              <a:t>, </a:t>
            </a:r>
            <a:r>
              <a:rPr lang="en-US" dirty="0" err="1" smtClean="0"/>
              <a:t>XAttribute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743200"/>
            <a:ext cx="80772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.Load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XmlSchemaSet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schemaSet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XmlSchemaSet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schemaSet.Add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"employees.xsd"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employees.Validate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schemaSet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(s, e)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e.Message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).Add(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Foo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employees.Validate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schemaSet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(s, e) =&gt;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e.Message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Extensions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37063"/>
          <a:ext cx="8610600" cy="2577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715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46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CreateNavigator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an </a:t>
                      </a:r>
                      <a:r>
                        <a:rPr lang="en-US" dirty="0" err="1" smtClean="0"/>
                        <a:t>XPathNavigator</a:t>
                      </a:r>
                      <a:r>
                        <a:rPr lang="en-US" dirty="0" smtClean="0"/>
                        <a:t> for 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XNode</a:t>
                      </a:r>
                      <a:endParaRPr lang="en-US" dirty="0"/>
                    </a:p>
                  </a:txBody>
                  <a:tcPr/>
                </a:tc>
              </a:tr>
              <a:tr h="6422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XPathEvaluate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Evaluates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baseline="0" dirty="0" err="1" smtClean="0"/>
                        <a:t>XPath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XPathSelectElement</a:t>
                      </a:r>
                      <a:r>
                        <a:rPr lang="en-US" baseline="0" dirty="0" smtClean="0"/>
                        <a:t> / </a:t>
                      </a:r>
                    </a:p>
                    <a:p>
                      <a:r>
                        <a:rPr lang="en-US" baseline="0" dirty="0" err="1" smtClean="0"/>
                        <a:t>XPathSelectElements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elements using an </a:t>
                      </a:r>
                      <a:r>
                        <a:rPr lang="en-US" dirty="0" err="1" smtClean="0"/>
                        <a:t>XPath</a:t>
                      </a:r>
                      <a:r>
                        <a:rPr lang="en-US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to XML offers a new XML API</a:t>
            </a:r>
          </a:p>
          <a:p>
            <a:pPr lvl="1"/>
            <a:r>
              <a:rPr lang="en-US" dirty="0" smtClean="0"/>
              <a:t>Create, load, save, modify, and query XML fragments and documents</a:t>
            </a:r>
          </a:p>
          <a:p>
            <a:pPr lvl="1"/>
            <a:r>
              <a:rPr lang="en-US" dirty="0" smtClean="0"/>
              <a:t>Combine functional construction with LINQ queries</a:t>
            </a:r>
          </a:p>
          <a:p>
            <a:r>
              <a:rPr lang="en-US" dirty="0" smtClean="0"/>
              <a:t>But LINQ remains the same</a:t>
            </a:r>
          </a:p>
          <a:p>
            <a:pPr lvl="1"/>
            <a:r>
              <a:rPr lang="en-US" dirty="0" smtClean="0"/>
              <a:t>Same standard query operators as LINQ to Objects</a:t>
            </a:r>
          </a:p>
          <a:p>
            <a:pPr lvl="1"/>
            <a:r>
              <a:rPr lang="en-US" dirty="0" smtClean="0"/>
              <a:t>Same query comprehension syntax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Language Integrated Query for XML Data http://msdn2.microsoft.com/en-us/library/bb308960.aspx</a:t>
            </a:r>
          </a:p>
          <a:p>
            <a:r>
              <a:rPr lang="en-US" dirty="0" smtClean="0"/>
              <a:t>Paste XML As LINQ                        </a:t>
            </a:r>
          </a:p>
          <a:p>
            <a:pPr>
              <a:buNone/>
            </a:pPr>
            <a:r>
              <a:rPr lang="en-US" smtClean="0"/>
              <a:t>	http</a:t>
            </a:r>
            <a:r>
              <a:rPr lang="en-US" dirty="0" smtClean="0"/>
              <a:t>://msdn2.microsoft.com/en-us/library/bb397977.aspx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Today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133600" y="1905000"/>
            <a:ext cx="4648200" cy="304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Our Software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143000" y="3733800"/>
            <a:ext cx="1676400" cy="1600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HL7 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and other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Industry 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Standards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905000" y="609600"/>
            <a:ext cx="1676400" cy="1600200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Microsoft 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Office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09600" y="1219200"/>
            <a:ext cx="1676400" cy="1600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ATOM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66800" y="2209800"/>
            <a:ext cx="1676400" cy="1600200"/>
          </a:xfrm>
          <a:prstGeom prst="ellipse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RSS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876800" y="914400"/>
            <a:ext cx="1676400" cy="1600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AJAX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438400" y="4495800"/>
            <a:ext cx="1676400" cy="1600200"/>
          </a:xfrm>
          <a:prstGeom prst="ellipse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XHTML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038600" y="4267200"/>
            <a:ext cx="1676400" cy="1600200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XAML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629400" y="3048000"/>
            <a:ext cx="1676400" cy="1600200"/>
          </a:xfrm>
          <a:prstGeom prst="ellipse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Configuration 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Files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91200" y="1905000"/>
            <a:ext cx="1676400" cy="1600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POX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257800" y="3733800"/>
            <a:ext cx="1676400" cy="1600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REST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200400" y="1219200"/>
            <a:ext cx="1676400" cy="1600200"/>
          </a:xfrm>
          <a:prstGeom prst="ellipse">
            <a:avLst/>
          </a:prstGeom>
          <a:gradFill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SOAP</a:t>
            </a:r>
            <a:endParaRPr lang="en-US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XML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MSXML</a:t>
            </a:r>
          </a:p>
          <a:p>
            <a:pPr lvl="1"/>
            <a:r>
              <a:rPr lang="en-US" dirty="0" smtClean="0"/>
              <a:t>40+ releases over 8 years</a:t>
            </a:r>
          </a:p>
          <a:p>
            <a:pPr lvl="1"/>
            <a:r>
              <a:rPr lang="en-US" dirty="0" smtClean="0"/>
              <a:t>XML DOM and streaming SAX APIs</a:t>
            </a:r>
          </a:p>
          <a:p>
            <a:pPr lvl="1"/>
            <a:r>
              <a:rPr lang="en-US" dirty="0" smtClean="0"/>
              <a:t>XSLT, </a:t>
            </a:r>
            <a:r>
              <a:rPr lang="en-US" dirty="0" err="1" smtClean="0"/>
              <a:t>XPath</a:t>
            </a:r>
            <a:r>
              <a:rPr lang="en-US" dirty="0" smtClean="0"/>
              <a:t>, and XSD and XDR support</a:t>
            </a:r>
          </a:p>
          <a:p>
            <a:r>
              <a:rPr lang="en-US" dirty="0" err="1" smtClean="0"/>
              <a:t>System.Xml</a:t>
            </a:r>
            <a:endParaRPr lang="en-US" dirty="0" smtClean="0"/>
          </a:p>
          <a:p>
            <a:pPr lvl="1"/>
            <a:r>
              <a:rPr lang="en-US" dirty="0" smtClean="0"/>
              <a:t>2 major releases over 5 years</a:t>
            </a:r>
          </a:p>
          <a:p>
            <a:pPr lvl="1"/>
            <a:r>
              <a:rPr lang="en-US" dirty="0" smtClean="0"/>
              <a:t>XML DOM and </a:t>
            </a:r>
            <a:r>
              <a:rPr lang="en-US" dirty="0" err="1" smtClean="0"/>
              <a:t>XmlReader</a:t>
            </a:r>
            <a:r>
              <a:rPr lang="en-US" dirty="0" smtClean="0"/>
              <a:t> (pull) APIs</a:t>
            </a:r>
          </a:p>
          <a:p>
            <a:pPr lvl="1"/>
            <a:r>
              <a:rPr lang="en-US" dirty="0" err="1" smtClean="0"/>
              <a:t>XPathDocument</a:t>
            </a:r>
            <a:r>
              <a:rPr lang="en-US" dirty="0" smtClean="0"/>
              <a:t> and cursor APIs</a:t>
            </a:r>
          </a:p>
        </p:txBody>
      </p:sp>
      <p:sp>
        <p:nvSpPr>
          <p:cNvPr id="4" name="Can 3"/>
          <p:cNvSpPr/>
          <p:nvPr/>
        </p:nvSpPr>
        <p:spPr bwMode="auto">
          <a:xfrm rot="5400000">
            <a:off x="4381500" y="1181100"/>
            <a:ext cx="304800" cy="8458200"/>
          </a:xfrm>
          <a:prstGeom prst="can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81000" y="5257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1997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048000" y="5257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2001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543800" y="5257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2008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486400" y="5257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2005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09600" y="4800600"/>
            <a:ext cx="1143000" cy="384048"/>
          </a:xfrm>
          <a:prstGeom prst="wedgeRectCallou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MSXML 1.0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048000" y="4800600"/>
            <a:ext cx="1143000" cy="384048"/>
          </a:xfrm>
          <a:prstGeom prst="wedgeRectCallou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.NET 1.0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876800" y="4648200"/>
            <a:ext cx="1143000" cy="384048"/>
          </a:xfrm>
          <a:prstGeom prst="wedgeRectCallout">
            <a:avLst>
              <a:gd name="adj1" fmla="val 33099"/>
              <a:gd name="adj2" fmla="val 110653"/>
            </a:avLst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.NET 2.0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943600" y="4800600"/>
            <a:ext cx="1143000" cy="384048"/>
          </a:xfrm>
          <a:prstGeom prst="wedgeRectCallout">
            <a:avLst>
              <a:gd name="adj1" fmla="val -62181"/>
              <a:gd name="adj2" fmla="val 67851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MSXML 6.0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7391400" y="4800600"/>
            <a:ext cx="1143000" cy="384048"/>
          </a:xfrm>
          <a:prstGeom prst="wedgeRectCallout">
            <a:avLst>
              <a:gd name="adj1" fmla="val 13324"/>
              <a:gd name="adj2" fmla="val 73200"/>
            </a:avLst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.NET 3.5 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and LINQ</a:t>
            </a:r>
            <a:endParaRPr lang="en-US" sz="14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Another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r>
              <a:rPr lang="en-US" dirty="0" err="1" smtClean="0"/>
              <a:t>System.Xml</a:t>
            </a:r>
            <a:r>
              <a:rPr lang="en-US" dirty="0" smtClean="0"/>
              <a:t> is showing some signs of age</a:t>
            </a:r>
          </a:p>
          <a:p>
            <a:pPr lvl="1"/>
            <a:r>
              <a:rPr lang="en-US" dirty="0" smtClean="0"/>
              <a:t>Verbose, and lacks new language features</a:t>
            </a:r>
          </a:p>
          <a:p>
            <a:r>
              <a:rPr lang="en-US" dirty="0" smtClean="0"/>
              <a:t>Individual technologies require time to learn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for querying, XSLT for transformations</a:t>
            </a:r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667000"/>
            <a:ext cx="68580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XmlDocument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document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XmlDocument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XmlElement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employees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document.CreateElement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document.AppendChild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(employees);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XmlElement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document.CreateElement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employee.InnerText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"Matt"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employees.AppendChild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employee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document.CreateElement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employee.InnerText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"Dan"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/>
                <a:ea typeface="Calibri"/>
                <a:cs typeface="Times New Roman"/>
              </a:rPr>
              <a:t>employees.AppendChild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419600" y="5257800"/>
            <a:ext cx="4343400" cy="1447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&lt;?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xml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version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="1.0"?&gt;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Matt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Dan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XML API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2438400"/>
          </a:xfrm>
        </p:spPr>
        <p:txBody>
          <a:bodyPr/>
          <a:lstStyle/>
          <a:p>
            <a:r>
              <a:rPr lang="en-US" dirty="0" smtClean="0"/>
              <a:t>Work with Language Integrated Query</a:t>
            </a:r>
          </a:p>
          <a:p>
            <a:pPr lvl="1"/>
            <a:r>
              <a:rPr lang="en-US" dirty="0" smtClean="0"/>
              <a:t>Use the standard query operators</a:t>
            </a:r>
          </a:p>
          <a:p>
            <a:pPr lvl="1"/>
            <a:r>
              <a:rPr lang="en-US" dirty="0" smtClean="0"/>
              <a:t>Add some new operators for XML</a:t>
            </a:r>
          </a:p>
          <a:p>
            <a:r>
              <a:rPr lang="en-US" dirty="0" smtClean="0"/>
              <a:t>Provide a modern programming API</a:t>
            </a:r>
          </a:p>
          <a:p>
            <a:pPr lvl="1"/>
            <a:r>
              <a:rPr lang="en-US" dirty="0" smtClean="0"/>
              <a:t>Cleaner, faster, lighter</a:t>
            </a:r>
          </a:p>
          <a:p>
            <a:pPr lvl="1"/>
            <a:r>
              <a:rPr lang="en-US" dirty="0" smtClean="0"/>
              <a:t>Take advantage of generics and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Innovate beyond the DOM APIs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3810000"/>
            <a:ext cx="52578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document =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XDocument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"Matt"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"Dan"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)         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419600" y="5257800"/>
            <a:ext cx="4343400" cy="1447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&lt;?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xml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version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="1.0"?&gt;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Matt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Dan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System.Xml.Linq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r>
              <a:rPr lang="en-US" dirty="0" smtClean="0"/>
              <a:t>The assembly </a:t>
            </a:r>
            <a:r>
              <a:rPr lang="en-US" i="1" dirty="0" smtClean="0"/>
              <a:t>and</a:t>
            </a:r>
            <a:r>
              <a:rPr lang="en-US" dirty="0" smtClean="0"/>
              <a:t> the namespace for LINQ to XML</a:t>
            </a:r>
          </a:p>
          <a:p>
            <a:pPr lvl="1"/>
            <a:r>
              <a:rPr lang="en-US" dirty="0" err="1" smtClean="0"/>
              <a:t>XDocument</a:t>
            </a:r>
            <a:r>
              <a:rPr lang="en-US" dirty="0" smtClean="0"/>
              <a:t>, </a:t>
            </a:r>
            <a:r>
              <a:rPr lang="en-US" dirty="0" err="1" smtClean="0"/>
              <a:t>XNode</a:t>
            </a:r>
            <a:r>
              <a:rPr lang="en-US" dirty="0" smtClean="0"/>
              <a:t>, </a:t>
            </a:r>
            <a:r>
              <a:rPr lang="en-US" dirty="0" err="1" smtClean="0"/>
              <a:t>XAttribute</a:t>
            </a:r>
            <a:r>
              <a:rPr lang="en-US" dirty="0" smtClean="0"/>
              <a:t>, </a:t>
            </a:r>
            <a:r>
              <a:rPr lang="en-US" dirty="0" err="1" smtClean="0"/>
              <a:t>XElement</a:t>
            </a:r>
            <a:r>
              <a:rPr lang="en-US" dirty="0" smtClean="0"/>
              <a:t>, </a:t>
            </a:r>
            <a:r>
              <a:rPr lang="en-US" dirty="0" err="1" smtClean="0"/>
              <a:t>XObject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Extension methods to facilitate queries</a:t>
            </a:r>
          </a:p>
          <a:p>
            <a:r>
              <a:rPr lang="en-US" dirty="0" err="1" smtClean="0"/>
              <a:t>XElement</a:t>
            </a:r>
            <a:r>
              <a:rPr lang="en-US" dirty="0" smtClean="0"/>
              <a:t> is the heart of the API</a:t>
            </a:r>
          </a:p>
          <a:p>
            <a:pPr lvl="1"/>
            <a:r>
              <a:rPr lang="en-US" dirty="0" smtClean="0"/>
              <a:t>Provides the ability to load XML from URL, stream, or string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057400" y="3352800"/>
            <a:ext cx="5715000" cy="2667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&lt;?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xml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version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1.0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encoding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utf-8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?&gt;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&lt;!--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this is a comment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--&gt;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Developer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Doug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Employees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781800" y="3048000"/>
            <a:ext cx="1676400" cy="536448"/>
          </a:xfrm>
          <a:prstGeom prst="wedgeRectCallout">
            <a:avLst>
              <a:gd name="adj1" fmla="val -66681"/>
              <a:gd name="adj2" fmla="val 29455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XDeclaration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28600" y="4191000"/>
            <a:ext cx="1600200" cy="460248"/>
          </a:xfrm>
          <a:prstGeom prst="wedgeRectCallout">
            <a:avLst>
              <a:gd name="adj1" fmla="val 63910"/>
              <a:gd name="adj2" fmla="val -33024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XDocument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657600" y="3810000"/>
            <a:ext cx="1600200" cy="384048"/>
          </a:xfrm>
          <a:prstGeom prst="wedgeRectCallout">
            <a:avLst>
              <a:gd name="adj1" fmla="val -64671"/>
              <a:gd name="adj2" fmla="val 2393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XElement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3657600" y="5181600"/>
            <a:ext cx="1600200" cy="384048"/>
          </a:xfrm>
          <a:prstGeom prst="wedgeRectCallout">
            <a:avLst>
              <a:gd name="adj1" fmla="val -40813"/>
              <a:gd name="adj2" fmla="val -79661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XAttribute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410200" y="4343400"/>
            <a:ext cx="1600200" cy="384048"/>
          </a:xfrm>
          <a:prstGeom prst="wedgeRectCallout">
            <a:avLst>
              <a:gd name="adj1" fmla="val -62102"/>
              <a:gd name="adj2" fmla="val 23935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XComment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dirty="0" smtClean="0"/>
              <a:t>Functional construction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params</a:t>
            </a:r>
            <a:r>
              <a:rPr lang="en-US" dirty="0" smtClean="0"/>
              <a:t> object array used in many constructors</a:t>
            </a:r>
          </a:p>
          <a:p>
            <a:pPr lvl="1"/>
            <a:r>
              <a:rPr lang="en-US" dirty="0" smtClean="0"/>
              <a:t>Conversions tend to “do the right thing”</a:t>
            </a:r>
          </a:p>
          <a:p>
            <a:pPr lvl="1"/>
            <a:r>
              <a:rPr lang="en-US" dirty="0" smtClean="0"/>
              <a:t>Every parameter added to Nodes or Attributes properties</a:t>
            </a:r>
          </a:p>
          <a:p>
            <a:r>
              <a:rPr lang="en-US" dirty="0" smtClean="0"/>
              <a:t>Context free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XDocument</a:t>
            </a:r>
            <a:r>
              <a:rPr lang="en-US" dirty="0" smtClean="0"/>
              <a:t> was used in the making of this XML</a:t>
            </a:r>
          </a:p>
          <a:p>
            <a:r>
              <a:rPr lang="en-US" dirty="0" smtClean="0"/>
              <a:t>Deep cloning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810000"/>
            <a:ext cx="86868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functional construction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xml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XComment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 this is a comment 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“Type"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"Developer"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“Type"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"Developer"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"Poonam"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“Type"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"Sales"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"Andy"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     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ToString</a:t>
            </a:r>
            <a:r>
              <a:rPr lang="en-US" dirty="0" smtClean="0"/>
              <a:t> on any </a:t>
            </a:r>
            <a:r>
              <a:rPr lang="en-US" dirty="0" err="1" smtClean="0"/>
              <a:t>XNode</a:t>
            </a:r>
            <a:r>
              <a:rPr lang="en-US" dirty="0" smtClean="0"/>
              <a:t> yields a string of XML</a:t>
            </a:r>
          </a:p>
          <a:p>
            <a:pPr lvl="1"/>
            <a:r>
              <a:rPr lang="en-US" dirty="0" smtClean="0"/>
              <a:t>With line breaks and formatting!</a:t>
            </a:r>
          </a:p>
          <a:p>
            <a:r>
              <a:rPr lang="en-US" dirty="0" smtClean="0">
                <a:latin typeface="Consolas" pitchFamily="49" charset="0"/>
              </a:rPr>
              <a:t>Save</a:t>
            </a:r>
            <a:r>
              <a:rPr lang="en-US" dirty="0" smtClean="0"/>
              <a:t> will write out a declaration by default</a:t>
            </a:r>
          </a:p>
          <a:p>
            <a:r>
              <a:rPr lang="en-US" dirty="0" err="1" smtClean="0"/>
              <a:t>TextWriter</a:t>
            </a:r>
            <a:r>
              <a:rPr lang="en-US" dirty="0" smtClean="0"/>
              <a:t> and </a:t>
            </a:r>
            <a:r>
              <a:rPr lang="en-US" dirty="0" err="1" smtClean="0"/>
              <a:t>XmlWriter</a:t>
            </a:r>
            <a:r>
              <a:rPr lang="en-US" dirty="0" smtClean="0"/>
              <a:t> support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352800"/>
            <a:ext cx="8686800" cy="2133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xml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XElement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XAttribute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"type"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"Developer"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xml.Save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"employees.xml"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xml.ToString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xml.ToString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SaveOptions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.DisableFormatting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23871</TotalTime>
  <Words>1429</Words>
  <Application>Microsoft Office PowerPoint</Application>
  <PresentationFormat>On-screen Show (4:3)</PresentationFormat>
  <Paragraphs>349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1_SapphireTemplate</vt:lpstr>
      <vt:lpstr>LINQ To XML</vt:lpstr>
      <vt:lpstr>Overview</vt:lpstr>
      <vt:lpstr>XML Today</vt:lpstr>
      <vt:lpstr>Microsoft XML Support</vt:lpstr>
      <vt:lpstr>We Need Another API?</vt:lpstr>
      <vt:lpstr>New XML API Goals</vt:lpstr>
      <vt:lpstr>System.Xml.Linq </vt:lpstr>
      <vt:lpstr>Creating XML</vt:lpstr>
      <vt:lpstr>Saving XML</vt:lpstr>
      <vt:lpstr>Loading XML</vt:lpstr>
      <vt:lpstr>Reading XML</vt:lpstr>
      <vt:lpstr>Namespaces</vt:lpstr>
      <vt:lpstr>Prefixes</vt:lpstr>
      <vt:lpstr>Traversal</vt:lpstr>
      <vt:lpstr>Modification</vt:lpstr>
      <vt:lpstr>Standard Query Operators</vt:lpstr>
      <vt:lpstr>LINQ to XML Extensions</vt:lpstr>
      <vt:lpstr>Query Extensions</vt:lpstr>
      <vt:lpstr>Removing Nodes</vt:lpstr>
      <vt:lpstr>Constructing XML Redux</vt:lpstr>
      <vt:lpstr>Transformation</vt:lpstr>
      <vt:lpstr>Validation</vt:lpstr>
      <vt:lpstr>XPath Extensions</vt:lpstr>
      <vt:lpstr>Summary</vt:lpstr>
      <vt:lpstr>References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2101</cp:revision>
  <dcterms:created xsi:type="dcterms:W3CDTF">2007-12-27T20:50:38Z</dcterms:created>
  <dcterms:modified xsi:type="dcterms:W3CDTF">2011-09-28T12:07:07Z</dcterms:modified>
</cp:coreProperties>
</file>