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7"/>
  </p:notesMasterIdLst>
  <p:handoutMasterIdLst>
    <p:handoutMasterId r:id="rId18"/>
  </p:handoutMasterIdLst>
  <p:sldIdLst>
    <p:sldId id="327" r:id="rId2"/>
    <p:sldId id="366" r:id="rId3"/>
    <p:sldId id="371" r:id="rId4"/>
    <p:sldId id="372" r:id="rId5"/>
    <p:sldId id="373" r:id="rId6"/>
    <p:sldId id="367" r:id="rId7"/>
    <p:sldId id="368" r:id="rId8"/>
    <p:sldId id="375" r:id="rId9"/>
    <p:sldId id="379" r:id="rId10"/>
    <p:sldId id="380" r:id="rId11"/>
    <p:sldId id="376" r:id="rId12"/>
    <p:sldId id="381" r:id="rId13"/>
    <p:sldId id="377" r:id="rId14"/>
    <p:sldId id="378" r:id="rId15"/>
    <p:sldId id="363" r:id="rId16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45" autoAdjust="0"/>
    <p:restoredTop sz="94627" autoAdjust="0"/>
  </p:normalViewPr>
  <p:slideViewPr>
    <p:cSldViewPr>
      <p:cViewPr>
        <p:scale>
          <a:sx n="80" d="100"/>
          <a:sy n="80" d="100"/>
        </p:scale>
        <p:origin x="-102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9/25/2011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44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99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6F8E712A-3391-44E3-B8E1-37AE61B13131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21507" name="Rectangle 34817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21508" name="Rectangle 3481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165159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94210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32318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607234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9512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odetocode.com/default.aspx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9"/>
          </p:cNvPr>
          <p:cNvPicPr>
            <a:picLocks noChangeAspect="1" noChangeArrowheads="1"/>
          </p:cNvPicPr>
          <p:nvPr userDrawn="1"/>
        </p:nvPicPr>
        <p:blipFill>
          <a:blip r:embed="rId10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603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LINQ – Beyond Queries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smtClean="0"/>
              <a:t>LINQ for Better Business Logic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More Complex Scenario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Instead of validation, we’ll perform a rules evaluation</a:t>
            </a:r>
          </a:p>
          <a:p>
            <a:pPr lvl="1"/>
            <a:r>
              <a:rPr lang="en-US" dirty="0" smtClean="0"/>
              <a:t>Required to compute more than just a binary result</a:t>
            </a:r>
          </a:p>
          <a:p>
            <a:pPr lvl="1"/>
            <a:r>
              <a:rPr lang="en-US" dirty="0" smtClean="0"/>
              <a:t>Should scale up to manage hundreds of rules</a:t>
            </a:r>
          </a:p>
          <a:p>
            <a:pPr lvl="1"/>
            <a:r>
              <a:rPr lang="en-US" dirty="0" smtClean="0"/>
              <a:t>Should be able to complete evaluation even with incomplete data</a:t>
            </a:r>
          </a:p>
          <a:p>
            <a:pPr lvl="1"/>
            <a:r>
              <a:rPr lang="en-US" dirty="0" smtClean="0"/>
              <a:t>Required to provide information about what properties are inspected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 b="6261"/>
          <a:stretch>
            <a:fillRect/>
          </a:stretch>
        </p:blipFill>
        <p:spPr bwMode="auto">
          <a:xfrm rot="21178849">
            <a:off x="2590800" y="3810000"/>
            <a:ext cx="1371600" cy="2025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1603832">
            <a:off x="3581400" y="3352800"/>
            <a:ext cx="1371600" cy="21607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278424">
            <a:off x="4419600" y="3581400"/>
            <a:ext cx="1371600" cy="21607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 b="6261"/>
          <a:stretch>
            <a:fillRect/>
          </a:stretch>
        </p:blipFill>
        <p:spPr bwMode="auto">
          <a:xfrm rot="11099650">
            <a:off x="5410200" y="3962400"/>
            <a:ext cx="1371600" cy="2025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Models the business flowcharts</a:t>
            </a:r>
          </a:p>
          <a:p>
            <a:pPr lvl="1"/>
            <a:r>
              <a:rPr lang="en-US" dirty="0" smtClean="0"/>
              <a:t>Shape, arrows, rules, results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209800"/>
            <a:ext cx="6877050" cy="411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 bwMode="auto">
          <a:xfrm>
            <a:off x="1524000" y="2286000"/>
            <a:ext cx="1447800" cy="9144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Shape</a:t>
            </a:r>
            <a:endParaRPr lang="en-US" sz="2000" dirty="0">
              <a:latin typeface="Tekton Pro" pitchFamily="34" charset="0"/>
            </a:endParaRPr>
          </a:p>
        </p:txBody>
      </p:sp>
      <p:cxnSp>
        <p:nvCxnSpPr>
          <p:cNvPr id="7" name="Straight Arrow Connector 6"/>
          <p:cNvCxnSpPr>
            <a:stCxn id="5" idx="2"/>
            <a:endCxn id="10" idx="0"/>
          </p:cNvCxnSpPr>
          <p:nvPr/>
        </p:nvCxnSpPr>
        <p:spPr bwMode="auto">
          <a:xfrm rot="5400000">
            <a:off x="990600" y="2933700"/>
            <a:ext cx="990600" cy="15240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>
            <a:stCxn id="5" idx="2"/>
            <a:endCxn id="11" idx="0"/>
          </p:cNvCxnSpPr>
          <p:nvPr/>
        </p:nvCxnSpPr>
        <p:spPr bwMode="auto">
          <a:xfrm rot="16200000" flipH="1">
            <a:off x="2781300" y="2667000"/>
            <a:ext cx="990600" cy="20574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304800" y="4191000"/>
            <a:ext cx="838200" cy="6096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Shape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886200" y="4191000"/>
            <a:ext cx="838200" cy="6096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Shape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 rot="1706377">
            <a:off x="2910627" y="3625901"/>
            <a:ext cx="900742" cy="291362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Rule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 rot="19442353">
            <a:off x="1077792" y="3573628"/>
            <a:ext cx="854223" cy="314668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Rule</a:t>
            </a:r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2621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6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Flowchart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Tedious!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/>
        </p:nvSpPr>
        <p:spPr bwMode="auto">
          <a:xfrm>
            <a:off x="304800" y="1828800"/>
            <a:ext cx="8534400" cy="487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chart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MovieFlowchart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();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chart.Shapes.Add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Shape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&lt;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Movie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,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MovieResult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&gt;()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{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        Name =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"</a:t>
            </a:r>
            <a:r>
              <a:rPr lang="en-US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CheckTitle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"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,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        Arrows = 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        {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   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Arrow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&lt;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Movie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&gt;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            {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                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PointsTo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=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"</a:t>
            </a:r>
            <a:r>
              <a:rPr lang="en-US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CheckLength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"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, 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                Rule = m =&gt; !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String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.IsNullOrEmpty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m.Title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)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            }                                                   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        },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        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RequiredField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PropertySpecifier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&lt;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Movie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&gt;(m=&gt;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m.Title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)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}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Consolas"/>
              </a:rPr>
              <a:t>// ... and so on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);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algn="l"/>
            <a:endParaRPr lang="en-US" b="0" dirty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the Fluent API / Internal DSL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Heavy use of extension methods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/>
        </p:nvSpPr>
        <p:spPr bwMode="auto">
          <a:xfrm>
            <a:off x="304800" y="1981200"/>
            <a:ext cx="8534400" cy="426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static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Flowchart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&lt;T, R&gt; 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AddShape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&lt;T, R&gt;(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                    this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Flowchart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&lt;T, R&gt; chart,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string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shapeName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)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{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shape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Shape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&lt;T, R&gt; { Name = 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shapeName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};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chart.Shapes.Add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(shape);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return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chart;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}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 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static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Flowchart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&lt;T, R&gt; 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YieldsResult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&lt;T, R&gt;(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                        this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Flowchart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&lt;T, R&gt; chart, R result)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{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chart.LastShape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().Result = result;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return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chart;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}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algn="l"/>
            <a:endParaRPr lang="en-US" b="0" dirty="0">
              <a:latin typeface="Consolas" pitchFamily="49" charset="0"/>
            </a:endParaRPr>
          </a:p>
        </p:txBody>
      </p:sp>
      <p:sp>
        <p:nvSpPr>
          <p:cNvPr id="5" name="Text Placeholder 2"/>
          <p:cNvSpPr>
            <a:spLocks noGrp="1"/>
          </p:cNvSpPr>
          <p:nvPr/>
        </p:nvSpPr>
        <p:spPr bwMode="auto">
          <a:xfrm>
            <a:off x="304800" y="2438400"/>
            <a:ext cx="8534400" cy="38862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err="1" smtClean="0">
                <a:latin typeface="Consolas" pitchFamily="49" charset="0"/>
                <a:ea typeface="Calibri"/>
                <a:cs typeface="Consolas"/>
              </a:rPr>
              <a:t>chart.AddShape</a:t>
            </a:r>
            <a:r>
              <a:rPr lang="en-US" sz="1400" b="0" dirty="0" smtClean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"</a:t>
            </a:r>
            <a:r>
              <a:rPr lang="en-US" sz="1400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CheckTitle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"</a:t>
            </a:r>
            <a:r>
              <a:rPr lang="en-US" sz="1400" b="0" dirty="0" smtClean="0">
                <a:latin typeface="Consolas" pitchFamily="49" charset="0"/>
                <a:ea typeface="Calibri"/>
                <a:cs typeface="Consolas"/>
              </a:rPr>
              <a:t>)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Consolas"/>
              </a:rPr>
              <a:t>          .Requires(m =&gt; </a:t>
            </a:r>
            <a:r>
              <a:rPr lang="en-US" sz="1400" b="0" dirty="0" err="1" smtClean="0">
                <a:latin typeface="Consolas" pitchFamily="49" charset="0"/>
                <a:ea typeface="Calibri"/>
                <a:cs typeface="Consolas"/>
              </a:rPr>
              <a:t>m.Title</a:t>
            </a:r>
            <a:r>
              <a:rPr lang="en-US" sz="1400" b="0" dirty="0" smtClean="0">
                <a:latin typeface="Consolas" pitchFamily="49" charset="0"/>
                <a:ea typeface="Calibri"/>
                <a:cs typeface="Consolas"/>
              </a:rPr>
              <a:t>)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Consolas"/>
              </a:rPr>
              <a:t>          .</a:t>
            </a:r>
            <a:r>
              <a:rPr lang="en-US" sz="1400" b="0" dirty="0" err="1" smtClean="0">
                <a:latin typeface="Consolas" pitchFamily="49" charset="0"/>
                <a:ea typeface="Calibri"/>
                <a:cs typeface="Consolas"/>
              </a:rPr>
              <a:t>WithArrowPointingTo</a:t>
            </a:r>
            <a:r>
              <a:rPr lang="en-US" sz="1400" b="0" dirty="0" smtClean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"</a:t>
            </a:r>
            <a:r>
              <a:rPr lang="en-US" sz="1400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CheckLength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"</a:t>
            </a:r>
            <a:r>
              <a:rPr lang="en-US" sz="1400" b="0" dirty="0" smtClean="0">
                <a:latin typeface="Consolas" pitchFamily="49" charset="0"/>
                <a:ea typeface="Calibri"/>
                <a:cs typeface="Consolas"/>
              </a:rPr>
              <a:t>).</a:t>
            </a:r>
            <a:r>
              <a:rPr lang="en-US" sz="1400" b="0" dirty="0" err="1" smtClean="0">
                <a:latin typeface="Consolas" pitchFamily="49" charset="0"/>
                <a:ea typeface="Calibri"/>
                <a:cs typeface="Consolas"/>
              </a:rPr>
              <a:t>AndRule</a:t>
            </a:r>
            <a:r>
              <a:rPr lang="en-US" sz="1400" b="0" dirty="0" smtClean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sz="1400" b="0" dirty="0" err="1" smtClean="0">
                <a:latin typeface="Consolas" pitchFamily="49" charset="0"/>
                <a:ea typeface="Calibri"/>
                <a:cs typeface="Consolas"/>
              </a:rPr>
              <a:t>TitleNotNullOrEmpty</a:t>
            </a:r>
            <a:r>
              <a:rPr lang="en-US" sz="1400" b="0" dirty="0" smtClean="0">
                <a:latin typeface="Consolas" pitchFamily="49" charset="0"/>
                <a:ea typeface="Calibri"/>
                <a:cs typeface="Consolas"/>
              </a:rPr>
              <a:t>)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Consolas"/>
              </a:rPr>
              <a:t>      .</a:t>
            </a:r>
            <a:r>
              <a:rPr lang="en-US" sz="1400" b="0" dirty="0" err="1" smtClean="0">
                <a:latin typeface="Consolas" pitchFamily="49" charset="0"/>
                <a:ea typeface="Calibri"/>
                <a:cs typeface="Consolas"/>
              </a:rPr>
              <a:t>AddShape</a:t>
            </a:r>
            <a:r>
              <a:rPr lang="en-US" sz="1400" b="0" dirty="0" smtClean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"</a:t>
            </a:r>
            <a:r>
              <a:rPr lang="en-US" sz="1400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CheckLength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"</a:t>
            </a:r>
            <a:r>
              <a:rPr lang="en-US" sz="1400" b="0" dirty="0" smtClean="0">
                <a:latin typeface="Consolas" pitchFamily="49" charset="0"/>
                <a:ea typeface="Calibri"/>
                <a:cs typeface="Consolas"/>
              </a:rPr>
              <a:t>)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Consolas"/>
              </a:rPr>
              <a:t>          .Requires(m =&gt; </a:t>
            </a:r>
            <a:r>
              <a:rPr lang="en-US" sz="1400" b="0" dirty="0" err="1" smtClean="0">
                <a:latin typeface="Consolas" pitchFamily="49" charset="0"/>
                <a:ea typeface="Calibri"/>
                <a:cs typeface="Consolas"/>
              </a:rPr>
              <a:t>m.Length</a:t>
            </a:r>
            <a:r>
              <a:rPr lang="en-US" sz="1400" b="0" dirty="0" smtClean="0">
                <a:latin typeface="Consolas" pitchFamily="49" charset="0"/>
                <a:ea typeface="Calibri"/>
                <a:cs typeface="Consolas"/>
              </a:rPr>
              <a:t>)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Consolas"/>
              </a:rPr>
              <a:t>          .</a:t>
            </a:r>
            <a:r>
              <a:rPr lang="en-US" sz="1400" b="0" dirty="0" err="1" smtClean="0">
                <a:latin typeface="Consolas" pitchFamily="49" charset="0"/>
                <a:ea typeface="Calibri"/>
                <a:cs typeface="Consolas"/>
              </a:rPr>
              <a:t>WithArrowPointingTo</a:t>
            </a:r>
            <a:r>
              <a:rPr lang="en-US" sz="1400" b="0" dirty="0" smtClean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"</a:t>
            </a:r>
            <a:r>
              <a:rPr lang="en-US" sz="1400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BadMovie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"</a:t>
            </a:r>
            <a:r>
              <a:rPr lang="en-US" sz="1400" b="0" dirty="0" smtClean="0">
                <a:latin typeface="Consolas" pitchFamily="49" charset="0"/>
                <a:ea typeface="Calibri"/>
                <a:cs typeface="Consolas"/>
              </a:rPr>
              <a:t>).</a:t>
            </a:r>
            <a:r>
              <a:rPr lang="en-US" sz="1400" b="0" dirty="0" err="1" smtClean="0">
                <a:latin typeface="Consolas" pitchFamily="49" charset="0"/>
                <a:ea typeface="Calibri"/>
                <a:cs typeface="Consolas"/>
              </a:rPr>
              <a:t>AndRule</a:t>
            </a:r>
            <a:r>
              <a:rPr lang="en-US" sz="1400" b="0" dirty="0" smtClean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sz="1400" b="0" dirty="0" err="1" smtClean="0">
                <a:latin typeface="Consolas" pitchFamily="49" charset="0"/>
                <a:ea typeface="Calibri"/>
                <a:cs typeface="Consolas"/>
              </a:rPr>
              <a:t>LengthIsTooLong</a:t>
            </a:r>
            <a:r>
              <a:rPr lang="en-US" sz="1400" b="0" dirty="0" smtClean="0">
                <a:latin typeface="Consolas" pitchFamily="49" charset="0"/>
                <a:ea typeface="Calibri"/>
                <a:cs typeface="Consolas"/>
              </a:rPr>
              <a:t>)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Consolas"/>
              </a:rPr>
              <a:t>          .</a:t>
            </a:r>
            <a:r>
              <a:rPr lang="en-US" sz="1400" b="0" dirty="0" err="1" smtClean="0">
                <a:latin typeface="Consolas" pitchFamily="49" charset="0"/>
                <a:ea typeface="Calibri"/>
                <a:cs typeface="Consolas"/>
              </a:rPr>
              <a:t>WithArrowPointingTo</a:t>
            </a:r>
            <a:r>
              <a:rPr lang="en-US" sz="1400" b="0" dirty="0" smtClean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"</a:t>
            </a:r>
            <a:r>
              <a:rPr lang="en-US" sz="1400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GoodMovie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"</a:t>
            </a:r>
            <a:r>
              <a:rPr lang="en-US" sz="1400" b="0" dirty="0" smtClean="0">
                <a:latin typeface="Consolas" pitchFamily="49" charset="0"/>
                <a:ea typeface="Calibri"/>
                <a:cs typeface="Consolas"/>
              </a:rPr>
              <a:t>).</a:t>
            </a:r>
            <a:r>
              <a:rPr lang="en-US" sz="1400" b="0" dirty="0" err="1" smtClean="0">
                <a:latin typeface="Consolas" pitchFamily="49" charset="0"/>
                <a:ea typeface="Calibri"/>
                <a:cs typeface="Consolas"/>
              </a:rPr>
              <a:t>AndRule</a:t>
            </a:r>
            <a:r>
              <a:rPr lang="en-US" sz="1400" b="0" dirty="0" smtClean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sz="1400" b="0" dirty="0" err="1" smtClean="0">
                <a:latin typeface="Consolas" pitchFamily="49" charset="0"/>
                <a:ea typeface="Calibri"/>
                <a:cs typeface="Consolas"/>
              </a:rPr>
              <a:t>LengthIsJustRight</a:t>
            </a:r>
            <a:r>
              <a:rPr lang="en-US" sz="1400" b="0" dirty="0" smtClean="0">
                <a:latin typeface="Consolas" pitchFamily="49" charset="0"/>
                <a:ea typeface="Calibri"/>
                <a:cs typeface="Consolas"/>
              </a:rPr>
              <a:t>)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Consolas"/>
              </a:rPr>
              <a:t>          .</a:t>
            </a:r>
            <a:r>
              <a:rPr lang="en-US" sz="1400" b="0" dirty="0" err="1" smtClean="0">
                <a:latin typeface="Consolas" pitchFamily="49" charset="0"/>
                <a:ea typeface="Calibri"/>
                <a:cs typeface="Consolas"/>
              </a:rPr>
              <a:t>WithArrowPointingTo</a:t>
            </a:r>
            <a:r>
              <a:rPr lang="en-US" sz="1400" b="0" dirty="0" smtClean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"</a:t>
            </a:r>
            <a:r>
              <a:rPr lang="en-US" sz="1400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CheckReleaseDate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"</a:t>
            </a:r>
            <a:r>
              <a:rPr lang="en-US" sz="1400" b="0" dirty="0" smtClean="0">
                <a:latin typeface="Consolas" pitchFamily="49" charset="0"/>
                <a:ea typeface="Calibri"/>
                <a:cs typeface="Consolas"/>
              </a:rPr>
              <a:t>).</a:t>
            </a:r>
            <a:r>
              <a:rPr lang="en-US" sz="1400" b="0" dirty="0" err="1" smtClean="0">
                <a:latin typeface="Consolas" pitchFamily="49" charset="0"/>
                <a:ea typeface="Calibri"/>
                <a:cs typeface="Consolas"/>
              </a:rPr>
              <a:t>AndRule</a:t>
            </a:r>
            <a:r>
              <a:rPr lang="en-US" sz="1400" b="0" dirty="0" smtClean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sz="1400" b="0" dirty="0" err="1" smtClean="0">
                <a:latin typeface="Consolas" pitchFamily="49" charset="0"/>
                <a:ea typeface="Calibri"/>
                <a:cs typeface="Consolas"/>
              </a:rPr>
              <a:t>LengthExists</a:t>
            </a:r>
            <a:r>
              <a:rPr lang="en-US" sz="1400" b="0" dirty="0" smtClean="0">
                <a:latin typeface="Consolas" pitchFamily="49" charset="0"/>
                <a:ea typeface="Calibri"/>
                <a:cs typeface="Consolas"/>
              </a:rPr>
              <a:t>)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Consolas"/>
              </a:rPr>
              <a:t>      .</a:t>
            </a:r>
            <a:r>
              <a:rPr lang="en-US" sz="1400" b="0" dirty="0" err="1" smtClean="0">
                <a:latin typeface="Consolas" pitchFamily="49" charset="0"/>
                <a:ea typeface="Calibri"/>
                <a:cs typeface="Consolas"/>
              </a:rPr>
              <a:t>AddShape</a:t>
            </a:r>
            <a:r>
              <a:rPr lang="en-US" sz="1400" b="0" dirty="0" smtClean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"</a:t>
            </a:r>
            <a:r>
              <a:rPr lang="en-US" sz="1400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CheckReleaseDate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"</a:t>
            </a:r>
            <a:r>
              <a:rPr lang="en-US" sz="1400" b="0" dirty="0" smtClean="0">
                <a:latin typeface="Consolas" pitchFamily="49" charset="0"/>
                <a:ea typeface="Calibri"/>
                <a:cs typeface="Consolas"/>
              </a:rPr>
              <a:t>)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Consolas"/>
              </a:rPr>
              <a:t>          .Requires(m =&gt; </a:t>
            </a:r>
            <a:r>
              <a:rPr lang="en-US" sz="1400" b="0" dirty="0" err="1" smtClean="0">
                <a:latin typeface="Consolas" pitchFamily="49" charset="0"/>
                <a:ea typeface="Calibri"/>
                <a:cs typeface="Consolas"/>
              </a:rPr>
              <a:t>m.ReleaseDate</a:t>
            </a:r>
            <a:r>
              <a:rPr lang="en-US" sz="1400" b="0" dirty="0" smtClean="0">
                <a:latin typeface="Consolas" pitchFamily="49" charset="0"/>
                <a:ea typeface="Calibri"/>
                <a:cs typeface="Consolas"/>
              </a:rPr>
              <a:t>)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Consolas"/>
              </a:rPr>
              <a:t>          .</a:t>
            </a:r>
            <a:r>
              <a:rPr lang="en-US" sz="1400" b="0" dirty="0" err="1" smtClean="0">
                <a:latin typeface="Consolas" pitchFamily="49" charset="0"/>
                <a:ea typeface="Calibri"/>
                <a:cs typeface="Consolas"/>
              </a:rPr>
              <a:t>WithArrowPointingTo</a:t>
            </a:r>
            <a:r>
              <a:rPr lang="en-US" sz="1400" b="0" dirty="0" smtClean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"</a:t>
            </a:r>
            <a:r>
              <a:rPr lang="en-US" sz="1400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BadMovie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"</a:t>
            </a:r>
            <a:r>
              <a:rPr lang="en-US" sz="1400" b="0" dirty="0" smtClean="0">
                <a:latin typeface="Consolas" pitchFamily="49" charset="0"/>
                <a:ea typeface="Calibri"/>
                <a:cs typeface="Consolas"/>
              </a:rPr>
              <a:t>).</a:t>
            </a:r>
            <a:r>
              <a:rPr lang="en-US" sz="1400" b="0" dirty="0" err="1" smtClean="0">
                <a:latin typeface="Consolas" pitchFamily="49" charset="0"/>
                <a:ea typeface="Calibri"/>
                <a:cs typeface="Consolas"/>
              </a:rPr>
              <a:t>AndRule</a:t>
            </a:r>
            <a:r>
              <a:rPr lang="en-US" sz="1400" b="0" dirty="0" smtClean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sz="1400" b="0" dirty="0" err="1" smtClean="0">
                <a:latin typeface="Consolas" pitchFamily="49" charset="0"/>
                <a:ea typeface="Calibri"/>
                <a:cs typeface="Consolas"/>
              </a:rPr>
              <a:t>TooOld</a:t>
            </a:r>
            <a:r>
              <a:rPr lang="en-US" sz="1400" b="0" dirty="0" smtClean="0">
                <a:latin typeface="Consolas" pitchFamily="49" charset="0"/>
                <a:ea typeface="Calibri"/>
                <a:cs typeface="Consolas"/>
              </a:rPr>
              <a:t>)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Consolas"/>
              </a:rPr>
              <a:t>          .</a:t>
            </a:r>
            <a:r>
              <a:rPr lang="en-US" sz="1400" b="0" dirty="0" err="1" smtClean="0">
                <a:latin typeface="Consolas" pitchFamily="49" charset="0"/>
                <a:ea typeface="Calibri"/>
                <a:cs typeface="Consolas"/>
              </a:rPr>
              <a:t>WithArrowPointingTo</a:t>
            </a:r>
            <a:r>
              <a:rPr lang="en-US" sz="1400" b="0" dirty="0" smtClean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"</a:t>
            </a:r>
            <a:r>
              <a:rPr lang="en-US" sz="1400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GoodMovie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"</a:t>
            </a:r>
            <a:r>
              <a:rPr lang="en-US" sz="1400" b="0" dirty="0" smtClean="0">
                <a:latin typeface="Consolas" pitchFamily="49" charset="0"/>
                <a:ea typeface="Calibri"/>
                <a:cs typeface="Consolas"/>
              </a:rPr>
              <a:t>).</a:t>
            </a:r>
            <a:r>
              <a:rPr lang="en-US" sz="1400" b="0" dirty="0" err="1" smtClean="0">
                <a:latin typeface="Consolas" pitchFamily="49" charset="0"/>
                <a:ea typeface="Calibri"/>
                <a:cs typeface="Consolas"/>
              </a:rPr>
              <a:t>AndRule</a:t>
            </a:r>
            <a:r>
              <a:rPr lang="en-US" sz="1400" b="0" dirty="0" smtClean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sz="1400" b="0" dirty="0" err="1" smtClean="0">
                <a:latin typeface="Consolas" pitchFamily="49" charset="0"/>
                <a:ea typeface="Calibri"/>
                <a:cs typeface="Consolas"/>
              </a:rPr>
              <a:t>HasReleaseDate</a:t>
            </a:r>
            <a:r>
              <a:rPr lang="en-US" sz="1400" b="0" dirty="0" smtClean="0">
                <a:latin typeface="Consolas" pitchFamily="49" charset="0"/>
                <a:ea typeface="Calibri"/>
                <a:cs typeface="Consolas"/>
              </a:rPr>
              <a:t>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Consolas"/>
              </a:rPr>
              <a:t>      .</a:t>
            </a:r>
            <a:r>
              <a:rPr lang="en-US" sz="1400" b="0" dirty="0" err="1" smtClean="0">
                <a:latin typeface="Consolas"/>
                <a:ea typeface="Calibri"/>
                <a:cs typeface="Consolas"/>
              </a:rPr>
              <a:t>AddShape</a:t>
            </a:r>
            <a:r>
              <a:rPr lang="en-US" sz="1400" b="0" dirty="0" smtClean="0">
                <a:latin typeface="Consolas"/>
                <a:ea typeface="Calibri"/>
                <a:cs typeface="Consolas"/>
              </a:rPr>
              <a:t>(</a:t>
            </a:r>
            <a:r>
              <a:rPr lang="en-US" sz="1400" b="0" dirty="0" smtClean="0">
                <a:solidFill>
                  <a:srgbClr val="A31515"/>
                </a:solidFill>
                <a:latin typeface="Consolas"/>
                <a:ea typeface="Calibri"/>
                <a:cs typeface="Consolas"/>
              </a:rPr>
              <a:t>"</a:t>
            </a:r>
            <a:r>
              <a:rPr lang="en-US" sz="1400" b="0" dirty="0" err="1" smtClean="0">
                <a:solidFill>
                  <a:srgbClr val="A31515"/>
                </a:solidFill>
                <a:latin typeface="Consolas"/>
                <a:ea typeface="Calibri"/>
                <a:cs typeface="Consolas"/>
              </a:rPr>
              <a:t>BadMovie</a:t>
            </a:r>
            <a:r>
              <a:rPr lang="en-US" sz="1400" b="0" dirty="0" smtClean="0">
                <a:solidFill>
                  <a:srgbClr val="A31515"/>
                </a:solidFill>
                <a:latin typeface="Consolas"/>
                <a:ea typeface="Calibri"/>
                <a:cs typeface="Consolas"/>
              </a:rPr>
              <a:t>"</a:t>
            </a:r>
            <a:r>
              <a:rPr lang="en-US" sz="1400" b="0" dirty="0" smtClean="0">
                <a:latin typeface="Consolas"/>
                <a:ea typeface="Calibri"/>
                <a:cs typeface="Consolas"/>
              </a:rPr>
              <a:t>).</a:t>
            </a:r>
            <a:r>
              <a:rPr lang="en-US" sz="1400" b="0" dirty="0" err="1" smtClean="0">
                <a:latin typeface="Consolas"/>
                <a:ea typeface="Calibri"/>
                <a:cs typeface="Consolas"/>
              </a:rPr>
              <a:t>YieldsResult</a:t>
            </a:r>
            <a:r>
              <a:rPr lang="en-US" sz="1400" b="0" dirty="0" smtClean="0">
                <a:latin typeface="Consolas"/>
                <a:ea typeface="Calibri"/>
                <a:cs typeface="Consolas"/>
              </a:rPr>
              <a:t>(</a:t>
            </a:r>
            <a:r>
              <a:rPr lang="en-US" sz="1400" b="0" dirty="0" err="1" smtClean="0">
                <a:solidFill>
                  <a:srgbClr val="2B91AF"/>
                </a:solidFill>
                <a:latin typeface="Consolas"/>
                <a:ea typeface="Calibri"/>
                <a:cs typeface="Consolas"/>
              </a:rPr>
              <a:t>MovieResult</a:t>
            </a:r>
            <a:r>
              <a:rPr lang="en-US" sz="1400" b="0" dirty="0" err="1" smtClean="0">
                <a:latin typeface="Consolas"/>
                <a:ea typeface="Calibri"/>
                <a:cs typeface="Consolas"/>
              </a:rPr>
              <a:t>.BadMovie</a:t>
            </a:r>
            <a:r>
              <a:rPr lang="en-US" sz="1400" b="0" dirty="0" smtClean="0">
                <a:latin typeface="Consolas"/>
                <a:ea typeface="Calibri"/>
                <a:cs typeface="Consolas"/>
              </a:rPr>
              <a:t>)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Consolas"/>
              </a:rPr>
              <a:t>      .</a:t>
            </a:r>
            <a:r>
              <a:rPr lang="en-US" sz="1400" b="0" dirty="0" err="1" smtClean="0">
                <a:latin typeface="Consolas"/>
                <a:ea typeface="Calibri"/>
                <a:cs typeface="Consolas"/>
              </a:rPr>
              <a:t>AddShape</a:t>
            </a:r>
            <a:r>
              <a:rPr lang="en-US" sz="1400" b="0" dirty="0" smtClean="0">
                <a:latin typeface="Consolas"/>
                <a:ea typeface="Calibri"/>
                <a:cs typeface="Consolas"/>
              </a:rPr>
              <a:t>(</a:t>
            </a:r>
            <a:r>
              <a:rPr lang="en-US" sz="1400" b="0" dirty="0" smtClean="0">
                <a:solidFill>
                  <a:srgbClr val="A31515"/>
                </a:solidFill>
                <a:latin typeface="Consolas"/>
                <a:ea typeface="Calibri"/>
                <a:cs typeface="Consolas"/>
              </a:rPr>
              <a:t>"</a:t>
            </a:r>
            <a:r>
              <a:rPr lang="en-US" sz="1400" b="0" dirty="0" err="1" smtClean="0">
                <a:solidFill>
                  <a:srgbClr val="A31515"/>
                </a:solidFill>
                <a:latin typeface="Consolas"/>
                <a:ea typeface="Calibri"/>
                <a:cs typeface="Consolas"/>
              </a:rPr>
              <a:t>GoodMovie</a:t>
            </a:r>
            <a:r>
              <a:rPr lang="en-US" sz="1400" b="0" dirty="0" smtClean="0">
                <a:solidFill>
                  <a:srgbClr val="A31515"/>
                </a:solidFill>
                <a:latin typeface="Consolas"/>
                <a:ea typeface="Calibri"/>
                <a:cs typeface="Consolas"/>
              </a:rPr>
              <a:t>"</a:t>
            </a:r>
            <a:r>
              <a:rPr lang="en-US" sz="1400" b="0" dirty="0" smtClean="0">
                <a:latin typeface="Consolas"/>
                <a:ea typeface="Calibri"/>
                <a:cs typeface="Consolas"/>
              </a:rPr>
              <a:t>).</a:t>
            </a:r>
            <a:r>
              <a:rPr lang="en-US" sz="1400" b="0" dirty="0" err="1" smtClean="0">
                <a:latin typeface="Consolas"/>
                <a:ea typeface="Calibri"/>
                <a:cs typeface="Consolas"/>
              </a:rPr>
              <a:t>YieldsResult</a:t>
            </a:r>
            <a:r>
              <a:rPr lang="en-US" sz="1400" b="0" dirty="0" smtClean="0">
                <a:latin typeface="Consolas"/>
                <a:ea typeface="Calibri"/>
                <a:cs typeface="Consolas"/>
              </a:rPr>
              <a:t>(</a:t>
            </a:r>
            <a:r>
              <a:rPr lang="en-US" sz="1400" b="0" dirty="0" err="1" smtClean="0">
                <a:solidFill>
                  <a:srgbClr val="2B91AF"/>
                </a:solidFill>
                <a:latin typeface="Consolas"/>
                <a:ea typeface="Calibri"/>
                <a:cs typeface="Consolas"/>
              </a:rPr>
              <a:t>MovieResult</a:t>
            </a:r>
            <a:r>
              <a:rPr lang="en-US" sz="1400" b="0" dirty="0" err="1" smtClean="0">
                <a:latin typeface="Consolas"/>
                <a:ea typeface="Calibri"/>
                <a:cs typeface="Consolas"/>
              </a:rPr>
              <a:t>.GoodMovie</a:t>
            </a:r>
            <a:r>
              <a:rPr lang="en-US" sz="1400" b="0" dirty="0" smtClean="0">
                <a:latin typeface="Consolas"/>
                <a:ea typeface="Calibri"/>
                <a:cs typeface="Consolas"/>
              </a:rPr>
              <a:t>); 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algn="l"/>
            <a:endParaRPr lang="en-US" sz="1400" b="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4557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Advantage of Expression&lt;T&gt;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Expression&lt;T&gt; can yield rich meta-data about a piece of code</a:t>
            </a:r>
          </a:p>
          <a:p>
            <a:pPr lvl="1"/>
            <a:r>
              <a:rPr lang="en-US" dirty="0" smtClean="0"/>
              <a:t>“Static” reflection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/>
        </p:nvSpPr>
        <p:spPr bwMode="auto">
          <a:xfrm>
            <a:off x="381000" y="2209800"/>
            <a:ext cx="8534400" cy="426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PropertySpecifier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Expression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&lt;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Func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&lt;T,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object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&gt;&gt; expression)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{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if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expression.Body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is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MemberExpression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)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{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   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me = 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expression.Body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as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MemberExpression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    _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propertyName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= 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me.Member.Name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; 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}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else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if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expression.Body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is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UnaryExpression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)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{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   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ue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= 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expression.Body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as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UnaryExpression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   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me = 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ue.Operand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as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MemberExpression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    _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propertyName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= 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me.Member.Name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}    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}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algn="l"/>
            <a:endParaRPr lang="en-US" b="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7604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LINQ features – more than just data access</a:t>
            </a:r>
          </a:p>
          <a:p>
            <a:pPr lvl="1"/>
            <a:r>
              <a:rPr lang="en-US" dirty="0" smtClean="0"/>
              <a:t>Extension methods provide a shim for alternate APIs</a:t>
            </a:r>
          </a:p>
          <a:p>
            <a:pPr lvl="1"/>
            <a:r>
              <a:rPr lang="en-US" dirty="0" smtClean="0"/>
              <a:t>Use lambdas and </a:t>
            </a:r>
            <a:r>
              <a:rPr lang="en-US" dirty="0" err="1" smtClean="0"/>
              <a:t>Func</a:t>
            </a:r>
            <a:r>
              <a:rPr lang="en-US" dirty="0" smtClean="0"/>
              <a:t>&lt;&gt; for expressive, functional programming</a:t>
            </a:r>
          </a:p>
          <a:p>
            <a:pPr lvl="1"/>
            <a:r>
              <a:rPr lang="en-US" dirty="0" smtClean="0"/>
              <a:t>Leverage Expression&lt;T&gt; for metadata about code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Repurposing LINQ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Extension methods</a:t>
            </a:r>
          </a:p>
          <a:p>
            <a:pPr lvl="1"/>
            <a:r>
              <a:rPr lang="en-US" dirty="0" smtClean="0"/>
              <a:t>For better APIs</a:t>
            </a:r>
          </a:p>
          <a:p>
            <a:r>
              <a:rPr lang="en-US" dirty="0" smtClean="0"/>
              <a:t>Expression trees</a:t>
            </a:r>
          </a:p>
          <a:p>
            <a:pPr lvl="1"/>
            <a:r>
              <a:rPr lang="en-US" dirty="0" smtClean="0"/>
              <a:t>For static reflection</a:t>
            </a:r>
          </a:p>
          <a:p>
            <a:r>
              <a:rPr lang="en-US" dirty="0" err="1" smtClean="0"/>
              <a:t>Funcs</a:t>
            </a:r>
            <a:r>
              <a:rPr lang="en-US" dirty="0" smtClean="0"/>
              <a:t> and Actions</a:t>
            </a:r>
          </a:p>
          <a:p>
            <a:pPr lvl="1"/>
            <a:r>
              <a:rPr lang="en-US" dirty="0" smtClean="0"/>
              <a:t>For functional, declarative programming</a:t>
            </a:r>
          </a:p>
          <a:p>
            <a:r>
              <a:rPr lang="en-US" dirty="0" smtClean="0"/>
              <a:t>Demos</a:t>
            </a:r>
          </a:p>
          <a:p>
            <a:pPr lvl="1"/>
            <a:r>
              <a:rPr lang="en-US" dirty="0" smtClean="0"/>
              <a:t>Functional validation</a:t>
            </a:r>
          </a:p>
          <a:p>
            <a:pPr lvl="1"/>
            <a:r>
              <a:rPr lang="en-US" dirty="0"/>
              <a:t>Increasingly complex </a:t>
            </a:r>
            <a:r>
              <a:rPr lang="en-US" dirty="0" smtClean="0"/>
              <a:t>validations</a:t>
            </a:r>
          </a:p>
          <a:p>
            <a:pPr lvl="1"/>
            <a:r>
              <a:rPr lang="en-US" dirty="0" smtClean="0"/>
              <a:t>Building a LINQ powered rules engine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0696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Scenario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Scheduling tasks for periodic execution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/>
        </p:nvSpPr>
        <p:spPr bwMode="auto">
          <a:xfrm>
            <a:off x="304800" y="1828800"/>
            <a:ext cx="6248400" cy="3962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class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ScheduledTask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{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ScheduledTask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ITask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task,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                        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TimeSpan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interval,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                        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TimeSpan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expiration) {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    Task = task;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    Interval = interval;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    Expiration = expiration;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}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 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ITask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Task {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get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;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protected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set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; }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TimeSpan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Interval {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get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;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protected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set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; }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TimeSpan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Expiration {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get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;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protected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set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; }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...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}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5" name="Text Placeholder 2"/>
          <p:cNvSpPr>
            <a:spLocks noGrp="1"/>
          </p:cNvSpPr>
          <p:nvPr/>
        </p:nvSpPr>
        <p:spPr bwMode="auto">
          <a:xfrm>
            <a:off x="2971800" y="5334000"/>
            <a:ext cx="6096000" cy="13716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task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ScheduledTask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   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AccountSynchronizationTask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(),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   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TimeSpan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(0, 0, 2, 0),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   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TimeSpan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(2, 0, 0, 0));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algn="l"/>
            <a:endParaRPr lang="en-US" b="0" dirty="0">
              <a:latin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 rot="784377">
            <a:off x="7716548" y="4552581"/>
            <a:ext cx="607860" cy="923330"/>
          </a:xfrm>
          <a:prstGeom prst="rect">
            <a:avLst/>
          </a:prstGeom>
          <a:solidFill>
            <a:schemeClr val="accent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38130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Readability</a:t>
            </a:r>
          </a:p>
          <a:p>
            <a:pPr lvl="1"/>
            <a:r>
              <a:rPr lang="en-US" dirty="0" smtClean="0"/>
              <a:t>Easier to maintain</a:t>
            </a:r>
          </a:p>
          <a:p>
            <a:r>
              <a:rPr lang="en-US" dirty="0" smtClean="0"/>
              <a:t>Essence over ceremony</a:t>
            </a:r>
          </a:p>
          <a:p>
            <a:pPr lvl="1"/>
            <a:r>
              <a:rPr lang="en-US" dirty="0" smtClean="0"/>
              <a:t>Remove language clutter</a:t>
            </a:r>
          </a:p>
        </p:txBody>
      </p:sp>
      <p:sp>
        <p:nvSpPr>
          <p:cNvPr id="4" name="Text Placeholder 2"/>
          <p:cNvSpPr>
            <a:spLocks noGrp="1"/>
          </p:cNvSpPr>
          <p:nvPr/>
        </p:nvSpPr>
        <p:spPr bwMode="auto">
          <a:xfrm>
            <a:off x="1447800" y="3505200"/>
            <a:ext cx="6096000" cy="13716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task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ScheduledTask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   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AccountSynchronizationTask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(),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   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TimeSpan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(0, 0, 2, 0),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   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TimeSpan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(2, 0, 0, 0));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algn="l"/>
            <a:endParaRPr lang="en-US" b="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0455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parameters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a small step forward</a:t>
            </a:r>
          </a:p>
          <a:p>
            <a:pPr lvl="1"/>
            <a:r>
              <a:rPr lang="en-US" dirty="0" smtClean="0"/>
              <a:t>Particularly useful when combined with optional parameters</a:t>
            </a:r>
          </a:p>
          <a:p>
            <a:pPr lvl="1"/>
            <a:r>
              <a:rPr lang="en-US" dirty="0" smtClean="0"/>
              <a:t>Gives reader a clue when using constants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/>
        </p:nvSpPr>
        <p:spPr bwMode="auto">
          <a:xfrm>
            <a:off x="1219200" y="2819400"/>
            <a:ext cx="6096000" cy="13716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task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ScheduledTask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           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Tasks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.AccountSynchronization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,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            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runEvery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: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TimeSpan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(0, 0, 2, 0),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            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expiresIn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: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TimeSpan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(2, 0, 0, 0));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algn="l"/>
            <a:endParaRPr lang="en-US" b="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8164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Extend types!</a:t>
            </a:r>
          </a:p>
          <a:p>
            <a:pPr lvl="1"/>
            <a:r>
              <a:rPr lang="en-US" dirty="0" smtClean="0"/>
              <a:t>Even sealed types, generic types, and interfaces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/>
        </p:nvSpPr>
        <p:spPr bwMode="auto">
          <a:xfrm>
            <a:off x="685800" y="2814084"/>
            <a:ext cx="6629400" cy="2438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1800" b="0">
                <a:solidFill>
                  <a:schemeClr val="tx1"/>
                </a:solidFill>
                <a:latin typeface="Consolas" pitchFamily="49" charset="0"/>
                <a:ea typeface="+mn-ea"/>
                <a:cs typeface="Segoe UI" pitchFamily="34" charset="0"/>
              </a:defRPr>
            </a:lvl1pPr>
            <a:lvl2pPr marL="742950" indent="-28575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2pPr>
            <a:lvl3pPr marL="11430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3pPr>
            <a:lvl4pPr marL="16002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 sz="140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4pPr>
            <a:lvl5pPr marL="20574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 sz="120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5pPr>
            <a:lvl6pPr marL="25146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6pPr>
            <a:lvl7pPr marL="29718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7pPr>
            <a:lvl8pPr marL="34290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8pPr>
            <a:lvl9pPr marL="38862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9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static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StringExtensions</a:t>
            </a:r>
            <a:endParaRPr lang="en-US" sz="16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ea typeface="Calibri"/>
                <a:cs typeface="Times New Roman"/>
              </a:rPr>
              <a:t>{</a:t>
            </a:r>
            <a:endParaRPr lang="en-US" sz="16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ea typeface="Calibri"/>
                <a:cs typeface="Times New Roman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static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latin typeface="Consolas"/>
                <a:ea typeface="Calibri"/>
                <a:cs typeface="Times New Roman"/>
              </a:rPr>
              <a:t> ToInt32(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this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dirty="0">
                <a:latin typeface="Consolas"/>
                <a:ea typeface="Calibri"/>
                <a:cs typeface="Times New Roman"/>
              </a:rPr>
              <a:t> value)</a:t>
            </a:r>
            <a:endParaRPr lang="en-US" sz="16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ea typeface="Calibri"/>
                <a:cs typeface="Times New Roman"/>
              </a:rPr>
              <a:t>    {</a:t>
            </a:r>
            <a:endParaRPr lang="en-US" sz="16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ea typeface="Calibri"/>
                <a:cs typeface="Times New Roman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Int32</a:t>
            </a:r>
            <a:r>
              <a:rPr lang="en-US" dirty="0">
                <a:latin typeface="Consolas"/>
                <a:ea typeface="Calibri"/>
                <a:cs typeface="Times New Roman"/>
              </a:rPr>
              <a:t>.Parse(value);</a:t>
            </a:r>
            <a:endParaRPr lang="en-US" sz="16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ea typeface="Calibri"/>
                <a:cs typeface="Times New Roman"/>
              </a:rPr>
              <a:t>    }</a:t>
            </a:r>
            <a:endParaRPr lang="en-US" sz="16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ea typeface="Calibri"/>
                <a:cs typeface="Times New Roman"/>
              </a:rPr>
              <a:t>}</a:t>
            </a:r>
            <a:endParaRPr lang="en-US" sz="1600" dirty="0">
              <a:latin typeface="Calibri"/>
              <a:ea typeface="Calibri"/>
              <a:cs typeface="Times New Roman"/>
            </a:endParaRPr>
          </a:p>
          <a:p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/>
        </p:nvSpPr>
        <p:spPr bwMode="auto">
          <a:xfrm>
            <a:off x="4267200" y="4898065"/>
            <a:ext cx="3810000" cy="6096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1800" b="0">
                <a:solidFill>
                  <a:schemeClr val="tx1"/>
                </a:solidFill>
                <a:latin typeface="Consolas" pitchFamily="49" charset="0"/>
                <a:ea typeface="+mn-ea"/>
                <a:cs typeface="Segoe UI" pitchFamily="34" charset="0"/>
              </a:defRPr>
            </a:lvl1pPr>
            <a:lvl2pPr marL="742950" indent="-28575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2pPr>
            <a:lvl3pPr marL="11430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3pPr>
            <a:lvl4pPr marL="16002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 sz="140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4pPr>
            <a:lvl5pPr marL="20574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 sz="120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5pPr>
            <a:lvl6pPr marL="25146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6pPr>
            <a:lvl7pPr marL="29718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7pPr>
            <a:lvl8pPr marL="34290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8pPr>
            <a:lvl9pPr marL="38862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9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latin typeface="Consolas"/>
                <a:ea typeface="Calibri"/>
                <a:cs typeface="Times New Roman"/>
              </a:rPr>
              <a:t> value = 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"32"</a:t>
            </a:r>
            <a:r>
              <a:rPr lang="en-US" dirty="0">
                <a:latin typeface="Consolas"/>
                <a:ea typeface="Calibri"/>
                <a:cs typeface="Times New Roman"/>
              </a:rPr>
              <a:t>.ToInt32();</a:t>
            </a:r>
            <a:endParaRPr lang="en-US" sz="1600" dirty="0">
              <a:latin typeface="Calibri"/>
              <a:ea typeface="Calibri"/>
              <a:cs typeface="Times New Roman"/>
            </a:endParaRPr>
          </a:p>
          <a:p>
            <a:endParaRPr lang="en-US" dirty="0"/>
          </a:p>
        </p:txBody>
      </p:sp>
      <p:sp>
        <p:nvSpPr>
          <p:cNvPr id="7" name="Right Arrow 6"/>
          <p:cNvSpPr/>
          <p:nvPr/>
        </p:nvSpPr>
        <p:spPr bwMode="auto">
          <a:xfrm rot="13732995">
            <a:off x="4885489" y="3964042"/>
            <a:ext cx="909558" cy="415768"/>
          </a:xfrm>
          <a:prstGeom prst="righ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465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 APIs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readable API</a:t>
            </a:r>
          </a:p>
          <a:p>
            <a:pPr lvl="1"/>
            <a:r>
              <a:rPr lang="en-US" dirty="0" smtClean="0"/>
              <a:t>Often uses method chaining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/>
        </p:nvSpPr>
        <p:spPr bwMode="auto">
          <a:xfrm>
            <a:off x="1343891" y="3048000"/>
            <a:ext cx="6553200" cy="29718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1800" b="0">
                <a:solidFill>
                  <a:schemeClr val="tx1"/>
                </a:solidFill>
                <a:latin typeface="Consolas" pitchFamily="49" charset="0"/>
                <a:ea typeface="+mn-ea"/>
                <a:cs typeface="Segoe UI" pitchFamily="34" charset="0"/>
              </a:defRPr>
            </a:lvl1pPr>
            <a:lvl2pPr marL="742950" indent="-28575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2pPr>
            <a:lvl3pPr marL="11430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3pPr>
            <a:lvl4pPr marL="16002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 sz="140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4pPr>
            <a:lvl5pPr marL="20574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 sz="120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5pPr>
            <a:lvl6pPr marL="25146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6pPr>
            <a:lvl7pPr marL="29718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7pPr>
            <a:lvl8pPr marL="34290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8pPr>
            <a:lvl9pPr marL="38862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9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static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TimeSpan</a:t>
            </a:r>
            <a:r>
              <a:rPr lang="en-US" dirty="0">
                <a:latin typeface="Consolas"/>
                <a:ea typeface="Calibri"/>
                <a:cs typeface="Times New Roman"/>
              </a:rPr>
              <a:t> Minutes(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this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latin typeface="Consolas"/>
                <a:ea typeface="Calibri"/>
                <a:cs typeface="Times New Roman"/>
              </a:rPr>
              <a:t> value)</a:t>
            </a:r>
            <a:endParaRPr lang="en-US" sz="16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ea typeface="Calibri"/>
                <a:cs typeface="Times New Roman"/>
              </a:rPr>
              <a:t>{</a:t>
            </a:r>
            <a:endParaRPr lang="en-US" sz="16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ea typeface="Calibri"/>
                <a:cs typeface="Times New Roman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TimeSpan</a:t>
            </a:r>
            <a:r>
              <a:rPr lang="en-US" dirty="0">
                <a:latin typeface="Consolas"/>
                <a:ea typeface="Calibri"/>
                <a:cs typeface="Times New Roman"/>
              </a:rPr>
              <a:t>(0, 0, value, 0, 0);</a:t>
            </a:r>
            <a:endParaRPr lang="en-US" sz="16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ea typeface="Calibri"/>
                <a:cs typeface="Times New Roman"/>
              </a:rPr>
              <a:t>}</a:t>
            </a:r>
            <a:endParaRPr lang="en-US" sz="16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static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DateTime</a:t>
            </a:r>
            <a:r>
              <a:rPr lang="en-US" dirty="0">
                <a:latin typeface="Consolas"/>
                <a:ea typeface="Calibri"/>
                <a:cs typeface="Times New Roman"/>
              </a:rPr>
              <a:t> Ago(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this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TimeSpan</a:t>
            </a:r>
            <a:r>
              <a:rPr lang="en-US" dirty="0">
                <a:latin typeface="Consolas"/>
                <a:ea typeface="Calibri"/>
                <a:cs typeface="Times New Roman"/>
              </a:rPr>
              <a:t> value)</a:t>
            </a:r>
            <a:endParaRPr lang="en-US" sz="16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ea typeface="Calibri"/>
                <a:cs typeface="Times New Roman"/>
              </a:rPr>
              <a:t>{</a:t>
            </a:r>
            <a:endParaRPr lang="en-US" sz="16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ea typeface="Calibri"/>
                <a:cs typeface="Times New Roman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DateTime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.Now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latin typeface="Consolas"/>
                <a:ea typeface="Calibri"/>
                <a:cs typeface="Times New Roman"/>
              </a:rPr>
              <a:t>- value;</a:t>
            </a:r>
            <a:endParaRPr lang="en-US" sz="16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ea typeface="Calibri"/>
                <a:cs typeface="Times New Roman"/>
              </a:rPr>
              <a:t>}</a:t>
            </a:r>
            <a:endParaRPr lang="en-US" sz="1600" dirty="0">
              <a:latin typeface="Calibri"/>
              <a:ea typeface="Calibri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/>
        </p:nvSpPr>
        <p:spPr bwMode="auto">
          <a:xfrm>
            <a:off x="3276600" y="2291158"/>
            <a:ext cx="4114800" cy="505126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1800" b="0">
                <a:solidFill>
                  <a:schemeClr val="tx1"/>
                </a:solidFill>
                <a:latin typeface="Consolas" pitchFamily="49" charset="0"/>
                <a:ea typeface="+mn-ea"/>
                <a:cs typeface="Segoe UI" pitchFamily="34" charset="0"/>
              </a:defRPr>
            </a:lvl1pPr>
            <a:lvl2pPr marL="742950" indent="-28575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2pPr>
            <a:lvl3pPr marL="11430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3pPr>
            <a:lvl4pPr marL="16002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 sz="140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4pPr>
            <a:lvl5pPr marL="20574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 sz="120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5pPr>
            <a:lvl6pPr marL="25146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6pPr>
            <a:lvl7pPr marL="29718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7pPr>
            <a:lvl8pPr marL="34290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8pPr>
            <a:lvl9pPr marL="38862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9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then </a:t>
            </a:r>
            <a:r>
              <a:rPr lang="en-US" dirty="0">
                <a:latin typeface="Consolas"/>
                <a:ea typeface="Calibri"/>
                <a:cs typeface="Times New Roman"/>
              </a:rPr>
              <a:t>= 2.Minutes().Ago();</a:t>
            </a:r>
            <a:endParaRPr lang="en-US" sz="1600" dirty="0">
              <a:latin typeface="Calibri"/>
              <a:ea typeface="Calibri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6552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Dealing with requirements in the form of complex flowcharts</a:t>
            </a:r>
          </a:p>
          <a:p>
            <a:pPr lvl="1"/>
            <a:r>
              <a:rPr lang="en-US" dirty="0" smtClean="0"/>
              <a:t>Model them with procedural if/else code?</a:t>
            </a:r>
          </a:p>
          <a:p>
            <a:pPr lvl="1"/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/>
        </p:nvSpPr>
        <p:spPr bwMode="auto">
          <a:xfrm>
            <a:off x="4267200" y="2362200"/>
            <a:ext cx="4572000" cy="3962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public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bool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IsValid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sz="1200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Movie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movie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)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{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if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sz="12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string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.IsNullOrEmpty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movie.Title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))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{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    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return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false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;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}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if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movie.Length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&lt; 60 || 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movie.Length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&gt; 400)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{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    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return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false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;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}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 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if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movie.ReleaseDate.Value.Year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&lt; 1903)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{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    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return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false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;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}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 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return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true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;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}</a:t>
            </a:r>
            <a:endParaRPr lang="en-US" sz="1200" b="0" dirty="0">
              <a:latin typeface="Consolas" pitchFamily="49" charset="0"/>
              <a:ea typeface="Calibri"/>
              <a:cs typeface="Times New Roman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971800"/>
            <a:ext cx="1371600" cy="2160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401864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Validation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lambda expressions for a declarative approach</a:t>
            </a:r>
          </a:p>
          <a:p>
            <a:pPr lvl="1"/>
            <a:r>
              <a:rPr lang="en-US" dirty="0" smtClean="0"/>
              <a:t>Keep the code in a data structure for passive evaluation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/>
        </p:nvSpPr>
        <p:spPr bwMode="auto">
          <a:xfrm>
            <a:off x="1905000" y="2667000"/>
            <a:ext cx="5105400" cy="3048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public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bool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IsValid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sz="1200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Movie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movie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)</a:t>
            </a:r>
            <a:endParaRPr lang="en-US" sz="11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{</a:t>
            </a:r>
            <a:endParaRPr lang="en-US" sz="11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sz="12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Func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&lt;</a:t>
            </a:r>
            <a:r>
              <a:rPr lang="en-US" sz="1200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Movie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, </a:t>
            </a:r>
            <a:r>
              <a:rPr lang="en-US" sz="12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bool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&gt;[] rules =</a:t>
            </a:r>
            <a:endParaRPr lang="en-US" sz="11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    {</a:t>
            </a:r>
            <a:endParaRPr lang="en-US" sz="11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        m =&gt; </a:t>
            </a:r>
            <a:r>
              <a:rPr lang="en-US" sz="12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string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.IsNullOrEmpty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m.Title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),</a:t>
            </a:r>
            <a:endParaRPr lang="en-US" sz="11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        m =&gt; 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m.Length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&lt; 60 || 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m.Length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&gt; 400,</a:t>
            </a:r>
            <a:endParaRPr lang="en-US" sz="11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        m =&gt; 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m.ReleaseDate.Value.Year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&lt; 1903</a:t>
            </a:r>
            <a:endParaRPr lang="en-US" sz="11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    };</a:t>
            </a:r>
            <a:endParaRPr lang="en-US" sz="11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 </a:t>
            </a:r>
            <a:endParaRPr lang="en-US" sz="11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 </a:t>
            </a:r>
            <a:endParaRPr lang="en-US" sz="11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return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rules.All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(rule =&gt; rule(movie) == 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false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);</a:t>
            </a:r>
            <a:endParaRPr lang="en-US" sz="11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 </a:t>
            </a:r>
            <a:endParaRPr lang="en-US" sz="11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}</a:t>
            </a:r>
            <a:endParaRPr lang="en-US" sz="1100" b="0" dirty="0" smtClean="0">
              <a:latin typeface="Consolas" pitchFamily="49" charset="0"/>
              <a:ea typeface="Calibri"/>
              <a:cs typeface="Times New Roman"/>
            </a:endParaRPr>
          </a:p>
          <a:p>
            <a:pPr algn="l"/>
            <a:endParaRPr lang="en-US" sz="1200" b="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1864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20585</TotalTime>
  <Words>819</Words>
  <Application>Microsoft Office PowerPoint</Application>
  <PresentationFormat>On-screen Show (4:3)</PresentationFormat>
  <Paragraphs>200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1_SapphireTemplate</vt:lpstr>
      <vt:lpstr>LINQ – Beyond Queries</vt:lpstr>
      <vt:lpstr>Repurposing LINQ Features</vt:lpstr>
      <vt:lpstr>Example Scenario</vt:lpstr>
      <vt:lpstr>Goals</vt:lpstr>
      <vt:lpstr>Named parameters</vt:lpstr>
      <vt:lpstr>Extension Methods</vt:lpstr>
      <vt:lpstr>Fluent APIs</vt:lpstr>
      <vt:lpstr>Validation Example</vt:lpstr>
      <vt:lpstr>Functional Validation</vt:lpstr>
      <vt:lpstr>A More Complex Scenario</vt:lpstr>
      <vt:lpstr>Domain Model</vt:lpstr>
      <vt:lpstr>Creating the Flowchart</vt:lpstr>
      <vt:lpstr>Building the Fluent API / Internal DSL</vt:lpstr>
      <vt:lpstr>Taking Advantage of Expression&lt;T&gt;</vt:lpstr>
      <vt:lpstr>Summary</vt:lpstr>
    </vt:vector>
  </TitlesOfParts>
  <LinksUpToDate>false</LinksUpToDate>
  <SharedDoc>false</SharedDoc>
  <HyperlinkBase>http://www.pluralsight.com/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bitmask</cp:lastModifiedBy>
  <cp:revision>1361</cp:revision>
  <dcterms:created xsi:type="dcterms:W3CDTF">2007-12-27T20:50:38Z</dcterms:created>
  <dcterms:modified xsi:type="dcterms:W3CDTF">2011-09-25T19:57:32Z</dcterms:modified>
</cp:coreProperties>
</file>