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65" r:id="rId3"/>
    <p:sldId id="367" r:id="rId4"/>
    <p:sldId id="370" r:id="rId5"/>
    <p:sldId id="368" r:id="rId6"/>
    <p:sldId id="366" r:id="rId7"/>
    <p:sldId id="371" r:id="rId8"/>
    <p:sldId id="372" r:id="rId9"/>
    <p:sldId id="373" r:id="rId10"/>
    <p:sldId id="380" r:id="rId11"/>
    <p:sldId id="383" r:id="rId12"/>
    <p:sldId id="384" r:id="rId13"/>
    <p:sldId id="375" r:id="rId14"/>
    <p:sldId id="374" r:id="rId15"/>
    <p:sldId id="377" r:id="rId16"/>
    <p:sldId id="378" r:id="rId17"/>
    <p:sldId id="385" r:id="rId18"/>
    <p:sldId id="387" r:id="rId19"/>
    <p:sldId id="388" r:id="rId20"/>
    <p:sldId id="389" r:id="rId21"/>
    <p:sldId id="363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AJAX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model annotations ([Required])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jQuery</a:t>
            </a:r>
            <a:r>
              <a:rPr lang="en-US" dirty="0" smtClean="0"/>
              <a:t> validation plug-in (provided)</a:t>
            </a:r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 err="1" smtClean="0"/>
              <a:t>unobstrusive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HTML "data-" attributes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3581400"/>
            <a:ext cx="5064036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Html.EnableClientValidation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(false);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716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891"/>
            <a:ext cx="8229600" cy="762000"/>
          </a:xfrm>
        </p:spPr>
        <p:txBody>
          <a:bodyPr/>
          <a:lstStyle/>
          <a:p>
            <a:r>
              <a:rPr lang="en-US" dirty="0" smtClean="0"/>
              <a:t>Custom Client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691"/>
            <a:ext cx="8229600" cy="4495800"/>
          </a:xfrm>
        </p:spPr>
        <p:txBody>
          <a:bodyPr/>
          <a:lstStyle/>
          <a:p>
            <a:r>
              <a:rPr lang="en-US" dirty="0" smtClean="0"/>
              <a:t>1. Implement </a:t>
            </a:r>
            <a:r>
              <a:rPr lang="en-US" dirty="0" err="1" smtClean="0"/>
              <a:t>IClientValidatable</a:t>
            </a:r>
            <a:endParaRPr lang="en-US" dirty="0" smtClean="0"/>
          </a:p>
          <a:p>
            <a:pPr lvl="1"/>
            <a:r>
              <a:rPr lang="en-US" dirty="0" smtClean="0"/>
              <a:t>In attributes or in self-validating models</a:t>
            </a:r>
          </a:p>
          <a:p>
            <a:r>
              <a:rPr lang="en-US" dirty="0" smtClean="0"/>
              <a:t>2. Write a </a:t>
            </a:r>
            <a:r>
              <a:rPr lang="en-US" dirty="0" err="1" smtClean="0"/>
              <a:t>jQuery</a:t>
            </a:r>
            <a:r>
              <a:rPr lang="en-US" dirty="0" smtClean="0"/>
              <a:t> validation adapter</a:t>
            </a:r>
          </a:p>
          <a:p>
            <a:pPr lvl="1"/>
            <a:r>
              <a:rPr lang="en-US" dirty="0" smtClean="0"/>
              <a:t>Maps metadata to validation rules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956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GetClientValidationRules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ModelMetadata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metadata,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ControllerContext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context)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FormatErrorMessage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metadata.GetDisplayName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rule.ValidationParameters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]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rule.ValidationType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91000" y="3581400"/>
            <a:ext cx="4724400" cy="30567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jQuery.validator.unobtrusive.adapters.addSingleVal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jQuery.validator.addMethod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(value, element,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value.split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' '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).length;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&lt;=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8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some validations are impossible on the client-side</a:t>
            </a:r>
          </a:p>
          <a:p>
            <a:pPr lvl="1"/>
            <a:r>
              <a:rPr lang="en-US" dirty="0" smtClean="0"/>
              <a:t>Require a database lookup, for example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76600"/>
            <a:ext cx="6248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Remote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UsernameCheck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r>
              <a:rPr lang="en-US" sz="1400" b="0" dirty="0" err="1" smtClean="0">
                <a:latin typeface="Consolas" pitchFamily="49" charset="0"/>
              </a:rPr>
              <a:t>ErrorMessage</a:t>
            </a:r>
            <a:r>
              <a:rPr lang="en-US" sz="1400" b="0" dirty="0" smtClean="0">
                <a:latin typeface="Consolas" pitchFamily="49" charset="0"/>
              </a:rPr>
              <a:t>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"Invalid username"</a:t>
            </a:r>
            <a:r>
              <a:rPr lang="en-US" sz="1400" b="0" dirty="0" smtClean="0">
                <a:latin typeface="Consolas" pitchFamily="49" charset="0"/>
              </a:rPr>
              <a:t>)]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b="0" dirty="0" smtClean="0">
                <a:latin typeface="Consolas" pitchFamily="49" charset="0"/>
              </a:rPr>
              <a:t> Username {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get</a:t>
            </a:r>
            <a:r>
              <a:rPr lang="en-US" sz="1400" b="0" dirty="0" smtClean="0">
                <a:latin typeface="Consolas" pitchFamily="49" charset="0"/>
              </a:rPr>
              <a:t>;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set</a:t>
            </a:r>
            <a:r>
              <a:rPr lang="en-US" sz="1400" b="0" dirty="0" smtClean="0">
                <a:latin typeface="Consolas" pitchFamily="49" charset="0"/>
              </a:rPr>
              <a:t>; 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4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Built-in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 cover simple scenarios</a:t>
            </a:r>
          </a:p>
          <a:p>
            <a:pPr lvl="1"/>
            <a:r>
              <a:rPr lang="en-US" dirty="0" smtClean="0"/>
              <a:t>Replacing HTML content</a:t>
            </a:r>
          </a:p>
          <a:p>
            <a:pPr lvl="1"/>
            <a:r>
              <a:rPr lang="en-US" dirty="0" smtClean="0"/>
              <a:t>Partial page rendering</a:t>
            </a:r>
          </a:p>
          <a:p>
            <a:r>
              <a:rPr lang="en-US" dirty="0" smtClean="0"/>
              <a:t>Other scenarios require some JavaScript coding</a:t>
            </a:r>
          </a:p>
          <a:p>
            <a:pPr lvl="1"/>
            <a:r>
              <a:rPr lang="en-US" dirty="0" smtClean="0"/>
              <a:t>Auto-complete textboxes</a:t>
            </a:r>
          </a:p>
          <a:p>
            <a:pPr lvl="1"/>
            <a:r>
              <a:rPr lang="en-US" dirty="0" smtClean="0"/>
              <a:t>Client-side validation</a:t>
            </a:r>
          </a:p>
          <a:p>
            <a:pPr lvl="1"/>
            <a:r>
              <a:rPr lang="en-US" dirty="0" smtClean="0"/>
              <a:t>Invoking JSON services and actions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auto-complete plug-in</a:t>
            </a:r>
          </a:p>
          <a:p>
            <a:pPr lvl="1"/>
            <a:r>
              <a:rPr lang="en-US" dirty="0" smtClean="0"/>
              <a:t>Included in </a:t>
            </a:r>
            <a:r>
              <a:rPr lang="en-US" dirty="0" err="1" smtClean="0"/>
              <a:t>jQuery</a:t>
            </a:r>
            <a:r>
              <a:rPr lang="en-US" dirty="0" smtClean="0"/>
              <a:t> UI script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286000"/>
            <a:ext cx="6781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searchBox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autocomplete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"/Movie/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            {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minChars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: 3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90600" y="3200400"/>
            <a:ext cx="7772400" cy="3581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q,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movies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ctx.MovieSet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.Where(m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(q))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OrderByDescending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m.ReleaseDate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.Take(limit)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.Select(m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.Join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Environment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.NewLine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movies.ToArray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Pickers and Other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lightweight jQuery widgets available from jQuery UI</a:t>
            </a:r>
          </a:p>
          <a:p>
            <a:pPr lvl="1"/>
            <a:r>
              <a:rPr lang="en-US" dirty="0" smtClean="0">
                <a:hlinkClick r:id="rId2"/>
              </a:rPr>
              <a:t>http://jqueryui.com/</a:t>
            </a:r>
            <a:endParaRPr lang="en-US" dirty="0" smtClean="0"/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Tab</a:t>
            </a:r>
          </a:p>
          <a:p>
            <a:pPr lvl="1"/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4419600"/>
            <a:ext cx="480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".create 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ReleaseDate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datepicker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&amp;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JsonResult</a:t>
            </a:r>
            <a:r>
              <a:rPr lang="en-US" dirty="0" smtClean="0"/>
              <a:t> will serialize objects to JSON</a:t>
            </a:r>
          </a:p>
          <a:p>
            <a:r>
              <a:rPr lang="en-US" dirty="0" smtClean="0"/>
              <a:t>jQuery and ASP.NET AJAX can work with JSON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590800"/>
            <a:ext cx="7162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getJSON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"/Instructor/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(data)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$(data).each(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590800" y="3276600"/>
            <a:ext cx="556260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JsonResult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InstructorRepository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names =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ID = i.ID,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Name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i.Name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(names);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System.Web.Optimization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Bundling of script and style files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 of script and style files</a:t>
            </a:r>
          </a:p>
          <a:p>
            <a:r>
              <a:rPr lang="en-US" dirty="0" smtClean="0"/>
              <a:t>Decrease page load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1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bundles and style bundles</a:t>
            </a:r>
          </a:p>
          <a:p>
            <a:pPr lvl="1"/>
            <a:r>
              <a:rPr lang="en-US" dirty="0" smtClean="0"/>
              <a:t>Add bundles to the global </a:t>
            </a:r>
            <a:r>
              <a:rPr lang="en-US" dirty="0" err="1" smtClean="0"/>
              <a:t>BundleTable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Specify a virtual path for the bundle</a:t>
            </a:r>
          </a:p>
          <a:p>
            <a:pPr lvl="1"/>
            <a:r>
              <a:rPr lang="en-US" dirty="0" smtClean="0"/>
              <a:t>Include files you need in the bundle</a:t>
            </a:r>
          </a:p>
          <a:p>
            <a:pPr lvl="1"/>
            <a:r>
              <a:rPr lang="en-US" dirty="0" smtClean="0"/>
              <a:t>Works with wildcards - conventions applied for ignoring doc and debug files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3122"/>
            <a:ext cx="6559694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221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Scripts or Styles helpers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ResolveBundleUrl</a:t>
            </a:r>
            <a:r>
              <a:rPr lang="en-US" dirty="0" smtClean="0"/>
              <a:t> for fine-grained control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5" y="3276599"/>
            <a:ext cx="7133169" cy="184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79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</a:p>
          <a:p>
            <a:r>
              <a:rPr lang="en-US" dirty="0" smtClean="0"/>
              <a:t>Ajax &amp; Partial Views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JSON 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better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pic>
        <p:nvPicPr>
          <p:cNvPr id="1026" name="Picture 2" descr="C:\Users\bitmask\AppData\Local\Temp\SNAGHTMLf497b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57399"/>
            <a:ext cx="72104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337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has basic AJAX building blocks</a:t>
            </a:r>
          </a:p>
          <a:p>
            <a:pPr lvl="1"/>
            <a:r>
              <a:rPr lang="en-US" dirty="0" smtClean="0"/>
              <a:t>AJAX Helpers</a:t>
            </a:r>
          </a:p>
          <a:p>
            <a:pPr lvl="1"/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Client consumable action results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for any feature</a:t>
            </a:r>
          </a:p>
          <a:p>
            <a:pPr lvl="1"/>
            <a:r>
              <a:rPr lang="en-US" dirty="0" smtClean="0"/>
              <a:t>jQuery UI for widgets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more responsive application</a:t>
            </a:r>
          </a:p>
          <a:p>
            <a:pPr lvl="1"/>
            <a:r>
              <a:rPr lang="en-US" dirty="0" smtClean="0"/>
              <a:t>Less wait time</a:t>
            </a:r>
          </a:p>
          <a:p>
            <a:pPr lvl="1"/>
            <a:r>
              <a:rPr lang="en-US" dirty="0" smtClean="0"/>
              <a:t>Use less bandwidth</a:t>
            </a:r>
          </a:p>
          <a:p>
            <a:r>
              <a:rPr lang="en-US" dirty="0" smtClean="0"/>
              <a:t>Build a rich interface</a:t>
            </a:r>
          </a:p>
          <a:p>
            <a:pPr lvl="1"/>
            <a:r>
              <a:rPr lang="en-US" dirty="0" smtClean="0"/>
              <a:t>Less flicker</a:t>
            </a:r>
          </a:p>
          <a:p>
            <a:pPr lvl="1"/>
            <a:r>
              <a:rPr lang="en-US" dirty="0" smtClean="0"/>
              <a:t>More animation</a:t>
            </a:r>
          </a:p>
          <a:p>
            <a:pPr lvl="1"/>
            <a:r>
              <a:rPr lang="en-US" dirty="0" smtClean="0"/>
              <a:t>Better feedback</a:t>
            </a:r>
          </a:p>
          <a:p>
            <a:r>
              <a:rPr lang="en-US" dirty="0" smtClean="0"/>
              <a:t>Downsides</a:t>
            </a:r>
          </a:p>
          <a:p>
            <a:pPr lvl="1"/>
            <a:r>
              <a:rPr lang="en-US" dirty="0" smtClean="0"/>
              <a:t>Harder to test</a:t>
            </a:r>
          </a:p>
          <a:p>
            <a:pPr lvl="1"/>
            <a:r>
              <a:rPr lang="en-US" dirty="0" smtClean="0"/>
              <a:t>Harder to debug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bitmask\AppData\Local\Microsoft\Windows\Temporary Internet Files\Content.IE5\QY4HBPHU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752600"/>
            <a:ext cx="1708150" cy="1778000"/>
          </a:xfrm>
          <a:prstGeom prst="rect">
            <a:avLst/>
          </a:prstGeom>
          <a:noFill/>
        </p:spPr>
      </p:pic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895600" y="4572000"/>
            <a:ext cx="2209800" cy="1524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 Arrow 8"/>
          <p:cNvSpPr/>
          <p:nvPr/>
        </p:nvSpPr>
        <p:spPr bwMode="auto">
          <a:xfrm rot="19633017">
            <a:off x="4851295" y="36593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Asynchronous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9633017">
            <a:off x="5079895" y="38879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Requests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62400" y="4648200"/>
            <a:ext cx="1371600" cy="1219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48200" y="5410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0" y="5410200"/>
            <a:ext cx="990600" cy="990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DHTML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 and error prone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9812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getServerTime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XMLHttpRequest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xhr.open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"/Home/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xhr.onreadystatechange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xhr.readyState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4)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xhr.status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"200"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document.getElementById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xhr.responseText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</a:p>
          <a:p>
            <a:pPr lvl="1"/>
            <a:r>
              <a:rPr lang="en-US" dirty="0" smtClean="0"/>
              <a:t>Functional orientation</a:t>
            </a:r>
          </a:p>
          <a:p>
            <a:pPr lvl="1"/>
            <a:r>
              <a:rPr lang="en-US" dirty="0" smtClean="0"/>
              <a:t>Plug-in oriented</a:t>
            </a:r>
          </a:p>
          <a:p>
            <a:pPr lvl="1"/>
            <a:r>
              <a:rPr lang="en-US" dirty="0" smtClean="0"/>
              <a:t>CSS Selectors</a:t>
            </a:r>
          </a:p>
          <a:p>
            <a:pPr lvl="1"/>
            <a:r>
              <a:rPr lang="en-US" dirty="0" smtClean="0"/>
              <a:t>DOM Manipulation</a:t>
            </a:r>
          </a:p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jQuery UI</a:t>
            </a:r>
          </a:p>
          <a:p>
            <a:pPr lvl="1"/>
            <a:r>
              <a:rPr lang="en-US" dirty="0" smtClean="0"/>
              <a:t>jQuery Mobile</a:t>
            </a:r>
          </a:p>
          <a:p>
            <a:pPr lvl="1"/>
            <a:r>
              <a:rPr lang="en-US" dirty="0" smtClean="0"/>
              <a:t>jQuery Validation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886200" cy="467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links and forms that send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763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.Replace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events for</a:t>
            </a:r>
          </a:p>
          <a:p>
            <a:pPr lvl="1"/>
            <a:r>
              <a:rPr lang="en-US" dirty="0" err="1" smtClean="0"/>
              <a:t>OnBegin</a:t>
            </a:r>
            <a:endParaRPr lang="en-US" dirty="0" smtClean="0"/>
          </a:p>
          <a:p>
            <a:pPr lvl="1"/>
            <a:r>
              <a:rPr lang="en-US" dirty="0" err="1" smtClean="0"/>
              <a:t>OnComplete</a:t>
            </a:r>
            <a:endParaRPr lang="en-US" dirty="0" smtClean="0"/>
          </a:p>
          <a:p>
            <a:pPr lvl="1"/>
            <a:r>
              <a:rPr lang="en-US" dirty="0" err="1" smtClean="0"/>
              <a:t>OnFailure</a:t>
            </a:r>
            <a:endParaRPr lang="en-US" dirty="0" smtClean="0"/>
          </a:p>
          <a:p>
            <a:pPr lvl="1"/>
            <a:r>
              <a:rPr lang="en-US" dirty="0" err="1" smtClean="0"/>
              <a:t>OnSuccess</a:t>
            </a:r>
            <a:endParaRPr lang="en-US" dirty="0" smtClean="0"/>
          </a:p>
          <a:p>
            <a:r>
              <a:rPr lang="en-US" dirty="0" smtClean="0"/>
              <a:t>Confirmation prompt</a:t>
            </a:r>
          </a:p>
          <a:p>
            <a:pPr lvl="2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3505200"/>
            <a:ext cx="6934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LoadingElementId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Confirm=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"Are you sure?"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124200" y="5638800"/>
            <a:ext cx="54864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style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display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: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none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img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="../../Content/spinner.gif"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Page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PartialViewResults</a:t>
            </a:r>
            <a:r>
              <a:rPr lang="en-US" dirty="0" smtClean="0"/>
              <a:t> in controller actions</a:t>
            </a:r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905000"/>
            <a:ext cx="52578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Request.IsAjaxRequest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PartialView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                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7467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Ajax.BeginForm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{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="q"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="submit"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="Search"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 and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behavior is to fail silently</a:t>
            </a:r>
          </a:p>
          <a:p>
            <a:r>
              <a:rPr lang="en-US" dirty="0" smtClean="0"/>
              <a:t>Override default by specifying </a:t>
            </a:r>
            <a:r>
              <a:rPr lang="en-US" dirty="0" err="1" smtClean="0"/>
              <a:t>OnFailure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2819400"/>
            <a:ext cx="67818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searchFailed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response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ajaxContext.get_response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ajaxContext.get_updateTarget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"Error: server returned a 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response.get_statusCode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40480</TotalTime>
  <Words>799</Words>
  <Application>Microsoft Office PowerPoint</Application>
  <PresentationFormat>On-screen Show (4:3)</PresentationFormat>
  <Paragraphs>215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1_SapphireTemplate</vt:lpstr>
      <vt:lpstr>AJAX with ASP.NET MVC</vt:lpstr>
      <vt:lpstr>Overview</vt:lpstr>
      <vt:lpstr>Motivations for AJAX</vt:lpstr>
      <vt:lpstr>Raw Ajax</vt:lpstr>
      <vt:lpstr>AJAX Infrastructure</vt:lpstr>
      <vt:lpstr>Ajax Helpers</vt:lpstr>
      <vt:lpstr>AjaxOptions</vt:lpstr>
      <vt:lpstr>Partial Page Rendering</vt:lpstr>
      <vt:lpstr>Ajax Helpers and Errors</vt:lpstr>
      <vt:lpstr>Client Validation</vt:lpstr>
      <vt:lpstr>Custom Client Validations</vt:lpstr>
      <vt:lpstr>Remote Validation</vt:lpstr>
      <vt:lpstr>Beyond the Built-in Helpers</vt:lpstr>
      <vt:lpstr>Auto-Complete</vt:lpstr>
      <vt:lpstr>Date Pickers and Other Widgets</vt:lpstr>
      <vt:lpstr>JSON &amp; MVC</vt:lpstr>
      <vt:lpstr>System.Web.Optimization</vt:lpstr>
      <vt:lpstr>Configuration</vt:lpstr>
      <vt:lpstr>Rendering</vt:lpstr>
      <vt:lpstr>References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3622</cp:revision>
  <dcterms:created xsi:type="dcterms:W3CDTF">2007-12-27T20:50:38Z</dcterms:created>
  <dcterms:modified xsi:type="dcterms:W3CDTF">2012-08-19T11:41:10Z</dcterms:modified>
</cp:coreProperties>
</file>