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52"/>
  </p:notesMasterIdLst>
  <p:handoutMasterIdLst>
    <p:handoutMasterId r:id="rId53"/>
  </p:handoutMasterIdLst>
  <p:sldIdLst>
    <p:sldId id="32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8" autoAdjust="0"/>
    <p:restoredTop sz="92981" autoAdjust="0"/>
  </p:normalViewPr>
  <p:slideViewPr>
    <p:cSldViewPr>
      <p:cViewPr varScale="1">
        <p:scale>
          <a:sx n="84" d="100"/>
          <a:sy n="84" d="100"/>
        </p:scale>
        <p:origin x="9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12/17/2015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3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86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3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169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814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45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246426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4699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239000" y="5943600"/>
            <a:ext cx="2159217" cy="13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6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err="1" smtClean="0"/>
              <a:t>TypeScript</a:t>
            </a:r>
            <a:r>
              <a:rPr lang="en-US" dirty="0" smtClean="0"/>
              <a:t> and ECMAScript</a:t>
            </a:r>
            <a:endParaRPr lang="en-US" dirty="0" smtClean="0"/>
          </a:p>
        </p:txBody>
      </p:sp>
      <p:pic>
        <p:nvPicPr>
          <p:cNvPr id="1028" name="Picture 4" descr="https://angular.io/resources/images/logos/standard/logo-na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191000"/>
            <a:ext cx="2576075" cy="68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200"/>
            <a:ext cx="47529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14600"/>
            <a:ext cx="57054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83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function is an 8 character 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81200"/>
            <a:ext cx="46863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847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Expressive syntax</a:t>
            </a:r>
          </a:p>
          <a:p>
            <a:r>
              <a:rPr lang="en-US" dirty="0" smtClean="0"/>
              <a:t>Familiar to C# developers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981325"/>
            <a:ext cx="67818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961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LINQish</a:t>
            </a:r>
            <a:r>
              <a:rPr lang="en-US" dirty="0" smtClean="0"/>
              <a:t> Arrows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185987"/>
            <a:ext cx="62293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497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Arrow Functions Lexically Bind this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652587"/>
            <a:ext cx="76866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511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String Concatenation Is Unpleasant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533650"/>
            <a:ext cx="85534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7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String Templates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90725"/>
            <a:ext cx="75438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951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Better: Tagged Templates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61926"/>
            <a:ext cx="6915150" cy="458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600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has no block scope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286000"/>
            <a:ext cx="71723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3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596158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343400"/>
            <a:ext cx="44862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9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Excitement?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7696200" cy="4495800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i="1" dirty="0" smtClean="0"/>
              <a:t>substantial</a:t>
            </a:r>
            <a:r>
              <a:rPr lang="en-US" dirty="0" smtClean="0"/>
              <a:t> addition to JavaScript since inception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28600" y="3124200"/>
            <a:ext cx="8686800" cy="228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7620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1993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1.0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Line Callout 2 9"/>
          <p:cNvSpPr/>
          <p:nvPr/>
        </p:nvSpPr>
        <p:spPr bwMode="auto">
          <a:xfrm>
            <a:off x="2209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1998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 smtClean="0">
                <a:latin typeface="Tekton Pro" pitchFamily="34" charset="0"/>
              </a:rPr>
              <a:t>2.0</a:t>
            </a:r>
          </a:p>
        </p:txBody>
      </p:sp>
      <p:sp>
        <p:nvSpPr>
          <p:cNvPr id="11" name="Line Callout 2 10"/>
          <p:cNvSpPr/>
          <p:nvPr/>
        </p:nvSpPr>
        <p:spPr bwMode="auto">
          <a:xfrm>
            <a:off x="2895600" y="2362200"/>
            <a:ext cx="1066800" cy="685800"/>
          </a:xfrm>
          <a:prstGeom prst="borderCallout2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1999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3</a:t>
            </a:r>
            <a:r>
              <a:rPr lang="en-US" sz="2000" dirty="0" smtClean="0">
                <a:latin typeface="Tekton Pro" pitchFamily="34" charset="0"/>
              </a:rPr>
              <a:t>.0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Line Callout 2 12"/>
          <p:cNvSpPr/>
          <p:nvPr/>
        </p:nvSpPr>
        <p:spPr bwMode="auto">
          <a:xfrm>
            <a:off x="7543800" y="3810000"/>
            <a:ext cx="1066800" cy="685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3176"/>
              <a:gd name="adj6" fmla="val -22343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2009</a:t>
            </a:r>
            <a:endParaRPr lang="en-US" sz="2000" dirty="0">
              <a:latin typeface="Tekton Pro" pitchFamily="34" charset="0"/>
            </a:endParaRPr>
          </a:p>
          <a:p>
            <a:pPr algn="ctr"/>
            <a:r>
              <a:rPr lang="en-US" sz="2000" dirty="0">
                <a:latin typeface="Tekton Pro" pitchFamily="34" charset="0"/>
              </a:rPr>
              <a:t>5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  <p:sp>
        <p:nvSpPr>
          <p:cNvPr id="16" name="Line Callout 2 15"/>
          <p:cNvSpPr/>
          <p:nvPr/>
        </p:nvSpPr>
        <p:spPr bwMode="auto">
          <a:xfrm>
            <a:off x="7543800" y="2362200"/>
            <a:ext cx="1066800" cy="685800"/>
          </a:xfrm>
          <a:prstGeom prst="borderCallout2">
            <a:avLst>
              <a:gd name="adj1" fmla="val 21453"/>
              <a:gd name="adj2" fmla="val 107497"/>
              <a:gd name="adj3" fmla="val 27760"/>
              <a:gd name="adj4" fmla="val 126962"/>
              <a:gd name="adj5" fmla="val 134121"/>
              <a:gd name="adj6" fmla="val 125920"/>
            </a:avLst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2015</a:t>
            </a:r>
          </a:p>
          <a:p>
            <a:pPr algn="ctr"/>
            <a:r>
              <a:rPr lang="en-US" sz="2000" dirty="0">
                <a:latin typeface="Tekton Pro" pitchFamily="34" charset="0"/>
              </a:rPr>
              <a:t>6</a:t>
            </a:r>
            <a:r>
              <a:rPr lang="en-US" sz="2000" dirty="0" smtClean="0">
                <a:latin typeface="Tekton Pro" pitchFamily="34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311565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variables are mutable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1809750" cy="17512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572000" y="2895600"/>
            <a:ext cx="13548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Tekton Pro" pitchFamily="34" charset="0"/>
              </a:rPr>
              <a:t>=4</a:t>
            </a:r>
            <a:endParaRPr lang="en-US" sz="8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37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2057400"/>
            <a:ext cx="56673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Destructuring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opposite of constructing is destructing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513397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19425"/>
            <a:ext cx="62293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5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Destructuring Objects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362200"/>
            <a:ext cx="79248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906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Default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 are buried in the function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14600"/>
            <a:ext cx="5457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677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Default Parameter Values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1447800"/>
            <a:ext cx="6172200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162175"/>
            <a:ext cx="65246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71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Variable Number of Arguments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 is not obvious to the consumer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2543175"/>
            <a:ext cx="7724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0225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Rest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the last parameter take the </a:t>
            </a:r>
            <a:r>
              <a:rPr lang="en-US" b="0" i="1" dirty="0" smtClean="0"/>
              <a:t>rest</a:t>
            </a:r>
            <a:r>
              <a:rPr lang="en-US" dirty="0" smtClean="0"/>
              <a:t> of the arguments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619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3457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Spread an array across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14600"/>
            <a:ext cx="5934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6753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Encapsulating Collections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2033587"/>
            <a:ext cx="7096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844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145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Iterators and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627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8618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of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81212"/>
            <a:ext cx="62484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04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new type where every value is </a:t>
            </a:r>
            <a:r>
              <a:rPr lang="en-US" dirty="0"/>
              <a:t>u</a:t>
            </a:r>
            <a:r>
              <a:rPr lang="en-US" dirty="0" smtClean="0"/>
              <a:t>nique and immutable</a:t>
            </a:r>
          </a:p>
          <a:p>
            <a:r>
              <a:rPr lang="en-US" dirty="0" smtClean="0"/>
              <a:t>Can use a symbol as a key into an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3625"/>
            <a:ext cx="6800850" cy="1933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63246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84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Symbol.iterator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magic method that makes an object iterable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24075"/>
            <a:ext cx="86963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528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Your Own Iterable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324725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1450"/>
            <a:ext cx="82486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9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266825"/>
            <a:ext cx="66389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908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To Make Iterables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7247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856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 err="1" smtClean="0"/>
              <a:t>Async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734300" cy="40089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5638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Segoe UI" panose="020B0502040204020203" pitchFamily="34" charset="0"/>
              </a:rPr>
              <a:t>http://tritarget.org/blog/2012/11/28/the-pyramid-of-doom-a-javascript-style-trap/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545783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Promises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95400"/>
            <a:ext cx="6081443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689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Promises 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71600"/>
            <a:ext cx="5381625" cy="44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91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Modularity &amp; Scope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Common JS</a:t>
            </a:r>
          </a:p>
          <a:p>
            <a:pPr lvl="1"/>
            <a:r>
              <a:rPr lang="en-US" dirty="0" smtClean="0"/>
              <a:t>Asynchronous Module Definitions</a:t>
            </a:r>
          </a:p>
          <a:p>
            <a:pPr lvl="1"/>
            <a:r>
              <a:rPr lang="en-US" dirty="0" smtClean="0"/>
              <a:t>IFFE and </a:t>
            </a:r>
            <a:r>
              <a:rPr lang="en-US" dirty="0" err="1" smtClean="0"/>
              <a:t>Globals</a:t>
            </a:r>
            <a:endParaRPr lang="en-US" dirty="0" smtClean="0"/>
          </a:p>
          <a:p>
            <a:r>
              <a:rPr lang="en-US" dirty="0" smtClean="0"/>
              <a:t>Think about how current libraries </a:t>
            </a:r>
            <a:r>
              <a:rPr lang="en-US" dirty="0" smtClean="0"/>
              <a:t>from 2014 are designed</a:t>
            </a:r>
            <a:endParaRPr lang="en-US" dirty="0" smtClean="0"/>
          </a:p>
          <a:p>
            <a:pPr lvl="1"/>
            <a:r>
              <a:rPr lang="en-US" dirty="0" smtClean="0"/>
              <a:t>jQuery -&gt; $</a:t>
            </a:r>
          </a:p>
          <a:p>
            <a:pPr lvl="1"/>
            <a:r>
              <a:rPr lang="en-US" dirty="0" smtClean="0"/>
              <a:t>Angular -&gt; angular</a:t>
            </a:r>
          </a:p>
          <a:p>
            <a:pPr lvl="1"/>
            <a:r>
              <a:rPr lang="en-US" dirty="0" err="1" smtClean="0"/>
              <a:t>Lodash</a:t>
            </a:r>
            <a:r>
              <a:rPr lang="en-US" dirty="0" smtClean="0"/>
              <a:t> -&gt; 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6984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Modularity &amp;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52525"/>
            <a:ext cx="5943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269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Designed by Microsoft</a:t>
            </a:r>
          </a:p>
          <a:p>
            <a:pPr lvl="1"/>
            <a:r>
              <a:rPr lang="en-US" dirty="0" smtClean="0"/>
              <a:t>Anders </a:t>
            </a:r>
            <a:r>
              <a:rPr lang="en-US" dirty="0" err="1" smtClean="0"/>
              <a:t>Heilsberg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Open Source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github.com/Microsoft/TypeScript</a:t>
            </a:r>
            <a:endParaRPr lang="en-US" dirty="0" smtClean="0"/>
          </a:p>
          <a:p>
            <a:r>
              <a:rPr lang="en-US" dirty="0" smtClean="0"/>
              <a:t>Superset of JavaScript</a:t>
            </a:r>
          </a:p>
          <a:p>
            <a:pPr lvl="1"/>
            <a:r>
              <a:rPr lang="en-US" dirty="0" smtClean="0"/>
              <a:t>Adds optional types and interfaces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pbs.twimg.com/profile_images/2660272602/87a5a0fdc86455c3f94b0b0eebfdb1b9_400x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710" y="12954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8058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Annotations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dirty="0" smtClean="0"/>
              <a:t>Declare the intended type of a variable</a:t>
            </a:r>
          </a:p>
          <a:p>
            <a:pPr lvl="1"/>
            <a:r>
              <a:rPr lang="en-US" dirty="0" smtClean="0"/>
              <a:t>Default is “any”</a:t>
            </a:r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, number, string, Array, </a:t>
            </a:r>
            <a:r>
              <a:rPr lang="en-US" dirty="0" err="1" smtClean="0"/>
              <a:t>enum</a:t>
            </a:r>
            <a:r>
              <a:rPr lang="en-US" dirty="0" smtClean="0"/>
              <a:t>, void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219450"/>
            <a:ext cx="238125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19450"/>
            <a:ext cx="5105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69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and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 can be typed</a:t>
            </a:r>
          </a:p>
          <a:p>
            <a:r>
              <a:rPr lang="en-US" dirty="0" smtClean="0"/>
              <a:t>Return value can also be typed</a:t>
            </a:r>
          </a:p>
          <a:p>
            <a:pPr lvl="1"/>
            <a:r>
              <a:rPr lang="en-US" dirty="0" smtClean="0"/>
              <a:t>Often can be inferred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71800"/>
            <a:ext cx="4038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962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the shape</a:t>
            </a:r>
          </a:p>
          <a:p>
            <a:pPr lvl="1"/>
            <a:r>
              <a:rPr lang="en-US" dirty="0" smtClean="0"/>
              <a:t>Allows for duck typing</a:t>
            </a:r>
          </a:p>
          <a:p>
            <a:pPr lvl="1"/>
            <a:r>
              <a:rPr lang="en-US" dirty="0" smtClean="0"/>
              <a:t>Can use optional properties</a:t>
            </a:r>
          </a:p>
          <a:p>
            <a:pPr lvl="1"/>
            <a:r>
              <a:rPr lang="en-US" dirty="0" smtClean="0"/>
              <a:t>Can also describe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9418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1970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663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258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7722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21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Real Modules!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“module” not “file”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14550"/>
            <a:ext cx="6553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052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585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76980"/>
            <a:ext cx="8196262" cy="31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84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Exports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252537"/>
            <a:ext cx="6139229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23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Simulating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693543"/>
            <a:ext cx="5495925" cy="4402457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727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class Keyword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455150"/>
            <a:ext cx="5310188" cy="4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786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apphire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B0000"/>
      </a:accent1>
      <a:accent2>
        <a:srgbClr val="EBEBC2"/>
      </a:accent2>
      <a:accent3>
        <a:srgbClr val="D3C7C7"/>
      </a:accent3>
      <a:accent4>
        <a:srgbClr val="D8D8D8"/>
      </a:accent4>
      <a:accent5>
        <a:srgbClr val="A5A5A5"/>
      </a:accent5>
      <a:accent6>
        <a:srgbClr val="007700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28896</TotalTime>
  <Words>361</Words>
  <Application>Microsoft Office PowerPoint</Application>
  <PresentationFormat>On-screen Show (4:3)</PresentationFormat>
  <Paragraphs>102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Consolas</vt:lpstr>
      <vt:lpstr>Myriad Pro</vt:lpstr>
      <vt:lpstr>Myriad Pro Light</vt:lpstr>
      <vt:lpstr>Segoe UI</vt:lpstr>
      <vt:lpstr>Tekton Pro</vt:lpstr>
      <vt:lpstr>Verdana</vt:lpstr>
      <vt:lpstr>Wingdings</vt:lpstr>
      <vt:lpstr>1_SapphireTemplate</vt:lpstr>
      <vt:lpstr>PowerPoint Presentation</vt:lpstr>
      <vt:lpstr>Why The Excitement?</vt:lpstr>
      <vt:lpstr>Problem: Modularity &amp; Scope</vt:lpstr>
      <vt:lpstr>Problem: Modularity &amp; Scope</vt:lpstr>
      <vt:lpstr>Solution: Real Modules!</vt:lpstr>
      <vt:lpstr>Imports</vt:lpstr>
      <vt:lpstr>Multiple Exports</vt:lpstr>
      <vt:lpstr>Problem: Simulating OOP</vt:lpstr>
      <vt:lpstr>Solution: class Keyword</vt:lpstr>
      <vt:lpstr>Inheritance</vt:lpstr>
      <vt:lpstr>Problem: function is an 8 character word</vt:lpstr>
      <vt:lpstr>Arrow Functions</vt:lpstr>
      <vt:lpstr>LINQish Arrows</vt:lpstr>
      <vt:lpstr>Arrow Functions Lexically Bind this</vt:lpstr>
      <vt:lpstr>Problem: String Concatenation Is Unpleasant</vt:lpstr>
      <vt:lpstr>Solution: String Templates</vt:lpstr>
      <vt:lpstr>Even Better: Tagged Templates</vt:lpstr>
      <vt:lpstr>Problem</vt:lpstr>
      <vt:lpstr>Solution: let</vt:lpstr>
      <vt:lpstr>Problem</vt:lpstr>
      <vt:lpstr>Solution: const</vt:lpstr>
      <vt:lpstr>Destructuring</vt:lpstr>
      <vt:lpstr>Destructuring Objects</vt:lpstr>
      <vt:lpstr>Problem: Default Values</vt:lpstr>
      <vt:lpstr>Solution: Default Parameter Values</vt:lpstr>
      <vt:lpstr>Problem: Variable Number of Arguments</vt:lpstr>
      <vt:lpstr>Solution: Rest Parameters</vt:lpstr>
      <vt:lpstr>Spread Operator</vt:lpstr>
      <vt:lpstr>Problem: Encapsulating Collections</vt:lpstr>
      <vt:lpstr>Solution: Iterators and Iterables</vt:lpstr>
      <vt:lpstr>for of</vt:lpstr>
      <vt:lpstr>Symbol</vt:lpstr>
      <vt:lpstr>Symbol.iterator</vt:lpstr>
      <vt:lpstr>Make Your Own Iterable</vt:lpstr>
      <vt:lpstr>Generators</vt:lpstr>
      <vt:lpstr>Easy To Make Iterables</vt:lpstr>
      <vt:lpstr>Problem: Async Code</vt:lpstr>
      <vt:lpstr>Solution: Promises</vt:lpstr>
      <vt:lpstr>Promises Chain</vt:lpstr>
      <vt:lpstr>Problem: Modularity &amp; Scope</vt:lpstr>
      <vt:lpstr>TypeScript</vt:lpstr>
      <vt:lpstr>Type Annotations</vt:lpstr>
      <vt:lpstr>Types and Functions</vt:lpstr>
      <vt:lpstr>Interfaces</vt:lpstr>
      <vt:lpstr>Public and Private</vt:lpstr>
      <vt:lpstr>Functions</vt:lpstr>
      <vt:lpstr>Generics</vt:lpstr>
      <vt:lpstr>Mixins</vt:lpstr>
      <vt:lpstr>Typings</vt:lpstr>
      <vt:lpstr>Summary</vt:lpstr>
    </vt:vector>
  </TitlesOfParts>
  <LinksUpToDate>false</LinksUpToDate>
  <SharedDoc>false</SharedDoc>
  <HyperlinkBase>http://www.pluralsight.com/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Scott Allen</cp:lastModifiedBy>
  <cp:revision>1852</cp:revision>
  <dcterms:created xsi:type="dcterms:W3CDTF">2007-12-27T20:50:38Z</dcterms:created>
  <dcterms:modified xsi:type="dcterms:W3CDTF">2015-12-17T13:50:48Z</dcterms:modified>
</cp:coreProperties>
</file>