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  <p:sldMasterId id="2147483778" r:id="rId2"/>
    <p:sldMasterId id="2147483800" r:id="rId3"/>
  </p:sldMasterIdLst>
  <p:notesMasterIdLst>
    <p:notesMasterId r:id="rId51"/>
  </p:notesMasterIdLst>
  <p:handoutMasterIdLst>
    <p:handoutMasterId r:id="rId52"/>
  </p:handoutMasterIdLst>
  <p:sldIdLst>
    <p:sldId id="327" r:id="rId4"/>
    <p:sldId id="328" r:id="rId5"/>
    <p:sldId id="387" r:id="rId6"/>
    <p:sldId id="384" r:id="rId7"/>
    <p:sldId id="385" r:id="rId8"/>
    <p:sldId id="350" r:id="rId9"/>
    <p:sldId id="386" r:id="rId10"/>
    <p:sldId id="351" r:id="rId11"/>
    <p:sldId id="352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8" r:id="rId22"/>
    <p:sldId id="397" r:id="rId23"/>
    <p:sldId id="399" r:id="rId24"/>
    <p:sldId id="400" r:id="rId25"/>
    <p:sldId id="402" r:id="rId26"/>
    <p:sldId id="401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18" r:id="rId41"/>
    <p:sldId id="416" r:id="rId42"/>
    <p:sldId id="417" r:id="rId43"/>
    <p:sldId id="419" r:id="rId44"/>
    <p:sldId id="420" r:id="rId45"/>
    <p:sldId id="421" r:id="rId46"/>
    <p:sldId id="329" r:id="rId47"/>
    <p:sldId id="422" r:id="rId48"/>
    <p:sldId id="423" r:id="rId49"/>
    <p:sldId id="383" r:id="rId5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4627" autoAdjust="0"/>
  </p:normalViewPr>
  <p:slideViewPr>
    <p:cSldViewPr>
      <p:cViewPr varScale="1">
        <p:scale>
          <a:sx n="86" d="100"/>
          <a:sy n="86" d="100"/>
        </p:scale>
        <p:origin x="10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Audience Excitement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Excitement Over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15 min</c:v>
                </c:pt>
                <c:pt idx="1">
                  <c:v>30 min</c:v>
                </c:pt>
                <c:pt idx="2">
                  <c:v>45 min</c:v>
                </c:pt>
                <c:pt idx="3">
                  <c:v>60 min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90-4554-B434-A8E1BCA25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07466448"/>
        <c:axId val="-1607467536"/>
      </c:lineChart>
      <c:catAx>
        <c:axId val="-160746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7467536"/>
        <c:crosses val="autoZero"/>
        <c:auto val="1"/>
        <c:lblAlgn val="ctr"/>
        <c:lblOffset val="100"/>
        <c:noMultiLvlLbl val="0"/>
      </c:catAx>
      <c:valAx>
        <c:axId val="-160746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7466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2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180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731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6077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124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33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59549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17624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66033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354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971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4849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938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0908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5969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4428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2880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8473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4244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1497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Subtitle (Set to 40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Job Title</a:t>
            </a:r>
          </a:p>
          <a:p>
            <a:pPr lvl="1"/>
            <a:r>
              <a:rPr lang="en-US" dirty="0" smtClean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19981404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2727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7336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6314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7332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728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865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28314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37351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06981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5818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8925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25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5210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7543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5314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4458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747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6437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2662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2015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Subtitle (Set to 40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Job Title</a:t>
            </a:r>
          </a:p>
          <a:p>
            <a:pPr lvl="1"/>
            <a:r>
              <a:rPr lang="en-US" dirty="0" smtClean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9674487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011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97013"/>
            <a:ext cx="1057275" cy="2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4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</p:sldLayoutIdLst>
  <p:transition>
    <p:fade/>
  </p:transition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9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820" r:id="rId20"/>
    <p:sldLayoutId id="2147483821" r:id="rId21"/>
  </p:sldLayoutIdLst>
  <p:transition>
    <p:fade/>
  </p:transition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/>
            <a:r>
              <a:rPr lang="en-US" dirty="0" smtClean="0"/>
              <a:t>ECMAScript 2015</a:t>
            </a:r>
            <a:br>
              <a:rPr lang="en-US" dirty="0" smtClean="0"/>
            </a:br>
            <a:r>
              <a:rPr lang="en-US" sz="1800" dirty="0" smtClean="0"/>
              <a:t>(the language formerly known as ECMAScript 6)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Destructuring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2362200"/>
            <a:ext cx="79248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005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Default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are buried in the function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514600"/>
            <a:ext cx="5457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26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Default Parameter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1447800"/>
            <a:ext cx="6172200" cy="2762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162175"/>
            <a:ext cx="65246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14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Variable Number of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 is not obvious to the consumer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2543175"/>
            <a:ext cx="77247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18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Rest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the last parameter take the </a:t>
            </a:r>
            <a:r>
              <a:rPr lang="en-US" b="0" i="1" dirty="0" smtClean="0"/>
              <a:t>rest</a:t>
            </a:r>
            <a:r>
              <a:rPr lang="en-US" dirty="0" smtClean="0"/>
              <a:t> of the arguments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66198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538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Operator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Spread an array across the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14600"/>
            <a:ext cx="59340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8819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String Concatenation Is Unpleasant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533650"/>
            <a:ext cx="85534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1392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String Templates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90725"/>
            <a:ext cx="75438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5507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Better: Tagged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61926"/>
            <a:ext cx="6915150" cy="458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45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Sugar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more to come!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209800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368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Excitement?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696200" cy="4495800"/>
          </a:xfrm>
        </p:spPr>
        <p:txBody>
          <a:bodyPr/>
          <a:lstStyle/>
          <a:p>
            <a:r>
              <a:rPr lang="en-US" dirty="0" smtClean="0"/>
              <a:t>First </a:t>
            </a:r>
            <a:r>
              <a:rPr lang="en-US" i="1" dirty="0" smtClean="0"/>
              <a:t>substantial</a:t>
            </a:r>
            <a:r>
              <a:rPr lang="en-US" dirty="0" smtClean="0"/>
              <a:t> addition to JavaScript since inception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8600" y="3124200"/>
            <a:ext cx="8686800" cy="228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Line Callout 2 6"/>
          <p:cNvSpPr/>
          <p:nvPr/>
        </p:nvSpPr>
        <p:spPr bwMode="auto">
          <a:xfrm>
            <a:off x="7620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1993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1.0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ine Callout 2 9"/>
          <p:cNvSpPr/>
          <p:nvPr/>
        </p:nvSpPr>
        <p:spPr bwMode="auto">
          <a:xfrm>
            <a:off x="2209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1998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 smtClean="0">
                <a:latin typeface="Tekton Pro" pitchFamily="34" charset="0"/>
              </a:rPr>
              <a:t>2.0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28956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1999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3</a:t>
            </a:r>
            <a:r>
              <a:rPr lang="en-US" sz="2000" dirty="0" smtClean="0">
                <a:latin typeface="Tekton Pro" pitchFamily="34" charset="0"/>
              </a:rPr>
              <a:t>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Line Callout 2 12"/>
          <p:cNvSpPr/>
          <p:nvPr/>
        </p:nvSpPr>
        <p:spPr bwMode="auto">
          <a:xfrm>
            <a:off x="7543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2009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>
                <a:latin typeface="Tekton Pro" pitchFamily="34" charset="0"/>
              </a:rPr>
              <a:t>5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  <p:sp>
        <p:nvSpPr>
          <p:cNvPr id="16" name="Line Callout 2 15"/>
          <p:cNvSpPr/>
          <p:nvPr/>
        </p:nvSpPr>
        <p:spPr bwMode="auto">
          <a:xfrm>
            <a:off x="7543800" y="2362200"/>
            <a:ext cx="1066800" cy="685800"/>
          </a:xfrm>
          <a:prstGeom prst="borderCallout2">
            <a:avLst>
              <a:gd name="adj1" fmla="val 21453"/>
              <a:gd name="adj2" fmla="val 107497"/>
              <a:gd name="adj3" fmla="val 27760"/>
              <a:gd name="adj4" fmla="val 126962"/>
              <a:gd name="adj5" fmla="val 134121"/>
              <a:gd name="adj6" fmla="val 125920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2015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6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</p:spTree>
    <p:extLst>
      <p:ext uri="{BB962C8B-B14F-4D97-AF65-F5344CB8AC3E}">
        <p14:creationId xmlns:p14="http://schemas.microsoft.com/office/powerpoint/2010/main" val="28756465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Simulating 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693543"/>
            <a:ext cx="5495925" cy="440245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9082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class Keyword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455150"/>
            <a:ext cx="5310188" cy="48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139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3200"/>
            <a:ext cx="4752975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514600"/>
            <a:ext cx="5705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0336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function is an 8 character 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81200"/>
            <a:ext cx="46863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5116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Expressive syntax</a:t>
            </a:r>
          </a:p>
          <a:p>
            <a:r>
              <a:rPr lang="en-US" dirty="0" smtClean="0"/>
              <a:t>Familiar to C# developers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981325"/>
            <a:ext cx="67818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4314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LINQish</a:t>
            </a:r>
            <a:r>
              <a:rPr lang="en-US" dirty="0" smtClean="0"/>
              <a:t> Arrows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185987"/>
            <a:ext cx="6229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7102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 Lexically Bind this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652587"/>
            <a:ext cx="76866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8917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Encapsulating Collections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033587"/>
            <a:ext cx="70961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0500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Iterators and Iterables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65627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8290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of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81212"/>
            <a:ext cx="62484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263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 New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Apologies to Raymond Chen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505200" y="3162300"/>
            <a:ext cx="1752600" cy="1066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JavaScript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85800" y="4235278"/>
            <a:ext cx="175260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Python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200400" y="5499786"/>
            <a:ext cx="175260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Ruby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019800" y="2656703"/>
            <a:ext cx="175260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C#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495800" y="1687727"/>
            <a:ext cx="175260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Lisp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0" name="Straight Arrow Connector 9"/>
          <p:cNvCxnSpPr>
            <a:stCxn id="5" idx="7"/>
            <a:endCxn id="4" idx="1"/>
          </p:cNvCxnSpPr>
          <p:nvPr/>
        </p:nvCxnSpPr>
        <p:spPr bwMode="auto">
          <a:xfrm flipV="1">
            <a:off x="2181738" y="3695700"/>
            <a:ext cx="1323462" cy="69580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6" idx="0"/>
            <a:endCxn id="4" idx="2"/>
          </p:cNvCxnSpPr>
          <p:nvPr/>
        </p:nvCxnSpPr>
        <p:spPr bwMode="auto">
          <a:xfrm flipV="1">
            <a:off x="4076700" y="4229100"/>
            <a:ext cx="304800" cy="127068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4402095" y="2621982"/>
            <a:ext cx="370962" cy="564002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7" idx="2"/>
            <a:endCxn id="4" idx="3"/>
          </p:cNvCxnSpPr>
          <p:nvPr/>
        </p:nvCxnSpPr>
        <p:spPr bwMode="auto">
          <a:xfrm flipH="1">
            <a:off x="5257800" y="3190103"/>
            <a:ext cx="762000" cy="50559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35058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new type where every value is </a:t>
            </a:r>
            <a:r>
              <a:rPr lang="en-US" dirty="0"/>
              <a:t>u</a:t>
            </a:r>
            <a:r>
              <a:rPr lang="en-US" dirty="0" smtClean="0"/>
              <a:t>nique and immutable</a:t>
            </a:r>
          </a:p>
          <a:p>
            <a:r>
              <a:rPr lang="en-US" dirty="0" smtClean="0"/>
              <a:t>Can use a symbol as a key into an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33625"/>
            <a:ext cx="6800850" cy="193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71800"/>
            <a:ext cx="63246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42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Symbol.iterator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magic method that makes an object iterable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124075"/>
            <a:ext cx="86963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5204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Own Iterable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7324725" cy="345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1450"/>
            <a:ext cx="82486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513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266825"/>
            <a:ext cx="66389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234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Make Iterables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724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8371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Async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600"/>
            <a:ext cx="7734300" cy="40089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5638800"/>
            <a:ext cx="822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http://tritarget.org/blog/2012/11/28/the-pyramid-of-doom-a-javascript-style-trap/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827920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Promises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95400"/>
            <a:ext cx="6081443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9798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Chain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71600"/>
            <a:ext cx="5381625" cy="446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7127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Modularity &amp;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52525"/>
            <a:ext cx="59436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5343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Modularity &amp;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</a:p>
          <a:p>
            <a:pPr lvl="1"/>
            <a:r>
              <a:rPr lang="en-US" dirty="0" smtClean="0"/>
              <a:t>Common JS</a:t>
            </a:r>
          </a:p>
          <a:p>
            <a:pPr lvl="1"/>
            <a:r>
              <a:rPr lang="en-US" dirty="0" smtClean="0"/>
              <a:t>Asynchronous Module Definitions</a:t>
            </a:r>
          </a:p>
          <a:p>
            <a:pPr lvl="1"/>
            <a:r>
              <a:rPr lang="en-US" dirty="0" smtClean="0"/>
              <a:t>IFFE and </a:t>
            </a:r>
            <a:r>
              <a:rPr lang="en-US" dirty="0" err="1" smtClean="0"/>
              <a:t>Globals</a:t>
            </a:r>
            <a:endParaRPr lang="en-US" dirty="0" smtClean="0"/>
          </a:p>
          <a:p>
            <a:r>
              <a:rPr lang="en-US" dirty="0" smtClean="0"/>
              <a:t>Think about how current libraries </a:t>
            </a:r>
            <a:r>
              <a:rPr lang="en-US" dirty="0" smtClean="0"/>
              <a:t>from 2014 are designed</a:t>
            </a:r>
            <a:endParaRPr lang="en-US" dirty="0" smtClean="0"/>
          </a:p>
          <a:p>
            <a:pPr lvl="1"/>
            <a:r>
              <a:rPr lang="en-US" dirty="0" smtClean="0"/>
              <a:t>jQuery -&gt; $</a:t>
            </a:r>
          </a:p>
          <a:p>
            <a:pPr lvl="1"/>
            <a:r>
              <a:rPr lang="en-US" dirty="0" smtClean="0"/>
              <a:t>Angular -&gt; angular</a:t>
            </a:r>
          </a:p>
          <a:p>
            <a:pPr lvl="1"/>
            <a:r>
              <a:rPr lang="en-US" dirty="0" err="1" smtClean="0"/>
              <a:t>Lodash</a:t>
            </a:r>
            <a:r>
              <a:rPr lang="en-US" dirty="0" smtClean="0"/>
              <a:t> -&gt; 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081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</a:p>
          <a:p>
            <a:r>
              <a:rPr lang="en-US" dirty="0" smtClean="0"/>
              <a:t>How Do I Use It NOW?!?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608411619"/>
              </p:ext>
            </p:extLst>
          </p:nvPr>
        </p:nvGraphicFramePr>
        <p:xfrm>
          <a:off x="1600200" y="266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831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Real Modules!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“module” not “file”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14550"/>
            <a:ext cx="65532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8494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76980"/>
            <a:ext cx="8196262" cy="31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9100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Exports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52537"/>
            <a:ext cx="6139229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79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62200" y="990600"/>
            <a:ext cx="4445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https://kangax.github.io/compat-table/es6/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459832"/>
            <a:ext cx="7572375" cy="49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93286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Your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with Grunt, Gulp, </a:t>
            </a:r>
            <a:r>
              <a:rPr lang="en-US" dirty="0" err="1" smtClean="0"/>
              <a:t>WebPack</a:t>
            </a:r>
            <a:r>
              <a:rPr lang="en-US" dirty="0" smtClean="0"/>
              <a:t>, JSPM</a:t>
            </a:r>
          </a:p>
          <a:p>
            <a:pPr lvl="1"/>
            <a:r>
              <a:rPr lang="en-US" dirty="0" smtClean="0"/>
              <a:t>Many others</a:t>
            </a:r>
            <a:endParaRPr lang="en-US" dirty="0"/>
          </a:p>
          <a:p>
            <a:pPr lvl="1"/>
            <a:r>
              <a:rPr lang="en-US" dirty="0"/>
              <a:t>O</a:t>
            </a:r>
            <a:r>
              <a:rPr lang="en-US" dirty="0" smtClean="0"/>
              <a:t>r . . . directly in a browser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67038"/>
            <a:ext cx="7332777" cy="25193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02446" y="990600"/>
            <a:ext cx="19315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https://babeljs.io/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2798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Polyfill</a:t>
            </a:r>
            <a:r>
              <a:rPr lang="en-US" dirty="0" smtClean="0"/>
              <a:t> Your Browser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Almost automatic with many bundling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7205662" cy="25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34740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Your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Bundle them, too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7000"/>
            <a:ext cx="6225208" cy="29212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24200" y="1066800"/>
            <a:ext cx="2714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http://webpack.github.io/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25010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852134" y="3055458"/>
            <a:ext cx="4089936" cy="2289409"/>
          </a:xfrm>
        </p:spPr>
        <p:txBody>
          <a:bodyPr/>
          <a:lstStyle/>
          <a:p>
            <a:r>
              <a:rPr lang="en-US" dirty="0" smtClean="0"/>
              <a:t>My </a:t>
            </a:r>
            <a:r>
              <a:rPr lang="en-US" dirty="0"/>
              <a:t>Connect</a:t>
            </a:r>
          </a:p>
          <a:p>
            <a:pPr lvl="1"/>
            <a:r>
              <a:rPr lang="en-US" dirty="0"/>
              <a:t>On the page for this session, you’ll find</a:t>
            </a:r>
          </a:p>
          <a:p>
            <a:pPr marL="252101" lvl="1" indent="-252101">
              <a:buFont typeface="Arial" panose="020B0604020202020204" pitchFamily="34" charset="0"/>
              <a:buChar char="•"/>
            </a:pPr>
            <a:r>
              <a:rPr lang="en-US" dirty="0"/>
              <a:t>Ask a question to the speaker(s)</a:t>
            </a:r>
          </a:p>
          <a:p>
            <a:pPr marL="252101" lvl="1" indent="-252101">
              <a:buFont typeface="Arial" panose="020B0604020202020204" pitchFamily="34" charset="0"/>
              <a:buChar char="•"/>
            </a:pPr>
            <a:r>
              <a:rPr lang="en-US" dirty="0"/>
              <a:t>Slides</a:t>
            </a:r>
          </a:p>
          <a:p>
            <a:pPr marL="252101" lvl="1" indent="-252101">
              <a:buFont typeface="Arial" panose="020B0604020202020204" pitchFamily="34" charset="0"/>
              <a:buChar char="•"/>
            </a:pPr>
            <a:r>
              <a:rPr lang="en-US" dirty="0"/>
              <a:t>Resources</a:t>
            </a:r>
          </a:p>
          <a:p>
            <a:pPr marL="252101" lvl="1" indent="-252101">
              <a:buFont typeface="Arial" panose="020B0604020202020204" pitchFamily="34" charset="0"/>
              <a:buChar char="•"/>
            </a:pPr>
            <a:r>
              <a:rPr lang="en-US" dirty="0" smtClean="0"/>
              <a:t>Feedback form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01930" y="3055457"/>
            <a:ext cx="4033911" cy="1630831"/>
          </a:xfrm>
        </p:spPr>
        <p:txBody>
          <a:bodyPr/>
          <a:lstStyle/>
          <a:p>
            <a:r>
              <a:rPr lang="en-US" dirty="0"/>
              <a:t>Connect with me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OdeToCode</a:t>
            </a:r>
            <a:endParaRPr lang="en-US" dirty="0" smtClean="0"/>
          </a:p>
          <a:p>
            <a:pPr lvl="1"/>
            <a:r>
              <a:rPr lang="en-US" dirty="0" smtClean="0"/>
              <a:t>scott@OdeToCode.com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" y="195"/>
            <a:ext cx="9144000" cy="24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191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has no block scope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286000"/>
            <a:ext cx="7172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96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let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6596158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343400"/>
            <a:ext cx="44862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194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variables are mutable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819400"/>
            <a:ext cx="1809750" cy="1751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4572000" y="2895600"/>
            <a:ext cx="135485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Tekton Pro" pitchFamily="34" charset="0"/>
              </a:rPr>
              <a:t>=4</a:t>
            </a:r>
            <a:endParaRPr lang="en-US" sz="8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670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const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057400"/>
            <a:ext cx="56673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126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opposite of constructing is destructing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5133975" cy="240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019425"/>
            <a:ext cx="62293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59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3.xml><?xml version="1.0" encoding="utf-8"?>
<a:theme xmlns:a="http://schemas.openxmlformats.org/drawingml/2006/main" name="1_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35078</TotalTime>
  <Words>386</Words>
  <Application>Microsoft Office PowerPoint</Application>
  <PresentationFormat>On-screen Show (4:3)</PresentationFormat>
  <Paragraphs>109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Intelliem 2013 v1</vt:lpstr>
      <vt:lpstr>1_Intelliem 2013 v1</vt:lpstr>
      <vt:lpstr>ECMAScript 2015 (the language formerly known as ECMAScript 6)</vt:lpstr>
      <vt:lpstr>Why The Excitement?</vt:lpstr>
      <vt:lpstr>The Old New JavaScript</vt:lpstr>
      <vt:lpstr>Agenda</vt:lpstr>
      <vt:lpstr>Problem</vt:lpstr>
      <vt:lpstr>Solution: let</vt:lpstr>
      <vt:lpstr>Problem</vt:lpstr>
      <vt:lpstr>Solution: const</vt:lpstr>
      <vt:lpstr>Destructuring</vt:lpstr>
      <vt:lpstr>Destructuring Objects</vt:lpstr>
      <vt:lpstr>Problem: Default Values</vt:lpstr>
      <vt:lpstr>Solution: Default Parameter Values</vt:lpstr>
      <vt:lpstr>Problem: Variable Number of Arguments</vt:lpstr>
      <vt:lpstr>Solution: Rest Parameters</vt:lpstr>
      <vt:lpstr>Spread Operator</vt:lpstr>
      <vt:lpstr>Problem: String Concatenation Is Unpleasant</vt:lpstr>
      <vt:lpstr>Solution: String Templates</vt:lpstr>
      <vt:lpstr>Even Better: Tagged Templates</vt:lpstr>
      <vt:lpstr>Syntax Sugar</vt:lpstr>
      <vt:lpstr>Problem: Simulating OOP</vt:lpstr>
      <vt:lpstr>Solution: class Keyword</vt:lpstr>
      <vt:lpstr>Inheritance</vt:lpstr>
      <vt:lpstr>Problem: function is an 8 character word</vt:lpstr>
      <vt:lpstr>Arrow Functions</vt:lpstr>
      <vt:lpstr>LINQish Arrows</vt:lpstr>
      <vt:lpstr>Arrow Functions Lexically Bind this</vt:lpstr>
      <vt:lpstr>Problem: Encapsulating Collections</vt:lpstr>
      <vt:lpstr>Solution: Iterators and Iterables</vt:lpstr>
      <vt:lpstr>for of</vt:lpstr>
      <vt:lpstr>Symbol</vt:lpstr>
      <vt:lpstr>Symbol.iterator</vt:lpstr>
      <vt:lpstr>Make Your Own Iterable</vt:lpstr>
      <vt:lpstr>Generators</vt:lpstr>
      <vt:lpstr>Easy To Make Iterables</vt:lpstr>
      <vt:lpstr>Problem: Async Code</vt:lpstr>
      <vt:lpstr>Solution: Promises</vt:lpstr>
      <vt:lpstr>Promises Chain</vt:lpstr>
      <vt:lpstr>Problem: Modularity &amp; Scope</vt:lpstr>
      <vt:lpstr>Problem: Modularity &amp; Scope</vt:lpstr>
      <vt:lpstr>Solution: Real Modules!</vt:lpstr>
      <vt:lpstr>Imports</vt:lpstr>
      <vt:lpstr>Multiple Exports</vt:lpstr>
      <vt:lpstr>Making It Work</vt:lpstr>
      <vt:lpstr>Build Your JavaScript</vt:lpstr>
      <vt:lpstr>Polyfill Your Browser</vt:lpstr>
      <vt:lpstr>Build Your Modules</vt:lpstr>
      <vt:lpstr>PowerPoint Presentation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1941</cp:revision>
  <dcterms:created xsi:type="dcterms:W3CDTF">2007-12-27T20:50:38Z</dcterms:created>
  <dcterms:modified xsi:type="dcterms:W3CDTF">2015-12-17T13:51:10Z</dcterms:modified>
</cp:coreProperties>
</file>