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6"/>
  </p:notesMasterIdLst>
  <p:handoutMasterIdLst>
    <p:handoutMasterId r:id="rId17"/>
  </p:handoutMasterIdLst>
  <p:sldIdLst>
    <p:sldId id="327" r:id="rId2"/>
    <p:sldId id="333" r:id="rId3"/>
    <p:sldId id="346" r:id="rId4"/>
    <p:sldId id="335" r:id="rId5"/>
    <p:sldId id="350" r:id="rId6"/>
    <p:sldId id="347" r:id="rId7"/>
    <p:sldId id="343" r:id="rId8"/>
    <p:sldId id="329" r:id="rId9"/>
    <p:sldId id="330" r:id="rId10"/>
    <p:sldId id="349" r:id="rId11"/>
    <p:sldId id="331" r:id="rId12"/>
    <p:sldId id="344" r:id="rId13"/>
    <p:sldId id="345" r:id="rId14"/>
    <p:sldId id="332" r:id="rId1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>
        <p:scale>
          <a:sx n="77" d="100"/>
          <a:sy n="77" d="100"/>
        </p:scale>
        <p:origin x="723" y="4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6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588392"/>
            <a:ext cx="8084228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3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672890" y="4052679"/>
            <a:ext cx="257175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1916651" y="4052679"/>
            <a:ext cx="257175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2174240"/>
            <a:ext cx="257175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2174240"/>
            <a:ext cx="257175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9" y="2174240"/>
            <a:ext cx="257175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588392"/>
            <a:ext cx="8084228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85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odetocode.com/default.aspx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  <p:sldLayoutId id="2147483778" r:id="rId8"/>
    <p:sldLayoutId id="2147483779" r:id="rId9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Components in Angular 1.5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&lt;ng-outlet&gt;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022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ng-link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links using route names and </a:t>
            </a:r>
            <a:r>
              <a:rPr lang="en-US" dirty="0" err="1"/>
              <a:t>paramters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2438400"/>
            <a:ext cx="7105650" cy="26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4939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2438400"/>
            <a:ext cx="8220075" cy="20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3192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73751"/>
              </p:ext>
            </p:extLst>
          </p:nvPr>
        </p:nvGraphicFramePr>
        <p:xfrm>
          <a:off x="1066798" y="1447800"/>
          <a:ext cx="7547318" cy="3559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2">
                  <a:extLst>
                    <a:ext uri="{9D8B030D-6E8A-4147-A177-3AD203B41FA5}">
                      <a16:colId xmlns:a16="http://schemas.microsoft.com/office/drawing/2014/main" val="1711796455"/>
                    </a:ext>
                  </a:extLst>
                </a:gridCol>
                <a:gridCol w="4727916">
                  <a:extLst>
                    <a:ext uri="{9D8B030D-6E8A-4147-A177-3AD203B41FA5}">
                      <a16:colId xmlns:a16="http://schemas.microsoft.com/office/drawing/2014/main" val="752418319"/>
                    </a:ext>
                  </a:extLst>
                </a:gridCol>
              </a:tblGrid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161081"/>
                  </a:ext>
                </a:extLst>
              </a:tr>
              <a:tr h="585537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canActivate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Boolean or promise – can the component activate?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950559"/>
                  </a:ext>
                </a:extLst>
              </a:tr>
              <a:tr h="585537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routerOnActivate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a successful 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54878"/>
                  </a:ext>
                </a:extLst>
              </a:tr>
              <a:tr h="585537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routerCanDeactivate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component be removed?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473627"/>
                  </a:ext>
                </a:extLst>
              </a:tr>
              <a:tr h="585537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routerOnDeactivate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 before destruction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854086"/>
                  </a:ext>
                </a:extLst>
              </a:tr>
              <a:tr h="585537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routerCanReuse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or recreate a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72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49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Compositional Techniques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29889" y="2444607"/>
            <a:ext cx="2627616" cy="254285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37160" tIns="137160" rIns="137160" bIns="137160" rtlCol="0" anchor="t" anchorCtr="0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App</a:t>
            </a:r>
          </a:p>
          <a:p>
            <a:pPr>
              <a:spcBef>
                <a:spcPts val="450"/>
              </a:spcBef>
            </a:pPr>
            <a:endParaRPr lang="en-US" sz="1500" dirty="0">
              <a:solidFill>
                <a:schemeClr val="bg1"/>
              </a:solidFill>
            </a:endParaRP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…</a:t>
            </a: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&lt;ng-outlet /&gt;</a:t>
            </a: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729335" y="2957031"/>
            <a:ext cx="2228723" cy="194952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t" anchorCtr="0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Child</a:t>
            </a:r>
          </a:p>
          <a:p>
            <a:pPr>
              <a:spcBef>
                <a:spcPts val="450"/>
              </a:spcBef>
            </a:pPr>
            <a:endParaRPr lang="en-US" sz="1500" dirty="0">
              <a:solidFill>
                <a:schemeClr val="bg1"/>
              </a:solidFill>
            </a:endParaRP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…</a:t>
            </a: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&lt;ng-outlet /&gt;</a:t>
            </a: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885506" y="3413080"/>
            <a:ext cx="1941816" cy="138701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37160" tIns="137160" rIns="137160" bIns="137160" rtlCol="0" anchor="t" anchorCtr="0"/>
          <a:lstStyle/>
          <a:p>
            <a:pPr>
              <a:spcBef>
                <a:spcPts val="450"/>
              </a:spcBef>
            </a:pPr>
            <a:r>
              <a:rPr lang="en-US" sz="1200" dirty="0">
                <a:solidFill>
                  <a:schemeClr val="bg1"/>
                </a:solidFill>
              </a:rPr>
              <a:t>Grandchild</a:t>
            </a:r>
          </a:p>
          <a:p>
            <a:pPr>
              <a:spcBef>
                <a:spcPts val="450"/>
              </a:spcBef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solidFill>
                  <a:schemeClr val="bg1"/>
                </a:solidFill>
              </a:rPr>
              <a:t>…</a:t>
            </a:r>
          </a:p>
          <a:p>
            <a:pPr>
              <a:spcBef>
                <a:spcPts val="450"/>
              </a:spcBef>
            </a:pPr>
            <a:r>
              <a:rPr lang="en-US" sz="1200" dirty="0">
                <a:solidFill>
                  <a:schemeClr val="bg1"/>
                </a:solidFill>
              </a:rPr>
              <a:t>&lt;ng-outlet /&gt;</a:t>
            </a:r>
          </a:p>
          <a:p>
            <a:pPr>
              <a:spcBef>
                <a:spcPts val="450"/>
              </a:spcBef>
            </a:pPr>
            <a:r>
              <a:rPr lang="en-US" sz="1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9710" y="2683481"/>
            <a:ext cx="2196101" cy="76285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 err="1">
                <a:solidFill>
                  <a:schemeClr val="bg1"/>
                </a:solidFill>
              </a:rPr>
              <a:t>MovieList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9710" y="3987149"/>
            <a:ext cx="2196101" cy="76285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 err="1">
                <a:solidFill>
                  <a:schemeClr val="bg1"/>
                </a:solidFill>
              </a:rPr>
              <a:t>MovieRating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6200000">
            <a:off x="3937572" y="3478578"/>
            <a:ext cx="724328" cy="493160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4864045" y="3478578"/>
            <a:ext cx="724328" cy="493160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43744" y="3575117"/>
            <a:ext cx="10054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Bindings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18016" y="2936131"/>
            <a:ext cx="2196101" cy="76285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Accordion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18189" y="3596380"/>
            <a:ext cx="925439" cy="76285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Panel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66153" y="3605721"/>
            <a:ext cx="925439" cy="76285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8687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should be more compatible with Angular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000" y="2362200"/>
            <a:ext cx="6522184" cy="3457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27267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2953" y="1802824"/>
            <a:ext cx="2826328" cy="192231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 err="1">
                <a:solidFill>
                  <a:schemeClr val="bg1"/>
                </a:solidFill>
              </a:rPr>
              <a:t>module.controller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2953" y="3922570"/>
            <a:ext cx="2826328" cy="192231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 err="1">
                <a:solidFill>
                  <a:schemeClr val="bg1"/>
                </a:solidFill>
              </a:rPr>
              <a:t>module.directive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8584" y="2405497"/>
            <a:ext cx="2826328" cy="283671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 err="1">
                <a:solidFill>
                  <a:schemeClr val="bg1"/>
                </a:solidFill>
              </a:rPr>
              <a:t>module.component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969281" y="2763982"/>
            <a:ext cx="1309302" cy="2197677"/>
          </a:xfrm>
          <a:prstGeom prst="rightBrace">
            <a:avLst>
              <a:gd name="adj1" fmla="val 8333"/>
              <a:gd name="adj2" fmla="val 49054"/>
            </a:avLst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8882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Components?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219200" y="1371600"/>
            <a:ext cx="30480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Clean and simple API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648200" y="1371600"/>
            <a:ext cx="30480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Aligned with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Angular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219200" y="3733800"/>
            <a:ext cx="30480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Practical defaults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648200" y="3733800"/>
            <a:ext cx="30480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Component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58873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Essence of Components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4600" y="3200400"/>
            <a:ext cx="4510070" cy="2391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457200" y="1447800"/>
            <a:ext cx="8229600" cy="4495800"/>
          </a:xfrm>
          <a:prstGeom prst="rect">
            <a:avLst/>
          </a:prstGeom>
        </p:spPr>
        <p:txBody>
          <a:bodyPr/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kern="0" dirty="0"/>
              <a:t>Creates a custom element</a:t>
            </a:r>
          </a:p>
          <a:p>
            <a:r>
              <a:rPr lang="en-US" sz="1800" kern="0" dirty="0"/>
              <a:t>Consists of template and controller</a:t>
            </a:r>
          </a:p>
          <a:p>
            <a:r>
              <a:rPr lang="en-US" sz="1800" kern="0" dirty="0"/>
              <a:t>Uses </a:t>
            </a:r>
            <a:r>
              <a:rPr lang="en-US" sz="1800" kern="0" dirty="0" err="1"/>
              <a:t>controllerAs</a:t>
            </a:r>
            <a:r>
              <a:rPr lang="en-US" sz="1800" kern="0" dirty="0"/>
              <a:t> and isolated scope</a:t>
            </a:r>
          </a:p>
        </p:txBody>
      </p:sp>
    </p:spTree>
    <p:extLst>
      <p:ext uri="{BB962C8B-B14F-4D97-AF65-F5344CB8AC3E}">
        <p14:creationId xmlns:p14="http://schemas.microsoft.com/office/powerpoint/2010/main" val="234117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447800"/>
            <a:ext cx="8229600" cy="4495800"/>
          </a:xfrm>
          <a:prstGeom prst="rect">
            <a:avLst/>
          </a:prstGeom>
        </p:spPr>
        <p:txBody>
          <a:bodyPr/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kern="0" dirty="0"/>
              <a:t>Swap templates in and out of the DOM</a:t>
            </a:r>
          </a:p>
          <a:p>
            <a:r>
              <a:rPr lang="en-US" sz="1800" kern="0" dirty="0"/>
              <a:t>Features map to URLs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664" y="2971800"/>
            <a:ext cx="8386730" cy="2558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932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25382"/>
              </p:ext>
            </p:extLst>
          </p:nvPr>
        </p:nvGraphicFramePr>
        <p:xfrm>
          <a:off x="1295400" y="1447800"/>
          <a:ext cx="6858000" cy="3956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840778844"/>
                    </a:ext>
                  </a:extLst>
                </a:gridCol>
                <a:gridCol w="4629150">
                  <a:extLst>
                    <a:ext uri="{9D8B030D-6E8A-4147-A177-3AD203B41FA5}">
                      <a16:colId xmlns:a16="http://schemas.microsoft.com/office/drawing/2014/main" val="1312473441"/>
                    </a:ext>
                  </a:extLst>
                </a:gridCol>
              </a:tblGrid>
              <a:tr h="574763">
                <a:tc>
                  <a:txBody>
                    <a:bodyPr/>
                    <a:lstStyle/>
                    <a:p>
                      <a:r>
                        <a:rPr lang="en-US" sz="24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57489"/>
                  </a:ext>
                </a:extLst>
              </a:tr>
              <a:tr h="992056">
                <a:tc>
                  <a:txBody>
                    <a:bodyPr/>
                    <a:lstStyle/>
                    <a:p>
                      <a:r>
                        <a:rPr lang="en-US" sz="2400" dirty="0"/>
                        <a:t>$</a:t>
                      </a:r>
                      <a:r>
                        <a:rPr lang="en-US" sz="2400" dirty="0" err="1"/>
                        <a:t>onInit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After construction and bindings initialized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846376"/>
                  </a:ext>
                </a:extLst>
              </a:tr>
              <a:tr h="574763">
                <a:tc>
                  <a:txBody>
                    <a:bodyPr/>
                    <a:lstStyle/>
                    <a:p>
                      <a:r>
                        <a:rPr lang="en-US" sz="2400" dirty="0"/>
                        <a:t>$</a:t>
                      </a:r>
                      <a:r>
                        <a:rPr lang="en-US" sz="2400" dirty="0" err="1"/>
                        <a:t>onChanges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Called when bindings are updated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046975"/>
                  </a:ext>
                </a:extLst>
              </a:tr>
              <a:tr h="992056">
                <a:tc>
                  <a:txBody>
                    <a:bodyPr/>
                    <a:lstStyle/>
                    <a:p>
                      <a:r>
                        <a:rPr lang="en-US" sz="2400" dirty="0"/>
                        <a:t>$</a:t>
                      </a:r>
                      <a:r>
                        <a:rPr lang="en-US" sz="2400" dirty="0" err="1"/>
                        <a:t>onDestroy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Called</a:t>
                      </a:r>
                      <a:r>
                        <a:rPr lang="en-US" sz="2400" baseline="0" dirty="0"/>
                        <a:t> when associated $scope destroyed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74406"/>
                  </a:ext>
                </a:extLst>
              </a:tr>
              <a:tr h="574763">
                <a:tc>
                  <a:txBody>
                    <a:bodyPr/>
                    <a:lstStyle/>
                    <a:p>
                      <a:r>
                        <a:rPr lang="en-US" sz="2400" dirty="0"/>
                        <a:t>$</a:t>
                      </a:r>
                      <a:r>
                        <a:rPr lang="en-US" sz="2400" dirty="0" err="1"/>
                        <a:t>postLink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Similar to directive</a:t>
                      </a:r>
                      <a:r>
                        <a:rPr lang="en-US" sz="2400" baseline="0" dirty="0"/>
                        <a:t> link function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257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786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Link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Nested Routing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Lifecycle</a:t>
            </a:r>
          </a:p>
          <a:p>
            <a:r>
              <a:rPr lang="en-US" dirty="0"/>
              <a:t>Hooks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Angular 2 </a:t>
            </a:r>
          </a:p>
          <a:p>
            <a:r>
              <a:rPr lang="en-US" dirty="0"/>
              <a:t>Compatible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Components are</a:t>
            </a:r>
          </a:p>
          <a:p>
            <a:r>
              <a:rPr lang="en-US" dirty="0"/>
              <a:t>Native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Router</a:t>
            </a:r>
          </a:p>
        </p:txBody>
      </p:sp>
    </p:spTree>
    <p:extLst>
      <p:ext uri="{BB962C8B-B14F-4D97-AF65-F5344CB8AC3E}">
        <p14:creationId xmlns:p14="http://schemas.microsoft.com/office/powerpoint/2010/main" val="17860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uiExpand="1" build="p" animBg="1"/>
      <p:bldP spid="4" grpId="0" uiExpand="1" build="p" animBg="1"/>
      <p:bldP spid="5" grpId="0" uiExpand="1" build="p" animBg="1"/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angular-component-router</a:t>
            </a:r>
          </a:p>
          <a:p>
            <a:pPr lvl="1"/>
            <a:r>
              <a:rPr lang="en-US" dirty="0"/>
              <a:t>Built from Angular2 </a:t>
            </a:r>
            <a:r>
              <a:rPr lang="en-US" dirty="0" err="1"/>
              <a:t>TypeScript</a:t>
            </a:r>
            <a:r>
              <a:rPr lang="en-US" dirty="0"/>
              <a:t>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30224"/>
            <a:ext cx="8396287" cy="930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4542175"/>
            <a:ext cx="67341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928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Level Component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2438400"/>
            <a:ext cx="7696200" cy="28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934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24852</TotalTime>
  <Words>203</Words>
  <Application>Microsoft Office PowerPoint</Application>
  <PresentationFormat>On-screen Show (4:3)</PresentationFormat>
  <Paragraphs>85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Consolas</vt:lpstr>
      <vt:lpstr>Gotham Book</vt:lpstr>
      <vt:lpstr>Gotham Rounded Light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Components in Angular 1.5</vt:lpstr>
      <vt:lpstr>PowerPoint Presentation</vt:lpstr>
      <vt:lpstr>Why Components?</vt:lpstr>
      <vt:lpstr>The Essence of Components</vt:lpstr>
      <vt:lpstr>Routing</vt:lpstr>
      <vt:lpstr>Component Lifecycle</vt:lpstr>
      <vt:lpstr>Component Router</vt:lpstr>
      <vt:lpstr>Setup</vt:lpstr>
      <vt:lpstr>App Level Component</vt:lpstr>
      <vt:lpstr>ng-link</vt:lpstr>
      <vt:lpstr>Child Components</vt:lpstr>
      <vt:lpstr>Lifecycle Hooks</vt:lpstr>
      <vt:lpstr>Three Compositional Techniques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1856</cp:revision>
  <dcterms:created xsi:type="dcterms:W3CDTF">2007-12-27T20:50:38Z</dcterms:created>
  <dcterms:modified xsi:type="dcterms:W3CDTF">2016-05-04T20:47:02Z</dcterms:modified>
</cp:coreProperties>
</file>