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40"/>
  </p:notesMasterIdLst>
  <p:handoutMasterIdLst>
    <p:handoutMasterId r:id="rId41"/>
  </p:handoutMasterIdLst>
  <p:sldIdLst>
    <p:sldId id="327" r:id="rId2"/>
    <p:sldId id="347" r:id="rId3"/>
    <p:sldId id="348" r:id="rId4"/>
    <p:sldId id="350" r:id="rId5"/>
    <p:sldId id="351" r:id="rId6"/>
    <p:sldId id="328" r:id="rId7"/>
    <p:sldId id="352" r:id="rId8"/>
    <p:sldId id="353" r:id="rId9"/>
    <p:sldId id="354" r:id="rId10"/>
    <p:sldId id="335" r:id="rId11"/>
    <p:sldId id="334" r:id="rId12"/>
    <p:sldId id="336" r:id="rId13"/>
    <p:sldId id="355" r:id="rId14"/>
    <p:sldId id="337" r:id="rId15"/>
    <p:sldId id="338" r:id="rId16"/>
    <p:sldId id="356" r:id="rId17"/>
    <p:sldId id="339" r:id="rId18"/>
    <p:sldId id="341" r:id="rId19"/>
    <p:sldId id="357" r:id="rId20"/>
    <p:sldId id="340" r:id="rId21"/>
    <p:sldId id="358" r:id="rId22"/>
    <p:sldId id="359" r:id="rId23"/>
    <p:sldId id="360" r:id="rId24"/>
    <p:sldId id="361" r:id="rId25"/>
    <p:sldId id="362" r:id="rId26"/>
    <p:sldId id="363" r:id="rId27"/>
    <p:sldId id="368" r:id="rId28"/>
    <p:sldId id="369" r:id="rId29"/>
    <p:sldId id="364" r:id="rId30"/>
    <p:sldId id="365" r:id="rId31"/>
    <p:sldId id="366" r:id="rId32"/>
    <p:sldId id="370" r:id="rId33"/>
    <p:sldId id="371" r:id="rId34"/>
    <p:sldId id="372" r:id="rId35"/>
    <p:sldId id="373" r:id="rId36"/>
    <p:sldId id="374" r:id="rId37"/>
    <p:sldId id="375" r:id="rId38"/>
    <p:sldId id="345" r:id="rId3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7"/>
            <p14:sldId id="348"/>
            <p14:sldId id="350"/>
            <p14:sldId id="351"/>
            <p14:sldId id="328"/>
            <p14:sldId id="352"/>
            <p14:sldId id="353"/>
            <p14:sldId id="354"/>
            <p14:sldId id="335"/>
            <p14:sldId id="334"/>
            <p14:sldId id="336"/>
            <p14:sldId id="355"/>
            <p14:sldId id="337"/>
            <p14:sldId id="338"/>
            <p14:sldId id="356"/>
            <p14:sldId id="339"/>
            <p14:sldId id="341"/>
            <p14:sldId id="357"/>
            <p14:sldId id="340"/>
            <p14:sldId id="358"/>
            <p14:sldId id="359"/>
            <p14:sldId id="360"/>
            <p14:sldId id="361"/>
            <p14:sldId id="362"/>
            <p14:sldId id="363"/>
            <p14:sldId id="368"/>
            <p14:sldId id="369"/>
            <p14:sldId id="364"/>
            <p14:sldId id="365"/>
            <p14:sldId id="366"/>
            <p14:sldId id="370"/>
            <p14:sldId id="371"/>
            <p14:sldId id="372"/>
            <p14:sldId id="373"/>
            <p14:sldId id="374"/>
            <p14:sldId id="375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289"/>
    <a:srgbClr val="D3D3A9"/>
    <a:srgbClr val="FF9121"/>
    <a:srgbClr val="5DB024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79865" autoAdjust="0"/>
  </p:normalViewPr>
  <p:slideViewPr>
    <p:cSldViewPr>
      <p:cViewPr varScale="1">
        <p:scale>
          <a:sx n="117" d="100"/>
          <a:sy n="117" d="100"/>
        </p:scale>
        <p:origin x="13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The HTTP Pipeline in ASP.NET Core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searches for Startup </a:t>
            </a:r>
          </a:p>
          <a:p>
            <a:r>
              <a:rPr lang="en-US" dirty="0"/>
              <a:t>Defines configuration, </a:t>
            </a:r>
            <a:r>
              <a:rPr lang="en-US" i="1" dirty="0"/>
              <a:t>middleware</a:t>
            </a:r>
            <a:r>
              <a:rPr lang="en-US" dirty="0"/>
              <a:t>, services, and entry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48946"/>
            <a:ext cx="8096250" cy="33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Provides </a:t>
            </a:r>
            <a:r>
              <a:rPr lang="en-US" dirty="0" err="1"/>
              <a:t>IApplicationBuilder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Use this API to build the pipeline</a:t>
            </a:r>
          </a:p>
          <a:p>
            <a:r>
              <a:rPr lang="en-US" dirty="0"/>
              <a:t>Injectable parameters</a:t>
            </a:r>
          </a:p>
          <a:p>
            <a:pPr lvl="2"/>
            <a:r>
              <a:rPr lang="en-US" dirty="0" err="1"/>
              <a:t>IHostingEnvironment</a:t>
            </a:r>
            <a:endParaRPr lang="en-US" dirty="0"/>
          </a:p>
          <a:p>
            <a:pPr lvl="2"/>
            <a:r>
              <a:rPr lang="en-US" dirty="0" err="1"/>
              <a:t>ILoggerFactory</a:t>
            </a:r>
            <a:endParaRPr lang="en-US" dirty="0"/>
          </a:p>
          <a:p>
            <a:r>
              <a:rPr lang="en-US" dirty="0"/>
              <a:t>Can also ask for configured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8600"/>
            <a:ext cx="81534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Use</a:t>
            </a:r>
            <a:r>
              <a:rPr lang="en-US" dirty="0"/>
              <a:t> middleware</a:t>
            </a:r>
          </a:p>
          <a:p>
            <a:r>
              <a:rPr lang="en-US" i="1" dirty="0"/>
              <a:t>Run</a:t>
            </a:r>
            <a:r>
              <a:rPr lang="en-US" dirty="0"/>
              <a:t> middleware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848600" cy="20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Relies on </a:t>
            </a:r>
            <a:r>
              <a:rPr lang="en-US" dirty="0" err="1"/>
              <a:t>RequestDelegate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RequestDelegate</a:t>
            </a:r>
            <a:r>
              <a:rPr lang="en-US" dirty="0"/>
              <a:t> is a method that:</a:t>
            </a:r>
          </a:p>
          <a:p>
            <a:pPr lvl="1"/>
            <a:r>
              <a:rPr lang="en-US" dirty="0"/>
              <a:t>Take an </a:t>
            </a:r>
            <a:r>
              <a:rPr lang="en-US" dirty="0" err="1"/>
              <a:t>HttpContext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Returns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49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5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a </a:t>
            </a:r>
            <a:r>
              <a:rPr lang="en-US" dirty="0" err="1"/>
              <a:t>RequestDelegate</a:t>
            </a:r>
            <a:r>
              <a:rPr lang="en-US" dirty="0"/>
              <a:t> to Run</a:t>
            </a:r>
          </a:p>
          <a:p>
            <a:r>
              <a:rPr lang="en-US" dirty="0"/>
              <a:t>No access to other middleware</a:t>
            </a:r>
          </a:p>
          <a:p>
            <a:pPr lvl="1"/>
            <a:r>
              <a:rPr lang="en-US" dirty="0"/>
              <a:t>Run is terminal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3048000"/>
            <a:ext cx="8143875" cy="20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dirty="0" err="1"/>
              <a:t>RequestDelegate</a:t>
            </a:r>
            <a:endParaRPr lang="en-US" dirty="0"/>
          </a:p>
          <a:p>
            <a:r>
              <a:rPr lang="en-US" dirty="0"/>
              <a:t>Return a </a:t>
            </a:r>
            <a:r>
              <a:rPr lang="en-US" dirty="0" err="1"/>
              <a:t>RequestDelegate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19400"/>
            <a:ext cx="6048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27635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Request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11480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Middleware</a:t>
            </a:r>
          </a:p>
        </p:txBody>
      </p:sp>
    </p:spTree>
    <p:extLst>
      <p:ext uri="{BB962C8B-B14F-4D97-AF65-F5344CB8AC3E}">
        <p14:creationId xmlns:p14="http://schemas.microsoft.com/office/powerpoint/2010/main" val="383519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Encapsulate middleware in a class</a:t>
            </a:r>
          </a:p>
          <a:p>
            <a:r>
              <a:rPr lang="en-US" dirty="0"/>
              <a:t>Requires constructor and Invoke method</a:t>
            </a:r>
          </a:p>
          <a:p>
            <a:pPr lvl="1"/>
            <a:r>
              <a:rPr lang="en-US" dirty="0"/>
              <a:t>Both are injectable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295650"/>
            <a:ext cx="6581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 is to create custom options object and Use method.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429000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MapWhen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48000"/>
            <a:ext cx="5429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cornsuits.com/wp-content/uploads/2015/07/COR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73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8112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UsePlatformHandler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Required for Windows authentication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IIS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2900" y="3182964"/>
            <a:ext cx="16764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latin typeface="Tekton Pro" pitchFamily="34" charset="0"/>
              </a:rPr>
              <a:t>Auth</a:t>
            </a:r>
            <a:r>
              <a:rPr lang="en-US" dirty="0">
                <a:latin typeface="Tekton Pro" pitchFamily="34" charset="0"/>
              </a:rPr>
              <a:t> ticket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733800" y="3182964"/>
            <a:ext cx="25908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b="0" dirty="0"/>
              <a:t>X-IIS-</a:t>
            </a:r>
            <a:r>
              <a:rPr lang="en-US" b="0" dirty="0" err="1"/>
              <a:t>WindowsAuthToken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103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Process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308528"/>
            <a:ext cx="3152775" cy="4572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 bwMode="auto">
          <a:xfrm rot="5400000">
            <a:off x="6528620" y="4745064"/>
            <a:ext cx="506359" cy="533400"/>
          </a:xfrm>
          <a:prstGeom prst="bentUp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1083" y="4952312"/>
            <a:ext cx="1676400" cy="3635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WindowsPrincipal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5509" y="4419600"/>
            <a:ext cx="2667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latin typeface="Tekton Pro" pitchFamily="34" charset="0"/>
              </a:rPr>
              <a:t>IIS Platform Handler</a:t>
            </a:r>
          </a:p>
          <a:p>
            <a:pPr algn="ctr"/>
            <a:r>
              <a:rPr lang="en-US" sz="1200" dirty="0" err="1">
                <a:latin typeface="Tekton Pro" pitchFamily="34" charset="0"/>
              </a:rPr>
              <a:t>forwardWindowsAuthToken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58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Microsoft.AspNet.Static</a:t>
            </a:r>
            <a:r>
              <a:rPr lang="en-US" dirty="0"/>
              <a:t> files package</a:t>
            </a:r>
          </a:p>
          <a:p>
            <a:pPr lvl="1"/>
            <a:r>
              <a:rPr lang="en-US" dirty="0"/>
              <a:t>Serve static files</a:t>
            </a:r>
          </a:p>
          <a:p>
            <a:pPr lvl="1"/>
            <a:r>
              <a:rPr lang="en-US" dirty="0"/>
              <a:t>Directory browsing</a:t>
            </a:r>
          </a:p>
          <a:p>
            <a:pPr lvl="1"/>
            <a:r>
              <a:rPr lang="en-US" dirty="0"/>
              <a:t>Default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238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226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Diagnostics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Microsoft.AspNet.Diagnostics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Developer exception page</a:t>
            </a:r>
          </a:p>
          <a:p>
            <a:pPr lvl="1"/>
            <a:r>
              <a:rPr lang="en-US" dirty="0"/>
              <a:t>Production error page</a:t>
            </a:r>
          </a:p>
          <a:p>
            <a:pPr lvl="1"/>
            <a:r>
              <a:rPr lang="en-US" dirty="0"/>
              <a:t>Runtime info page</a:t>
            </a:r>
          </a:p>
          <a:p>
            <a:pPr lvl="1"/>
            <a:r>
              <a:rPr lang="en-US" dirty="0"/>
              <a:t>Welcome page</a:t>
            </a:r>
          </a:p>
          <a:p>
            <a:pPr lvl="1"/>
            <a:r>
              <a:rPr lang="en-US" dirty="0"/>
              <a:t>Status code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114800"/>
            <a:ext cx="3914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1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Microsoft.AspNet.Cors</a:t>
            </a:r>
            <a:endParaRPr lang="en-US" dirty="0"/>
          </a:p>
          <a:p>
            <a:pPr lvl="1"/>
            <a:r>
              <a:rPr lang="en-US" dirty="0"/>
              <a:t>Add services and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5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Microsoft.AspNet.Session</a:t>
            </a:r>
            <a:endParaRPr lang="en-US" dirty="0"/>
          </a:p>
          <a:p>
            <a:pPr lvl="1"/>
            <a:r>
              <a:rPr lang="en-US" dirty="0"/>
              <a:t>Add services and middleware</a:t>
            </a:r>
          </a:p>
          <a:p>
            <a:pPr lvl="1"/>
            <a:r>
              <a:rPr lang="en-US" dirty="0"/>
              <a:t>Also requires a cache service</a:t>
            </a:r>
          </a:p>
          <a:p>
            <a:r>
              <a:rPr lang="en-US" dirty="0"/>
              <a:t> </a:t>
            </a:r>
            <a:r>
              <a:rPr lang="en-US" dirty="0" err="1"/>
              <a:t>Microsoft.Extensions.Caching.Memory</a:t>
            </a:r>
            <a:endParaRPr lang="en-US" dirty="0"/>
          </a:p>
          <a:p>
            <a:pPr lvl="1"/>
            <a:r>
              <a:rPr lang="en-US" dirty="0"/>
              <a:t>Implements an in-memory cache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90" y="3695700"/>
            <a:ext cx="3629025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24400"/>
            <a:ext cx="3009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66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Microsoft.Authentication.*</a:t>
            </a:r>
          </a:p>
          <a:p>
            <a:pPr lvl="1"/>
            <a:r>
              <a:rPr lang="en-US" dirty="0"/>
              <a:t>Cookies, JWT Bearer</a:t>
            </a:r>
          </a:p>
          <a:p>
            <a:r>
              <a:rPr lang="en-US" dirty="0"/>
              <a:t>OAuth and OpenID</a:t>
            </a:r>
          </a:p>
          <a:p>
            <a:pPr lvl="1"/>
            <a:r>
              <a:rPr lang="en-US" dirty="0"/>
              <a:t>Google, Twitter, Facebook, Microsoft, OAuth*</a:t>
            </a:r>
          </a:p>
          <a:p>
            <a:r>
              <a:rPr lang="en-US" dirty="0"/>
              <a:t>Middleware works with Authentication property of </a:t>
            </a:r>
            <a:r>
              <a:rPr lang="en-US" dirty="0" err="1"/>
              <a:t>HttpContext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3962400"/>
            <a:ext cx="8115300" cy="15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901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HttpContext.Authentication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63939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7679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Protecting a Folder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905000"/>
            <a:ext cx="7991475" cy="38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06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Identity adds a layer of abstraction over authentication mechanisms</a:t>
            </a:r>
          </a:p>
          <a:p>
            <a:pPr lvl="1"/>
            <a:r>
              <a:rPr lang="en-US" dirty="0"/>
              <a:t>Middleware uses various cookie </a:t>
            </a:r>
            <a:r>
              <a:rPr lang="en-US" dirty="0" err="1"/>
              <a:t>auth</a:t>
            </a:r>
            <a:r>
              <a:rPr lang="en-US" dirty="0"/>
              <a:t>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828925"/>
            <a:ext cx="794385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0"/>
            <a:ext cx="3362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Allen Family Food Processing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pic>
        <p:nvPicPr>
          <p:cNvPr id="2054" name="Picture 6" descr="http://whatscookingamerica.net/Vegetables/Photos/UnshuckedCor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400230"/>
            <a:ext cx="1444625" cy="81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pic>
        <p:nvPicPr>
          <p:cNvPr id="2056" name="Picture 8" descr="http://whatscookingamerica.net/Vegetables/Photos/ShuckedCor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25" y="2351456"/>
            <a:ext cx="1229520" cy="8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pic>
        <p:nvPicPr>
          <p:cNvPr id="2062" name="Picture 14" descr="http://www.food-skills-for-self-sufficiency.com/images/blanching-cor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6" y="2328054"/>
            <a:ext cx="1061247" cy="9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food-skills-for-self-sufficiency.com/images/chilling-blanched-cor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57" y="4162425"/>
            <a:ext cx="999828" cy="9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ickyourown.org/corn/corn%20cob%20c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43" y="4203829"/>
            <a:ext cx="1227587" cy="9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pic>
        <p:nvPicPr>
          <p:cNvPr id="2070" name="Picture 22" descr="http://secretcorners.net/weblog/blogs/media/blogs/a/corn_in_freezer_ba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9" y="4162425"/>
            <a:ext cx="1358194" cy="9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7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middleware enables controller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528887"/>
            <a:ext cx="8658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18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package </a:t>
            </a:r>
            <a:r>
              <a:rPr lang="en-US" dirty="0" err="1"/>
              <a:t>Microsoft.AspNet.TestHost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5894494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65" y="3657600"/>
            <a:ext cx="6005512" cy="25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04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Order is Important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724150"/>
            <a:ext cx="47148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889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Check </a:t>
            </a:r>
            <a:r>
              <a:rPr lang="en-US" dirty="0" err="1"/>
              <a:t>Response.HasStarted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6" y="2133600"/>
            <a:ext cx="8432988" cy="29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218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Middleware Are Singletons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with data shared across requests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943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999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context.Items</a:t>
            </a:r>
            <a:r>
              <a:rPr lang="en-US" dirty="0"/>
              <a:t> is Useful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Items are scoped to a single HTTP transaction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090862"/>
            <a:ext cx="7991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79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Action Options For Extensibility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options classes expose “events”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4" y="2743200"/>
            <a:ext cx="8177212" cy="23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686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</a:t>
            </a:r>
            <a:r>
              <a:rPr lang="en-US" dirty="0" err="1"/>
              <a:t>Response.Dispose</a:t>
            </a:r>
            <a:r>
              <a:rPr lang="en-US" dirty="0"/>
              <a:t> Is Useful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clean up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895600"/>
            <a:ext cx="8105775" cy="18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394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provides logic for HTTP processing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Logger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Authorizer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Router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8" name="Left Arrow 17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9" name="Left Arrow 18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27606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 animBg="1"/>
      <p:bldP spid="21" grpId="0" animBg="1"/>
      <p:bldP spid="3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Logger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Authorizer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Router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36343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in ASP.NET …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33400" y="3429000"/>
            <a:ext cx="69723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HTTP Pipeline</a:t>
            </a:r>
          </a:p>
        </p:txBody>
      </p:sp>
      <p:sp>
        <p:nvSpPr>
          <p:cNvPr id="25" name="Curved Left Arrow 24"/>
          <p:cNvSpPr/>
          <p:nvPr/>
        </p:nvSpPr>
        <p:spPr bwMode="auto">
          <a:xfrm>
            <a:off x="342900" y="3657600"/>
            <a:ext cx="8382000" cy="838200"/>
          </a:xfrm>
          <a:prstGeom prst="curvedLeftArrow">
            <a:avLst>
              <a:gd name="adj1" fmla="val 25000"/>
              <a:gd name="adj2" fmla="val 46875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4300" y="3409950"/>
            <a:ext cx="10668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HTTP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Hander</a:t>
            </a:r>
          </a:p>
        </p:txBody>
      </p:sp>
      <p:sp>
        <p:nvSpPr>
          <p:cNvPr id="26" name="Lightning Bolt 25"/>
          <p:cNvSpPr/>
          <p:nvPr/>
        </p:nvSpPr>
        <p:spPr bwMode="auto">
          <a:xfrm rot="2159449">
            <a:off x="629991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61950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BeginRequest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0" name="Lightning Bolt 29"/>
          <p:cNvSpPr/>
          <p:nvPr/>
        </p:nvSpPr>
        <p:spPr bwMode="auto">
          <a:xfrm rot="2159449">
            <a:off x="2153991" y="311853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885950" y="2536519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>
                <a:latin typeface="Tekton Pro" pitchFamily="34" charset="0"/>
              </a:rPr>
              <a:t>Authenticate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Request</a:t>
            </a:r>
          </a:p>
        </p:txBody>
      </p:sp>
      <p:sp>
        <p:nvSpPr>
          <p:cNvPr id="32" name="Lightning Bolt 31"/>
          <p:cNvSpPr/>
          <p:nvPr/>
        </p:nvSpPr>
        <p:spPr bwMode="auto">
          <a:xfrm rot="2159449">
            <a:off x="3712199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44158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>
                <a:latin typeface="Tekton Pro" pitchFamily="34" charset="0"/>
              </a:rPr>
              <a:t>Acquire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State</a:t>
            </a:r>
          </a:p>
        </p:txBody>
      </p:sp>
      <p:sp>
        <p:nvSpPr>
          <p:cNvPr id="34" name="Lightning Bolt 33"/>
          <p:cNvSpPr/>
          <p:nvPr/>
        </p:nvSpPr>
        <p:spPr bwMode="auto">
          <a:xfrm rot="2159449">
            <a:off x="6659316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91275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PreRequest</a:t>
            </a:r>
            <a:endParaRPr lang="en-US" sz="1200" dirty="0">
              <a:latin typeface="Tekton Pro" pitchFamily="34" charset="0"/>
            </a:endParaRPr>
          </a:p>
          <a:p>
            <a:pPr algn="ctr"/>
            <a:r>
              <a:rPr lang="en-US" sz="1200" dirty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Execute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56018" y="2236053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ekton Pro" pitchFamily="34" charset="0"/>
              </a:rPr>
              <a:t>…</a:t>
            </a:r>
          </a:p>
        </p:txBody>
      </p:sp>
      <p:sp>
        <p:nvSpPr>
          <p:cNvPr id="37" name="Lightning Bolt 36"/>
          <p:cNvSpPr/>
          <p:nvPr/>
        </p:nvSpPr>
        <p:spPr bwMode="auto">
          <a:xfrm rot="13226506">
            <a:off x="6812937" y="466551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391275" y="51149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PostRequest</a:t>
            </a:r>
            <a:endParaRPr lang="en-US" sz="1200" dirty="0">
              <a:latin typeface="Tekton Pro" pitchFamily="34" charset="0"/>
            </a:endParaRPr>
          </a:p>
          <a:p>
            <a:pPr algn="ctr"/>
            <a:r>
              <a:rPr lang="en-US" sz="1200" dirty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Execute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686055" y="4876800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ekton Pro" pitchFamily="34" charset="0"/>
              </a:rPr>
              <a:t>…</a:t>
            </a:r>
          </a:p>
        </p:txBody>
      </p:sp>
      <p:sp>
        <p:nvSpPr>
          <p:cNvPr id="40" name="Lightning Bolt 39"/>
          <p:cNvSpPr/>
          <p:nvPr/>
        </p:nvSpPr>
        <p:spPr bwMode="auto">
          <a:xfrm rot="13226506">
            <a:off x="783612" y="464646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1950" y="509587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EndRequest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9" grpId="0"/>
      <p:bldP spid="37" grpId="0" animBg="1"/>
      <p:bldP spid="38" grpId="0" animBg="1"/>
      <p:bldP spid="39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Middleware?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  <a:p>
            <a:r>
              <a:rPr lang="en-US" dirty="0"/>
              <a:t>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49" y="4337934"/>
            <a:ext cx="3921124" cy="1542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349" y="1905000"/>
            <a:ext cx="4189288" cy="16954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87058"/>
              </p:ext>
            </p:extLst>
          </p:nvPr>
        </p:nvGraphicFramePr>
        <p:xfrm>
          <a:off x="457200" y="2743200"/>
          <a:ext cx="371256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282">
                  <a:extLst>
                    <a:ext uri="{9D8B030D-6E8A-4147-A177-3AD203B41FA5}">
                      <a16:colId xmlns:a16="http://schemas.microsoft.com/office/drawing/2014/main" val="2170437929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1780964970"/>
                    </a:ext>
                  </a:extLst>
                </a:gridCol>
              </a:tblGrid>
              <a:tr h="33332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Hello</a:t>
                      </a:r>
                      <a:r>
                        <a:rPr lang="en-US" baseline="0" dirty="0"/>
                        <a:t> World Performance Tests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448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Requests </a:t>
                      </a:r>
                      <a:r>
                        <a:rPr lang="en-US" b="1" baseline="0" dirty="0"/>
                        <a:t>/ 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2016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i="0" dirty="0">
                          <a:latin typeface="+mj-lt"/>
                        </a:rPr>
                        <a:t>ASP.NET</a:t>
                      </a:r>
                      <a:r>
                        <a:rPr lang="en-US" sz="1600" i="0" baseline="0" dirty="0">
                          <a:latin typeface="+mj-lt"/>
                        </a:rPr>
                        <a:t> 4.6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>
                          <a:latin typeface="+mj-lt"/>
                        </a:rPr>
                        <a:t>57,843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24057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i="0" dirty="0" err="1">
                          <a:latin typeface="+mj-lt"/>
                        </a:rPr>
                        <a:t>NodeJS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>
                          <a:latin typeface="+mj-lt"/>
                        </a:rPr>
                        <a:t>127,017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9938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i="0" dirty="0">
                          <a:latin typeface="+mj-lt"/>
                        </a:rPr>
                        <a:t>ASP.NET</a:t>
                      </a:r>
                      <a:r>
                        <a:rPr lang="en-US" sz="1600" i="0" baseline="0" dirty="0">
                          <a:latin typeface="+mj-lt"/>
                        </a:rPr>
                        <a:t> Core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strike="sngStrike" dirty="0">
                          <a:latin typeface="+mj-lt"/>
                        </a:rPr>
                        <a:t>168,005</a:t>
                      </a:r>
                    </a:p>
                    <a:p>
                      <a:pPr algn="r"/>
                      <a:r>
                        <a:rPr lang="en-US" sz="1600" i="0" strike="noStrike" dirty="0">
                          <a:latin typeface="+mj-lt"/>
                        </a:rPr>
                        <a:t>228, 062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4023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9888" y="4725265"/>
            <a:ext cx="3959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https://github.com/aspnet/benchmarks</a:t>
            </a:r>
          </a:p>
        </p:txBody>
      </p:sp>
    </p:spTree>
    <p:extLst>
      <p:ext uri="{BB962C8B-B14F-4D97-AF65-F5344CB8AC3E}">
        <p14:creationId xmlns:p14="http://schemas.microsoft.com/office/powerpoint/2010/main" val="828130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Middleware Fit In?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let’s understand the hosting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50" y="2286000"/>
            <a:ext cx="8039100" cy="109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3695700"/>
            <a:ext cx="68199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 rot="10800000">
            <a:off x="409575" y="36957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8150" y="26670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IIS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Proxy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Process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Management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95925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Your App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&amp; Response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9768551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20397</TotalTime>
  <Words>612</Words>
  <Application>Microsoft Office PowerPoint</Application>
  <PresentationFormat>On-screen Show (4:3)</PresentationFormat>
  <Paragraphs>254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PowerPoint Presentation</vt:lpstr>
      <vt:lpstr>Allen Family Food Processing</vt:lpstr>
      <vt:lpstr>Middleware</vt:lpstr>
      <vt:lpstr>Middleware</vt:lpstr>
      <vt:lpstr>Previously in ASP.NET …</vt:lpstr>
      <vt:lpstr>Why Middleware?</vt:lpstr>
      <vt:lpstr>How Does Middleware Fit In?</vt:lpstr>
      <vt:lpstr>What Does That Mean?</vt:lpstr>
      <vt:lpstr>Startup Class</vt:lpstr>
      <vt:lpstr>Configure</vt:lpstr>
      <vt:lpstr>IApplicationBuilder</vt:lpstr>
      <vt:lpstr>Middleware Relies on RequestDelegate</vt:lpstr>
      <vt:lpstr>Run</vt:lpstr>
      <vt:lpstr>app.Use</vt:lpstr>
      <vt:lpstr>Three Categories of Middleware</vt:lpstr>
      <vt:lpstr>UseMiddleware</vt:lpstr>
      <vt:lpstr>Custom Middleware</vt:lpstr>
      <vt:lpstr>Forking Middleware</vt:lpstr>
      <vt:lpstr>Middleware Pipelines</vt:lpstr>
      <vt:lpstr>UsePlatformHandler</vt:lpstr>
      <vt:lpstr>Serving Static Files</vt:lpstr>
      <vt:lpstr>Errors and Diagnostics</vt:lpstr>
      <vt:lpstr>CORS</vt:lpstr>
      <vt:lpstr>Session</vt:lpstr>
      <vt:lpstr>Authentication</vt:lpstr>
      <vt:lpstr>Using HttpContext.Authentication</vt:lpstr>
      <vt:lpstr>Example: Protecting a Folder</vt:lpstr>
      <vt:lpstr>Identity</vt:lpstr>
      <vt:lpstr>MVC</vt:lpstr>
      <vt:lpstr>Testing Middleware</vt:lpstr>
      <vt:lpstr>Tip: Order is Important</vt:lpstr>
      <vt:lpstr>Tip: Check Response.HasStarted</vt:lpstr>
      <vt:lpstr>Tip: Middleware Are Singletons</vt:lpstr>
      <vt:lpstr>context.Items is Useful</vt:lpstr>
      <vt:lpstr>Tip: Action Options For Extensibility</vt:lpstr>
      <vt:lpstr>Tip: Response.Dispose Is Useful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1106</cp:revision>
  <dcterms:created xsi:type="dcterms:W3CDTF">2007-12-27T20:50:38Z</dcterms:created>
  <dcterms:modified xsi:type="dcterms:W3CDTF">2016-05-03T14:37:15Z</dcterms:modified>
</cp:coreProperties>
</file>