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  <p:sldMasterId id="2147483778" r:id="rId2"/>
    <p:sldMasterId id="2147483800" r:id="rId3"/>
  </p:sldMasterIdLst>
  <p:notesMasterIdLst>
    <p:notesMasterId r:id="rId28"/>
  </p:notesMasterIdLst>
  <p:handoutMasterIdLst>
    <p:handoutMasterId r:id="rId29"/>
  </p:handoutMasterIdLst>
  <p:sldIdLst>
    <p:sldId id="327" r:id="rId4"/>
    <p:sldId id="331" r:id="rId5"/>
    <p:sldId id="332" r:id="rId6"/>
    <p:sldId id="330" r:id="rId7"/>
    <p:sldId id="333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50" r:id="rId20"/>
    <p:sldId id="347" r:id="rId21"/>
    <p:sldId id="348" r:id="rId22"/>
    <p:sldId id="351" r:id="rId23"/>
    <p:sldId id="352" r:id="rId24"/>
    <p:sldId id="353" r:id="rId25"/>
    <p:sldId id="328" r:id="rId26"/>
    <p:sldId id="329" r:id="rId27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8" autoAdjust="0"/>
    <p:restoredTop sz="94627" autoAdjust="0"/>
  </p:normalViewPr>
  <p:slideViewPr>
    <p:cSldViewPr>
      <p:cViewPr varScale="1">
        <p:scale>
          <a:sx n="103" d="100"/>
          <a:sy n="103" d="100"/>
        </p:scale>
        <p:origin x="58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Hi</a:t>
            </a:r>
            <a:r>
              <a:rPr lang="en-US" baseline="0" dirty="0"/>
              <a:t> everyone, my name is Scott, and this talk is about the new dragons of JavaScript. This is not a negative talk where I bash JavaScript features. Instead, I’m trying to express my feelings as I’ve worked with the new language features for over a year now.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were drawn</a:t>
            </a:r>
            <a:r>
              <a:rPr lang="en-US" baseline="0" dirty="0"/>
              <a:t> on the unexplored and uncharted areas of a map. When you truly embrace the es2015 features of </a:t>
            </a:r>
            <a:r>
              <a:rPr lang="en-US" baseline="0"/>
              <a:t>JavaScript you’ll often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60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get started, and give you a feel for what this talk is all about,</a:t>
            </a:r>
            <a:r>
              <a:rPr lang="en-US" baseline="0" dirty="0"/>
              <a:t> let’s start with a simple topic. Arrow functions. How hard can they be, right? They look just like lambda expressions in C# and many of us have been using and abusing those for years.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85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get started, and give you a feel for what this talk is all about,</a:t>
            </a:r>
            <a:r>
              <a:rPr lang="en-US" baseline="0" dirty="0"/>
              <a:t> let’s start with a simple topic. Arrow functions. How hard can they be, right? They look just like lambda expressions in C# and many of us have been using and abusing those for years.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62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get started, and give you a feel for what this talk is all about,</a:t>
            </a:r>
            <a:r>
              <a:rPr lang="en-US" baseline="0" dirty="0"/>
              <a:t> let’s start with a simple topic. Arrow functions. How hard can they be, right? They look just like lambda expressions in C# and many of us have been using and abusing those for years.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80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get started, and give you a feel for what this talk is all about,</a:t>
            </a:r>
            <a:r>
              <a:rPr lang="en-US" baseline="0" dirty="0"/>
              <a:t> let’s start with a simple topic. Arrow functions. How hard can they be, right? They look just like lambda expressions in C# and many of us have been using and abusing those for years.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4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get started, and give you a feel for what this talk is all about,</a:t>
            </a:r>
            <a:r>
              <a:rPr lang="en-US" baseline="0" dirty="0"/>
              <a:t> let’s start with a simple topic. Arrow functions. How hard can they be, right? They look just like lambda expressions in C# and many of us have been using and abusing those for years.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20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2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050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400800"/>
            <a:ext cx="1438275" cy="39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1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7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56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1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1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759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917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6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1" y="5155177"/>
            <a:ext cx="8741880" cy="899665"/>
          </a:xfrm>
        </p:spPr>
        <p:txBody>
          <a:bodyPr lIns="182880" tIns="146304" rIns="182880" bIns="146304"/>
          <a:lstStyle>
            <a:lvl1pPr>
              <a:defRPr sz="588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3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06230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9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57200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6230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 algn="r"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696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4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2532450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2980727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649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-7784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440496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140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5064898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5513175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285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9144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1" tIns="34291" rIns="34291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/>
            <a:endParaRPr lang="en-US" sz="1324" b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1197324"/>
            <a:ext cx="8740141" cy="1380594"/>
          </a:xfrm>
        </p:spPr>
        <p:txBody>
          <a:bodyPr/>
          <a:lstStyle>
            <a:lvl1pPr marL="0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86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04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69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695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4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ign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3 column x 9 row grid with .3&quot; border for 16:9 _FIN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3533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2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7378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914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9401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01698" y="317741"/>
            <a:ext cx="5822946" cy="1737516"/>
          </a:xfrm>
        </p:spPr>
        <p:txBody>
          <a:bodyPr lIns="146304" tIns="91440" rIns="146304" bIns="91440" anchor="b" anchorCtr="0">
            <a:noAutofit/>
          </a:bodyPr>
          <a:lstStyle>
            <a:lvl1pPr>
              <a:defRPr lang="en-US" sz="3970" b="0" baseline="0">
                <a:solidFill>
                  <a:schemeClr val="tx1"/>
                </a:solidFill>
                <a:latin typeface="Segoe UI" pitchFamily="34" charset="0"/>
                <a:ea typeface="Segoe UI" pitchFamily="34" charset="0"/>
              </a:defRPr>
            </a:lvl1pPr>
          </a:lstStyle>
          <a:p>
            <a:pPr marL="0" lvl="0" defTabSz="685619"/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Subtitle (Set to 40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58" name="Text Placeholder 57"/>
          <p:cNvSpPr>
            <a:spLocks noGrp="1"/>
          </p:cNvSpPr>
          <p:nvPr>
            <p:ph type="body" sz="quarter" idx="11" hasCustomPrompt="1"/>
          </p:nvPr>
        </p:nvSpPr>
        <p:spPr>
          <a:xfrm>
            <a:off x="201929" y="2106056"/>
            <a:ext cx="5826761" cy="1781211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 sz="1471"/>
            </a:lvl2pPr>
            <a:lvl3pPr marL="0" indent="0">
              <a:defRPr sz="1471"/>
            </a:lvl3pPr>
            <a:lvl4pPr marL="0" indent="0">
              <a:defRPr sz="1471"/>
            </a:lvl4pPr>
            <a:lvl5pPr marL="0" indent="0">
              <a:defRPr sz="1471"/>
            </a:lvl5pPr>
          </a:lstStyle>
          <a:p>
            <a:pPr lvl="0"/>
            <a:r>
              <a:rPr lang="en-US" dirty="0"/>
              <a:t>Author</a:t>
            </a:r>
          </a:p>
          <a:p>
            <a:pPr lvl="1"/>
            <a:r>
              <a:rPr lang="en-US" dirty="0"/>
              <a:t>Job Title</a:t>
            </a:r>
          </a:p>
          <a:p>
            <a:pPr lvl="1"/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219981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2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7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6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7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7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28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337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06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1" y="5155177"/>
            <a:ext cx="8741880" cy="899665"/>
          </a:xfrm>
        </p:spPr>
        <p:txBody>
          <a:bodyPr lIns="182880" tIns="146304" rIns="182880" bIns="146304"/>
          <a:lstStyle>
            <a:lvl1pPr>
              <a:defRPr sz="588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5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06230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8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57200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6230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 algn="r"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696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72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2532450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2980727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845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-7784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440496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557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5064898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5513175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715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9144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1" tIns="34291" rIns="34291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/>
            <a:endParaRPr lang="en-US" sz="1324" b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1197324"/>
            <a:ext cx="8740141" cy="1380594"/>
          </a:xfrm>
        </p:spPr>
        <p:txBody>
          <a:bodyPr/>
          <a:lstStyle>
            <a:lvl1pPr marL="0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86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04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69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695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4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ign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3 column x 9 row grid with .3&quot; border for 16:9 _FIN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3533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2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0966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2952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9562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01698" y="317741"/>
            <a:ext cx="5822946" cy="1737516"/>
          </a:xfrm>
        </p:spPr>
        <p:txBody>
          <a:bodyPr lIns="146304" tIns="91440" rIns="146304" bIns="91440" anchor="b" anchorCtr="0">
            <a:noAutofit/>
          </a:bodyPr>
          <a:lstStyle>
            <a:lvl1pPr>
              <a:defRPr lang="en-US" sz="3970" b="0" baseline="0">
                <a:solidFill>
                  <a:schemeClr val="tx1"/>
                </a:solidFill>
                <a:latin typeface="Segoe UI" pitchFamily="34" charset="0"/>
                <a:ea typeface="Segoe UI" pitchFamily="34" charset="0"/>
              </a:defRPr>
            </a:lvl1pPr>
          </a:lstStyle>
          <a:p>
            <a:pPr marL="0" lvl="0" defTabSz="685619"/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Subtitle (Set to 40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58" name="Text Placeholder 57"/>
          <p:cNvSpPr>
            <a:spLocks noGrp="1"/>
          </p:cNvSpPr>
          <p:nvPr>
            <p:ph type="body" sz="quarter" idx="11" hasCustomPrompt="1"/>
          </p:nvPr>
        </p:nvSpPr>
        <p:spPr>
          <a:xfrm>
            <a:off x="201929" y="2106056"/>
            <a:ext cx="5826761" cy="1781211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 sz="1471"/>
            </a:lvl2pPr>
            <a:lvl3pPr marL="0" indent="0">
              <a:defRPr sz="1471"/>
            </a:lvl3pPr>
            <a:lvl4pPr marL="0" indent="0">
              <a:defRPr sz="1471"/>
            </a:lvl4pPr>
            <a:lvl5pPr marL="0" indent="0">
              <a:defRPr sz="1471"/>
            </a:lvl5pPr>
          </a:lstStyle>
          <a:p>
            <a:pPr lvl="0"/>
            <a:r>
              <a:rPr lang="en-US" dirty="0"/>
              <a:t>Author</a:t>
            </a:r>
          </a:p>
          <a:p>
            <a:pPr lvl="1"/>
            <a:r>
              <a:rPr lang="en-US" dirty="0"/>
              <a:t>Job Title</a:t>
            </a:r>
          </a:p>
          <a:p>
            <a:pPr lvl="1"/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296744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70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1026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97013"/>
            <a:ext cx="1057275" cy="28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29" y="309528"/>
            <a:ext cx="8740143" cy="860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189178"/>
            <a:ext cx="8740140" cy="164313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614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xStyles>
    <p:titleStyle>
      <a:lvl1pPr algn="l" defTabSz="685754" rtl="0" eaLnBrk="1" latinLnBrk="0" hangingPunct="1">
        <a:lnSpc>
          <a:spcPct val="90000"/>
        </a:lnSpc>
        <a:spcBef>
          <a:spcPct val="0"/>
        </a:spcBef>
        <a:buNone/>
        <a:defRPr lang="en-US" sz="3676" b="0" kern="1200" cap="none" spc="-75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264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6573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34080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506535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22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00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576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455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7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54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631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50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385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262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138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016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38">
          <p15:clr>
            <a:srgbClr val="F26B43"/>
          </p15:clr>
        </p15:guide>
        <p15:guide id="2" pos="5745">
          <p15:clr>
            <a:srgbClr val="F26B43"/>
          </p15:clr>
        </p15:guide>
        <p15:guide id="3" pos="5313">
          <p15:clr>
            <a:srgbClr val="F26B43"/>
          </p15:clr>
        </p15:guide>
        <p15:guide id="4" pos="4881">
          <p15:clr>
            <a:srgbClr val="F26B43"/>
          </p15:clr>
        </p15:guide>
        <p15:guide id="5" pos="4449">
          <p15:clr>
            <a:srgbClr val="F26B43"/>
          </p15:clr>
        </p15:guide>
        <p15:guide id="6" pos="4017">
          <p15:clr>
            <a:srgbClr val="F26B43"/>
          </p15:clr>
        </p15:guide>
        <p15:guide id="7" pos="3585">
          <p15:clr>
            <a:srgbClr val="F26B43"/>
          </p15:clr>
        </p15:guide>
        <p15:guide id="8" pos="3153">
          <p15:clr>
            <a:srgbClr val="F26B43"/>
          </p15:clr>
        </p15:guide>
        <p15:guide id="9" pos="130">
          <p15:clr>
            <a:srgbClr val="F26B43"/>
          </p15:clr>
        </p15:guide>
        <p15:guide id="10" pos="562">
          <p15:clr>
            <a:srgbClr val="F26B43"/>
          </p15:clr>
        </p15:guide>
        <p15:guide id="11" pos="994">
          <p15:clr>
            <a:srgbClr val="F26B43"/>
          </p15:clr>
        </p15:guide>
        <p15:guide id="12" pos="1426">
          <p15:clr>
            <a:srgbClr val="F26B43"/>
          </p15:clr>
        </p15:guide>
        <p15:guide id="13" pos="1858">
          <p15:clr>
            <a:srgbClr val="F26B43"/>
          </p15:clr>
        </p15:guide>
        <p15:guide id="14" pos="2290">
          <p15:clr>
            <a:srgbClr val="F26B43"/>
          </p15:clr>
        </p15:guide>
        <p15:guide id="15" pos="2722">
          <p15:clr>
            <a:srgbClr val="F26B43"/>
          </p15:clr>
        </p15:guide>
        <p15:guide id="16" orient="horz" pos="2203">
          <p15:clr>
            <a:srgbClr val="F26B43"/>
          </p15:clr>
        </p15:guide>
        <p15:guide id="17" orient="horz" pos="187">
          <p15:clr>
            <a:srgbClr val="F26B43"/>
          </p15:clr>
        </p15:guide>
        <p15:guide id="18" orient="horz" pos="763">
          <p15:clr>
            <a:srgbClr val="F26B43"/>
          </p15:clr>
        </p15:guide>
        <p15:guide id="19" orient="horz" pos="1339">
          <p15:clr>
            <a:srgbClr val="F26B43"/>
          </p15:clr>
        </p15:guide>
        <p15:guide id="20" orient="horz" pos="1915">
          <p15:clr>
            <a:srgbClr val="F26B43"/>
          </p15:clr>
        </p15:guide>
        <p15:guide id="21" orient="horz" pos="4219">
          <p15:clr>
            <a:srgbClr val="F26B43"/>
          </p15:clr>
        </p15:guide>
        <p15:guide id="22" orient="horz" pos="3643">
          <p15:clr>
            <a:srgbClr val="F26B43"/>
          </p15:clr>
        </p15:guide>
        <p15:guide id="23" orient="horz" pos="3067">
          <p15:clr>
            <a:srgbClr val="F26B43"/>
          </p15:clr>
        </p15:guide>
        <p15:guide id="24" orient="horz" pos="249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29" y="309528"/>
            <a:ext cx="8740143" cy="860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189178"/>
            <a:ext cx="8740140" cy="164313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39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  <p:sldLayoutId id="2147483818" r:id="rId18"/>
    <p:sldLayoutId id="2147483819" r:id="rId19"/>
    <p:sldLayoutId id="2147483820" r:id="rId20"/>
    <p:sldLayoutId id="2147483821" r:id="rId2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xStyles>
    <p:titleStyle>
      <a:lvl1pPr algn="l" defTabSz="685754" rtl="0" eaLnBrk="1" latinLnBrk="0" hangingPunct="1">
        <a:lnSpc>
          <a:spcPct val="90000"/>
        </a:lnSpc>
        <a:spcBef>
          <a:spcPct val="0"/>
        </a:spcBef>
        <a:buNone/>
        <a:defRPr lang="en-US" sz="3676" b="0" kern="1200" cap="none" spc="-75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264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6573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34080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506535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22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00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576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455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7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54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631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50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385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262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138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016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38">
          <p15:clr>
            <a:srgbClr val="F26B43"/>
          </p15:clr>
        </p15:guide>
        <p15:guide id="2" pos="5745">
          <p15:clr>
            <a:srgbClr val="F26B43"/>
          </p15:clr>
        </p15:guide>
        <p15:guide id="3" pos="5313">
          <p15:clr>
            <a:srgbClr val="F26B43"/>
          </p15:clr>
        </p15:guide>
        <p15:guide id="4" pos="4881">
          <p15:clr>
            <a:srgbClr val="F26B43"/>
          </p15:clr>
        </p15:guide>
        <p15:guide id="5" pos="4449">
          <p15:clr>
            <a:srgbClr val="F26B43"/>
          </p15:clr>
        </p15:guide>
        <p15:guide id="6" pos="4017">
          <p15:clr>
            <a:srgbClr val="F26B43"/>
          </p15:clr>
        </p15:guide>
        <p15:guide id="7" pos="3585">
          <p15:clr>
            <a:srgbClr val="F26B43"/>
          </p15:clr>
        </p15:guide>
        <p15:guide id="8" pos="3153">
          <p15:clr>
            <a:srgbClr val="F26B43"/>
          </p15:clr>
        </p15:guide>
        <p15:guide id="9" pos="130">
          <p15:clr>
            <a:srgbClr val="F26B43"/>
          </p15:clr>
        </p15:guide>
        <p15:guide id="10" pos="562">
          <p15:clr>
            <a:srgbClr val="F26B43"/>
          </p15:clr>
        </p15:guide>
        <p15:guide id="11" pos="994">
          <p15:clr>
            <a:srgbClr val="F26B43"/>
          </p15:clr>
        </p15:guide>
        <p15:guide id="12" pos="1426">
          <p15:clr>
            <a:srgbClr val="F26B43"/>
          </p15:clr>
        </p15:guide>
        <p15:guide id="13" pos="1858">
          <p15:clr>
            <a:srgbClr val="F26B43"/>
          </p15:clr>
        </p15:guide>
        <p15:guide id="14" pos="2290">
          <p15:clr>
            <a:srgbClr val="F26B43"/>
          </p15:clr>
        </p15:guide>
        <p15:guide id="15" pos="2722">
          <p15:clr>
            <a:srgbClr val="F26B43"/>
          </p15:clr>
        </p15:guide>
        <p15:guide id="16" orient="horz" pos="2203">
          <p15:clr>
            <a:srgbClr val="F26B43"/>
          </p15:clr>
        </p15:guide>
        <p15:guide id="17" orient="horz" pos="187">
          <p15:clr>
            <a:srgbClr val="F26B43"/>
          </p15:clr>
        </p15:guide>
        <p15:guide id="18" orient="horz" pos="763">
          <p15:clr>
            <a:srgbClr val="F26B43"/>
          </p15:clr>
        </p15:guide>
        <p15:guide id="19" orient="horz" pos="1339">
          <p15:clr>
            <a:srgbClr val="F26B43"/>
          </p15:clr>
        </p15:guide>
        <p15:guide id="20" orient="horz" pos="1915">
          <p15:clr>
            <a:srgbClr val="F26B43"/>
          </p15:clr>
        </p15:guide>
        <p15:guide id="21" orient="horz" pos="4219">
          <p15:clr>
            <a:srgbClr val="F26B43"/>
          </p15:clr>
        </p15:guide>
        <p15:guide id="22" orient="horz" pos="3643">
          <p15:clr>
            <a:srgbClr val="F26B43"/>
          </p15:clr>
        </p15:guide>
        <p15:guide id="23" orient="horz" pos="3067">
          <p15:clr>
            <a:srgbClr val="F26B43"/>
          </p15:clr>
        </p15:guide>
        <p15:guide id="24" orient="horz" pos="249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>
          <a:xfrm>
            <a:off x="762000" y="2209800"/>
            <a:ext cx="7772400" cy="1933575"/>
          </a:xfrm>
        </p:spPr>
        <p:txBody>
          <a:bodyPr/>
          <a:lstStyle/>
          <a:p>
            <a:pPr marL="0" indent="0" defTabSz="914400"/>
            <a:r>
              <a:rPr lang="en-US" dirty="0"/>
              <a:t>The Dragons in JavaScript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400" dirty="0"/>
              <a:t>K. Scott Allen</a:t>
            </a:r>
            <a:br>
              <a:rPr lang="en-US" sz="2400" dirty="0"/>
            </a:br>
            <a:r>
              <a:rPr lang="en-US" sz="2400" dirty="0"/>
              <a:t>@</a:t>
            </a:r>
            <a:r>
              <a:rPr lang="en-US" sz="2400" dirty="0" err="1"/>
              <a:t>OdeToCode</a:t>
            </a:r>
            <a:endParaRPr lang="en-US" sz="1400" dirty="0"/>
          </a:p>
        </p:txBody>
      </p:sp>
      <p:pic>
        <p:nvPicPr>
          <p:cNvPr id="2" name="Picture 1" descr="Chinese new year: 23rd Januar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0"/>
            <a:ext cx="312669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Also, no implicit arguments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62200"/>
            <a:ext cx="4657725" cy="2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6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professortaboo.files.wordpress.com/2013/03/herebedrag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21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4343400" y="25146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Arrow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Functions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600200" y="3695700"/>
            <a:ext cx="1722119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Template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Literals</a:t>
            </a:r>
          </a:p>
        </p:txBody>
      </p:sp>
    </p:spTree>
    <p:extLst>
      <p:ext uri="{BB962C8B-B14F-4D97-AF65-F5344CB8AC3E}">
        <p14:creationId xmlns:p14="http://schemas.microsoft.com/office/powerpoint/2010/main" val="389746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They Aren’t Reusable 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67000"/>
            <a:ext cx="6677025" cy="81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3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Unless You Wrap Them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95400"/>
            <a:ext cx="6096000" cy="20357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962400"/>
            <a:ext cx="6419850" cy="207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professortaboo.files.wordpress.com/2013/03/herebedrag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21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4343400" y="25146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Arrow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Functions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600200" y="36957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Template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Literals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638800" y="4427482"/>
            <a:ext cx="1722119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Crazy Syntax</a:t>
            </a:r>
          </a:p>
        </p:txBody>
      </p:sp>
    </p:spTree>
    <p:extLst>
      <p:ext uri="{BB962C8B-B14F-4D97-AF65-F5344CB8AC3E}">
        <p14:creationId xmlns:p14="http://schemas.microsoft.com/office/powerpoint/2010/main" val="53772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Destructuring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24000"/>
            <a:ext cx="3200400" cy="1429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886200"/>
            <a:ext cx="7524746" cy="101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Readable?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1295400"/>
            <a:ext cx="4648200" cy="39202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819" y="5368041"/>
            <a:ext cx="52959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3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Crazy Operators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75" y="1219200"/>
            <a:ext cx="3366725" cy="903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433" y="1701506"/>
            <a:ext cx="4514367" cy="9743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037" y="2839224"/>
            <a:ext cx="3505200" cy="17291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2433" y="4600456"/>
            <a:ext cx="4495800" cy="11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5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professortaboo.files.wordpress.com/2013/03/herebedrag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85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4343400" y="25146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Arrow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Functions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600200" y="36957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Template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Literals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638800" y="4470123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Crazy Syntax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371600" y="1524000"/>
            <a:ext cx="1722119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const</a:t>
            </a:r>
            <a:endParaRPr lang="en-US" sz="2400" dirty="0">
              <a:solidFill>
                <a:schemeClr val="bg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let</a:t>
            </a:r>
          </a:p>
        </p:txBody>
      </p:sp>
    </p:spTree>
    <p:extLst>
      <p:ext uri="{BB962C8B-B14F-4D97-AF65-F5344CB8AC3E}">
        <p14:creationId xmlns:p14="http://schemas.microsoft.com/office/powerpoint/2010/main" val="105824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means no more assignments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4000"/>
            <a:ext cx="7743825" cy="13128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48000"/>
            <a:ext cx="4862192" cy="13619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782" y="4621072"/>
            <a:ext cx="5393618" cy="156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8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professortaboo.files.wordpress.com/2013/03/herebedrag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21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38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TDZ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447800"/>
            <a:ext cx="4891087" cy="439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9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professortaboo.files.wordpress.com/2013/03/herebedrag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85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4343400" y="25146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Arrow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Functions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600200" y="36957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Template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Literals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638800" y="4470123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Crazy Syntax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371600" y="15240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const</a:t>
            </a:r>
            <a:endParaRPr lang="en-US" sz="2400" dirty="0">
              <a:solidFill>
                <a:schemeClr val="bg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let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5943600" y="841802"/>
            <a:ext cx="1722119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4459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343400"/>
            <a:ext cx="5029200" cy="90889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524000"/>
            <a:ext cx="3881438" cy="9123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975" y="2937118"/>
            <a:ext cx="3519488" cy="83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4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 bwMode="auto">
          <a:xfrm>
            <a:off x="685800" y="1828800"/>
            <a:ext cx="690371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Tekton Pro" pitchFamily="34" charset="0"/>
              </a:rPr>
              <a:t>When the gods wish to punish us </a:t>
            </a:r>
          </a:p>
          <a:p>
            <a:pPr algn="l"/>
            <a:r>
              <a:rPr lang="en-US" sz="3200" dirty="0">
                <a:latin typeface="Tekton Pro" pitchFamily="34" charset="0"/>
              </a:rPr>
              <a:t>they answer our prayers. </a:t>
            </a:r>
          </a:p>
        </p:txBody>
      </p:sp>
      <p:pic>
        <p:nvPicPr>
          <p:cNvPr id="11" name="Picture 10" descr="File:Oscar Wilde frock coat.jp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352800"/>
            <a:ext cx="1914144" cy="1828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TextBox 11"/>
          <p:cNvSpPr txBox="1"/>
          <p:nvPr/>
        </p:nvSpPr>
        <p:spPr bwMode="auto">
          <a:xfrm>
            <a:off x="5593081" y="5181600"/>
            <a:ext cx="27889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ekton Pro" pitchFamily="34" charset="0"/>
              </a:rPr>
              <a:t>Oscar Wilde</a:t>
            </a:r>
          </a:p>
        </p:txBody>
      </p:sp>
    </p:spTree>
    <p:extLst>
      <p:ext uri="{BB962C8B-B14F-4D97-AF65-F5344CB8AC3E}">
        <p14:creationId xmlns:p14="http://schemas.microsoft.com/office/powerpoint/2010/main" val="339473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5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professortaboo.files.wordpress.com/2013/03/herebedrag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21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4343400" y="2514600"/>
            <a:ext cx="1722119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Arrow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40955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5400"/>
            <a:ext cx="5350809" cy="30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204" y="4495800"/>
            <a:ext cx="6057900" cy="183179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/>
              <a:t>Arrow Syntax</a:t>
            </a:r>
          </a:p>
        </p:txBody>
      </p:sp>
    </p:spTree>
    <p:extLst>
      <p:ext uri="{BB962C8B-B14F-4D97-AF65-F5344CB8AC3E}">
        <p14:creationId xmlns:p14="http://schemas.microsoft.com/office/powerpoint/2010/main" val="388519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0"/>
            <a:ext cx="5992123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657600"/>
            <a:ext cx="5719762" cy="151355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/>
              <a:t>Return An Object Literal</a:t>
            </a:r>
          </a:p>
        </p:txBody>
      </p:sp>
      <p:sp>
        <p:nvSpPr>
          <p:cNvPr id="9" name="Multiply 8"/>
          <p:cNvSpPr/>
          <p:nvPr/>
        </p:nvSpPr>
        <p:spPr bwMode="auto">
          <a:xfrm>
            <a:off x="6060281" y="1524000"/>
            <a:ext cx="2057400" cy="1447800"/>
          </a:xfrm>
          <a:prstGeom prst="mathMultiply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49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6800"/>
            <a:ext cx="4490299" cy="31289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362200"/>
            <a:ext cx="4700587" cy="3781047"/>
          </a:xfrm>
          <a:prstGeom prst="rect">
            <a:avLst/>
          </a:prstGeom>
        </p:spPr>
      </p:pic>
      <p:sp>
        <p:nvSpPr>
          <p:cNvPr id="8" name="Multiply 7"/>
          <p:cNvSpPr/>
          <p:nvPr/>
        </p:nvSpPr>
        <p:spPr bwMode="auto">
          <a:xfrm>
            <a:off x="1447800" y="2209800"/>
            <a:ext cx="2057400" cy="1447800"/>
          </a:xfrm>
          <a:prstGeom prst="mathMultiply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/>
              <a:t>Lexical this Reference</a:t>
            </a:r>
          </a:p>
        </p:txBody>
      </p:sp>
    </p:spTree>
    <p:extLst>
      <p:ext uri="{BB962C8B-B14F-4D97-AF65-F5344CB8AC3E}">
        <p14:creationId xmlns:p14="http://schemas.microsoft.com/office/powerpoint/2010/main" val="255501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10761"/>
            <a:ext cx="4243387" cy="3413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506560"/>
            <a:ext cx="3657600" cy="305344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/>
              <a:t>Careful With Literals</a:t>
            </a:r>
          </a:p>
        </p:txBody>
      </p:sp>
      <p:sp>
        <p:nvSpPr>
          <p:cNvPr id="8" name="Multiply 7"/>
          <p:cNvSpPr/>
          <p:nvPr/>
        </p:nvSpPr>
        <p:spPr bwMode="auto">
          <a:xfrm>
            <a:off x="6324600" y="4648200"/>
            <a:ext cx="2057400" cy="1447800"/>
          </a:xfrm>
          <a:prstGeom prst="mathMultiply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10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81200"/>
            <a:ext cx="7572375" cy="2856823"/>
          </a:xfrm>
          <a:prstGeom prst="rect">
            <a:avLst/>
          </a:prstGeom>
        </p:spPr>
      </p:pic>
      <p:sp>
        <p:nvSpPr>
          <p:cNvPr id="5" name="Multiply 4"/>
          <p:cNvSpPr/>
          <p:nvPr/>
        </p:nvSpPr>
        <p:spPr bwMode="auto">
          <a:xfrm>
            <a:off x="4876800" y="3409611"/>
            <a:ext cx="2057400" cy="1447800"/>
          </a:xfrm>
          <a:prstGeom prst="mathMultiply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/>
              <a:t>Cannot re-bind with bind, apply, or call</a:t>
            </a:r>
          </a:p>
        </p:txBody>
      </p:sp>
    </p:spTree>
    <p:extLst>
      <p:ext uri="{BB962C8B-B14F-4D97-AF65-F5344CB8AC3E}">
        <p14:creationId xmlns:p14="http://schemas.microsoft.com/office/powerpoint/2010/main" val="376632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Careful with Legacy Libraries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63272"/>
            <a:ext cx="6734175" cy="1968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271655"/>
            <a:ext cx="6705600" cy="8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4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apphireTemp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lliem 2013 v1">
  <a:themeElements>
    <a:clrScheme name="IT Unity 2015 A">
      <a:dk1>
        <a:srgbClr val="505050"/>
      </a:dk1>
      <a:lt1>
        <a:srgbClr val="FFFFFF"/>
      </a:lt1>
      <a:dk2>
        <a:srgbClr val="0072C6"/>
      </a:dk2>
      <a:lt2>
        <a:srgbClr val="E6E6E6"/>
      </a:lt2>
      <a:accent1>
        <a:srgbClr val="FF5900"/>
      </a:accent1>
      <a:accent2>
        <a:srgbClr val="DC3C00"/>
      </a:accent2>
      <a:accent3>
        <a:srgbClr val="007233"/>
      </a:accent3>
      <a:accent4>
        <a:srgbClr val="002060"/>
      </a:accent4>
      <a:accent5>
        <a:srgbClr val="FF8000"/>
      </a:accent5>
      <a:accent6>
        <a:srgbClr val="FFFF00"/>
      </a:accent6>
      <a:hlink>
        <a:srgbClr val="7030A0"/>
      </a:hlink>
      <a:folHlink>
        <a:srgbClr val="7030A0"/>
      </a:folHlink>
    </a:clrScheme>
    <a:fontScheme name="IT Unity 2015 A">
      <a:majorFont>
        <a:latin typeface="Myriad Pro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 Unity 2014 Template" id="{B3FB2098-6986-4203-BA4B-126DB3669140}" vid="{A1076AB7-DE17-437B-93AC-F4F752B9F2ED}"/>
    </a:ext>
  </a:extLst>
</a:theme>
</file>

<file path=ppt/theme/theme3.xml><?xml version="1.0" encoding="utf-8"?>
<a:theme xmlns:a="http://schemas.openxmlformats.org/drawingml/2006/main" name="1_Intelliem 2013 v1">
  <a:themeElements>
    <a:clrScheme name="IT Unity 2015 A">
      <a:dk1>
        <a:srgbClr val="505050"/>
      </a:dk1>
      <a:lt1>
        <a:srgbClr val="FFFFFF"/>
      </a:lt1>
      <a:dk2>
        <a:srgbClr val="0072C6"/>
      </a:dk2>
      <a:lt2>
        <a:srgbClr val="E6E6E6"/>
      </a:lt2>
      <a:accent1>
        <a:srgbClr val="FF5900"/>
      </a:accent1>
      <a:accent2>
        <a:srgbClr val="DC3C00"/>
      </a:accent2>
      <a:accent3>
        <a:srgbClr val="007233"/>
      </a:accent3>
      <a:accent4>
        <a:srgbClr val="002060"/>
      </a:accent4>
      <a:accent5>
        <a:srgbClr val="FF8000"/>
      </a:accent5>
      <a:accent6>
        <a:srgbClr val="FFFF00"/>
      </a:accent6>
      <a:hlink>
        <a:srgbClr val="7030A0"/>
      </a:hlink>
      <a:folHlink>
        <a:srgbClr val="7030A0"/>
      </a:folHlink>
    </a:clrScheme>
    <a:fontScheme name="IT Unity 2015 A">
      <a:majorFont>
        <a:latin typeface="Myriad Pro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 Unity 2014 Template" id="{B3FB2098-6986-4203-BA4B-126DB3669140}" vid="{A1076AB7-DE17-437B-93AC-F4F752B9F2ED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49870</TotalTime>
  <Words>475</Words>
  <Application>Microsoft Office PowerPoint</Application>
  <PresentationFormat>On-screen Show (4:3)</PresentationFormat>
  <Paragraphs>60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Yu Gothic UI Semibold</vt:lpstr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Intelliem 2013 v1</vt:lpstr>
      <vt:lpstr>1_Intelliem 2013 v1</vt:lpstr>
      <vt:lpstr>The Dragons in JavaScript   K. Scott Allen @OdeToCode</vt:lpstr>
      <vt:lpstr>PowerPoint Presentation</vt:lpstr>
      <vt:lpstr>PowerPoint Presentation</vt:lpstr>
      <vt:lpstr>Arrow Syntax</vt:lpstr>
      <vt:lpstr>Return An Object Literal</vt:lpstr>
      <vt:lpstr>Lexical this Reference</vt:lpstr>
      <vt:lpstr>Careful With Literals</vt:lpstr>
      <vt:lpstr>Cannot re-bind with bind, apply, or call</vt:lpstr>
      <vt:lpstr>Careful with Legacy Libraries</vt:lpstr>
      <vt:lpstr>Also, no implicit arguments</vt:lpstr>
      <vt:lpstr>PowerPoint Presentation</vt:lpstr>
      <vt:lpstr>They Aren’t Reusable …</vt:lpstr>
      <vt:lpstr>… Unless You Wrap Them</vt:lpstr>
      <vt:lpstr>PowerPoint Presentation</vt:lpstr>
      <vt:lpstr>Destructuring</vt:lpstr>
      <vt:lpstr>Readable?</vt:lpstr>
      <vt:lpstr>Crazy Operators</vt:lpstr>
      <vt:lpstr>PowerPoint Presentation</vt:lpstr>
      <vt:lpstr>const means no more assignments</vt:lpstr>
      <vt:lpstr>The TDZ</vt:lpstr>
      <vt:lpstr>PowerPoint Presentation</vt:lpstr>
      <vt:lpstr>Creating Arrays</vt:lpstr>
      <vt:lpstr>PowerPoint Presentation</vt:lpstr>
      <vt:lpstr>Modules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1986</cp:revision>
  <dcterms:created xsi:type="dcterms:W3CDTF">2007-12-27T20:50:38Z</dcterms:created>
  <dcterms:modified xsi:type="dcterms:W3CDTF">2016-06-06T21:58:08Z</dcterms:modified>
</cp:coreProperties>
</file>