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  <p:sldMasterId id="2147483778" r:id="rId2"/>
    <p:sldMasterId id="2147483800" r:id="rId3"/>
  </p:sldMasterIdLst>
  <p:notesMasterIdLst>
    <p:notesMasterId r:id="rId53"/>
  </p:notesMasterIdLst>
  <p:handoutMasterIdLst>
    <p:handoutMasterId r:id="rId54"/>
  </p:handoutMasterIdLst>
  <p:sldIdLst>
    <p:sldId id="327" r:id="rId4"/>
    <p:sldId id="424" r:id="rId5"/>
    <p:sldId id="328" r:id="rId6"/>
    <p:sldId id="425" r:id="rId7"/>
    <p:sldId id="426" r:id="rId8"/>
    <p:sldId id="427" r:id="rId9"/>
    <p:sldId id="387" r:id="rId10"/>
    <p:sldId id="385" r:id="rId11"/>
    <p:sldId id="350" r:id="rId12"/>
    <p:sldId id="386" r:id="rId13"/>
    <p:sldId id="351" r:id="rId14"/>
    <p:sldId id="352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9" r:id="rId26"/>
    <p:sldId id="400" r:id="rId27"/>
    <p:sldId id="402" r:id="rId28"/>
    <p:sldId id="401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8" r:id="rId43"/>
    <p:sldId id="416" r:id="rId44"/>
    <p:sldId id="417" r:id="rId45"/>
    <p:sldId id="419" r:id="rId46"/>
    <p:sldId id="420" r:id="rId47"/>
    <p:sldId id="421" r:id="rId48"/>
    <p:sldId id="329" r:id="rId49"/>
    <p:sldId id="422" r:id="rId50"/>
    <p:sldId id="423" r:id="rId51"/>
    <p:sldId id="428" r:id="rId5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101" d="100"/>
          <a:sy n="101" d="100"/>
        </p:scale>
        <p:origin x="8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7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6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3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95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76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660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4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7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48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3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90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69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4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8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4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42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199814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27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3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solidFill>
                  <a:schemeClr val="tx2"/>
                </a:solidFill>
              </a:defRPr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3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2" y="1189179"/>
            <a:ext cx="4033911" cy="1643132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lang="en-US" dirty="0" smtClean="0"/>
            </a:lvl2pPr>
            <a:lvl3pPr marL="170401" indent="0">
              <a:buNone/>
              <a:tabLst/>
              <a:defRPr lang="en-US" dirty="0" smtClean="0"/>
            </a:lvl3pPr>
            <a:lvl4pPr marL="338468" indent="0">
              <a:buNone/>
              <a:defRPr lang="en-US" dirty="0" smtClean="0"/>
            </a:lvl4pPr>
            <a:lvl5pPr marL="504201" indent="0">
              <a:buNone/>
              <a:tabLst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7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7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28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373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06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5155177"/>
            <a:ext cx="8741880" cy="899665"/>
          </a:xfrm>
        </p:spPr>
        <p:txBody>
          <a:bodyPr lIns="182880" tIns="146304" rIns="182880" bIns="146304"/>
          <a:lstStyle>
            <a:lvl1pPr>
              <a:defRPr sz="588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8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06230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89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-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572000" y="3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6230" y="896551"/>
            <a:ext cx="4033912" cy="4482760"/>
          </a:xfrm>
          <a:noFill/>
        </p:spPr>
        <p:txBody>
          <a:bodyPr lIns="182880" tIns="146304" rIns="182880" bIns="146304" anchor="ctr" anchorCtr="0">
            <a:noAutofit/>
          </a:bodyPr>
          <a:lstStyle>
            <a:lvl1pPr algn="r">
              <a:defRPr sz="6470" spc="-74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696" y="896552"/>
            <a:ext cx="4033912" cy="5379312"/>
          </a:xfrm>
        </p:spPr>
        <p:txBody>
          <a:bodyPr lIns="182880" tIns="146304" rIns="182880" bIns="146304" anchor="ctr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25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293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2532450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2980727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210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-7784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440496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754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" y="5064898"/>
            <a:ext cx="9144000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1" rIns="134463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>
              <a:lnSpc>
                <a:spcPct val="90000"/>
              </a:lnSpc>
            </a:pPr>
            <a:endParaRPr lang="en-US" sz="1765" b="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89" y="5513175"/>
            <a:ext cx="8067823" cy="860042"/>
          </a:xfrm>
        </p:spPr>
        <p:txBody>
          <a:bodyPr/>
          <a:lstStyle>
            <a:lvl1pPr algn="ctr">
              <a:defRPr sz="441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531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555" eaLnBrk="1" hangingPunct="1"/>
            <a:endParaRPr lang="en-US" sz="1324" b="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1380594"/>
          </a:xfrm>
        </p:spPr>
        <p:txBody>
          <a:bodyPr/>
          <a:lstStyle>
            <a:lvl1pPr marL="0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6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4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69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695" indent="0">
              <a:buNone/>
              <a:defRPr sz="147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4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ign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3 column x 9 row grid with .3&quot; border for 16:9 _FINAL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3533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27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64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2084175"/>
            <a:ext cx="8740142" cy="1796217"/>
          </a:xfrm>
          <a:noFill/>
        </p:spPr>
        <p:txBody>
          <a:bodyPr tIns="91440" bIns="91440" anchor="t" anchorCtr="0"/>
          <a:lstStyle>
            <a:lvl1pPr>
              <a:defRPr sz="6470" spc="-74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1698" y="317741"/>
            <a:ext cx="5822946" cy="1737516"/>
          </a:xfrm>
        </p:spPr>
        <p:txBody>
          <a:bodyPr lIns="146304" tIns="91440" rIns="146304" bIns="91440" anchor="b" anchorCtr="0">
            <a:noAutofit/>
          </a:bodyPr>
          <a:lstStyle>
            <a:lvl1pPr>
              <a:defRPr lang="en-US" sz="3970" b="0" baseline="0">
                <a:solidFill>
                  <a:schemeClr val="tx1"/>
                </a:solidFill>
                <a:latin typeface="Segoe UI" pitchFamily="34" charset="0"/>
                <a:ea typeface="Segoe UI" pitchFamily="34" charset="0"/>
              </a:defRPr>
            </a:lvl1pPr>
          </a:lstStyle>
          <a:p>
            <a:pPr marL="0" lvl="0" defTabSz="685619"/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Subtitle (Set to 40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11" hasCustomPrompt="1"/>
          </p:nvPr>
        </p:nvSpPr>
        <p:spPr>
          <a:xfrm>
            <a:off x="201929" y="2106056"/>
            <a:ext cx="5826761" cy="1781211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 sz="1471"/>
            </a:lvl2pPr>
            <a:lvl3pPr marL="0" indent="0">
              <a:defRPr sz="1471"/>
            </a:lvl3pPr>
            <a:lvl4pPr marL="0" indent="0">
              <a:defRPr sz="1471"/>
            </a:lvl4pPr>
            <a:lvl5pPr marL="0" indent="0">
              <a:defRPr sz="1471"/>
            </a:lvl5pPr>
          </a:lstStyle>
          <a:p>
            <a:pPr lvl="0"/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Job Title</a:t>
            </a:r>
          </a:p>
          <a:p>
            <a:pPr lvl="1"/>
            <a:r>
              <a:rPr lang="en-US" dirty="0" smtClean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967448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64313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0" indent="0">
              <a:buFontTx/>
              <a:buNone/>
              <a:defRPr lang="en-US" dirty="0" smtClean="0"/>
            </a:lvl2pPr>
            <a:lvl3pPr marL="168067" indent="0">
              <a:buNone/>
              <a:defRPr lang="en-US" dirty="0" smtClean="0"/>
            </a:lvl3pPr>
            <a:lvl4pPr marL="336134" indent="0">
              <a:buNone/>
              <a:defRPr lang="en-US" dirty="0" smtClean="0"/>
            </a:lvl4pPr>
            <a:lvl5pPr marL="504201" indent="0">
              <a:buNone/>
              <a:defRPr lang="en-US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1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97013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29" y="309528"/>
            <a:ext cx="8740143" cy="86004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8"/>
            <a:ext cx="8740140" cy="164313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754" rtl="0" eaLnBrk="1" latinLnBrk="0" hangingPunct="1">
        <a:lnSpc>
          <a:spcPct val="90000"/>
        </a:lnSpc>
        <a:spcBef>
          <a:spcPct val="0"/>
        </a:spcBef>
        <a:buNone/>
        <a:defRPr lang="en-US" sz="3676" b="0" kern="1200" cap="none" spc="-75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6573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340803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506535" marR="0" indent="0" algn="l" defTabSz="68575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22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0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6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7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2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38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6" algn="l" defTabSz="685754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38">
          <p15:clr>
            <a:srgbClr val="F26B43"/>
          </p15:clr>
        </p15:guide>
        <p15:guide id="2" pos="5745">
          <p15:clr>
            <a:srgbClr val="F26B43"/>
          </p15:clr>
        </p15:guide>
        <p15:guide id="3" pos="5313">
          <p15:clr>
            <a:srgbClr val="F26B43"/>
          </p15:clr>
        </p15:guide>
        <p15:guide id="4" pos="4881">
          <p15:clr>
            <a:srgbClr val="F26B43"/>
          </p15:clr>
        </p15:guide>
        <p15:guide id="5" pos="4449">
          <p15:clr>
            <a:srgbClr val="F26B43"/>
          </p15:clr>
        </p15:guide>
        <p15:guide id="6" pos="4017">
          <p15:clr>
            <a:srgbClr val="F26B43"/>
          </p15:clr>
        </p15:guide>
        <p15:guide id="7" pos="3585">
          <p15:clr>
            <a:srgbClr val="F26B43"/>
          </p15:clr>
        </p15:guide>
        <p15:guide id="8" pos="3153">
          <p15:clr>
            <a:srgbClr val="F26B43"/>
          </p15:clr>
        </p15:guide>
        <p15:guide id="9" pos="130">
          <p15:clr>
            <a:srgbClr val="F26B43"/>
          </p15:clr>
        </p15:guide>
        <p15:guide id="10" pos="562">
          <p15:clr>
            <a:srgbClr val="F26B43"/>
          </p15:clr>
        </p15:guide>
        <p15:guide id="11" pos="994">
          <p15:clr>
            <a:srgbClr val="F26B43"/>
          </p15:clr>
        </p15:guide>
        <p15:guide id="12" pos="1426">
          <p15:clr>
            <a:srgbClr val="F26B43"/>
          </p15:clr>
        </p15:guide>
        <p15:guide id="13" pos="1858">
          <p15:clr>
            <a:srgbClr val="F26B43"/>
          </p15:clr>
        </p15:guide>
        <p15:guide id="14" pos="2290">
          <p15:clr>
            <a:srgbClr val="F26B43"/>
          </p15:clr>
        </p15:guide>
        <p15:guide id="15" pos="2722">
          <p15:clr>
            <a:srgbClr val="F26B43"/>
          </p15:clr>
        </p15:guide>
        <p15:guide id="16" orient="horz" pos="2203">
          <p15:clr>
            <a:srgbClr val="F26B43"/>
          </p15:clr>
        </p15:guide>
        <p15:guide id="17" orient="horz" pos="187">
          <p15:clr>
            <a:srgbClr val="F26B43"/>
          </p15:clr>
        </p15:guide>
        <p15:guide id="18" orient="horz" pos="763">
          <p15:clr>
            <a:srgbClr val="F26B43"/>
          </p15:clr>
        </p15:guide>
        <p15:guide id="19" orient="horz" pos="1339">
          <p15:clr>
            <a:srgbClr val="F26B43"/>
          </p15:clr>
        </p15:guide>
        <p15:guide id="20" orient="horz" pos="1915">
          <p15:clr>
            <a:srgbClr val="F26B43"/>
          </p15:clr>
        </p15:guide>
        <p15:guide id="21" orient="horz" pos="4219">
          <p15:clr>
            <a:srgbClr val="F26B43"/>
          </p15:clr>
        </p15:guide>
        <p15:guide id="22" orient="horz" pos="3643">
          <p15:clr>
            <a:srgbClr val="F26B43"/>
          </p15:clr>
        </p15:guide>
        <p15:guide id="23" orient="horz" pos="3067">
          <p15:clr>
            <a:srgbClr val="F26B43"/>
          </p15:clr>
        </p15:guide>
        <p15:guide id="24" orient="horz" pos="24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>
          <a:xfrm>
            <a:off x="762000" y="2209800"/>
            <a:ext cx="7772400" cy="1933575"/>
          </a:xfrm>
        </p:spPr>
        <p:txBody>
          <a:bodyPr/>
          <a:lstStyle/>
          <a:p>
            <a:pPr marL="0" indent="0" defTabSz="914400"/>
            <a:r>
              <a:rPr lang="en-US" dirty="0" smtClean="0"/>
              <a:t>The Evolution of JavaScript</a:t>
            </a:r>
            <a:br>
              <a:rPr lang="en-US" dirty="0" smtClean="0"/>
            </a:br>
            <a:r>
              <a:rPr lang="en-US" dirty="0" smtClean="0"/>
              <a:t>(and the features of ES2015)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K. Scott Allen</a:t>
            </a:r>
            <a:endParaRPr 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67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12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5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0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2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14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1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53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8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3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0822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90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1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03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51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31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1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9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82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6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520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827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91" y="1066800"/>
            <a:ext cx="6328009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770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53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are designed</a:t>
            </a:r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0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84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91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990600"/>
            <a:ext cx="444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https://kangax.github.io/compat-table/es6/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459832"/>
            <a:ext cx="7572375" cy="49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9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with Grunt, Gulp, </a:t>
            </a:r>
            <a:r>
              <a:rPr lang="en-US" dirty="0" err="1" smtClean="0"/>
              <a:t>WebPack</a:t>
            </a:r>
            <a:r>
              <a:rPr lang="en-US" dirty="0" smtClean="0"/>
              <a:t>, JSPM</a:t>
            </a:r>
          </a:p>
          <a:p>
            <a:pPr lvl="1"/>
            <a:r>
              <a:rPr lang="en-US" dirty="0" smtClean="0"/>
              <a:t>Many others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r . . . directly in a browser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67038"/>
            <a:ext cx="7332777" cy="2519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02446" y="990600"/>
            <a:ext cx="1931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https://babeljs.io/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Polyfill</a:t>
            </a:r>
            <a:r>
              <a:rPr lang="en-US" dirty="0" smtClean="0"/>
              <a:t> Your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automatic with many bundling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720566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4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Bundle them, too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7000"/>
            <a:ext cx="6225208" cy="29212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24200" y="1066800"/>
            <a:ext cx="27145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http://webpack.github.io/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</a:p>
          <a:p>
            <a:r>
              <a:rPr lang="en-US" dirty="0" smtClean="0"/>
              <a:t>scott@OdeToCode.com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81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3348071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upload.wikimedia.org/wikipedia/commons/thumb/0/0b/Random_sampling_genetic_drift.svg/2000px-Random_sampling_genetic_drif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2656"/>
            <a:ext cx="7467600" cy="2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838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New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to Raymond Chen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05200" y="3162300"/>
            <a:ext cx="1752600" cy="106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JavaScript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5800" y="4235278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Python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0400" y="5499786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Ruby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019800" y="2656703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C#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495800" y="1687727"/>
            <a:ext cx="1752600" cy="1066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Lisp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5" idx="7"/>
            <a:endCxn id="4" idx="1"/>
          </p:cNvCxnSpPr>
          <p:nvPr/>
        </p:nvCxnSpPr>
        <p:spPr bwMode="auto">
          <a:xfrm flipV="1">
            <a:off x="2181738" y="3695700"/>
            <a:ext cx="1323462" cy="69580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0"/>
            <a:endCxn id="4" idx="2"/>
          </p:cNvCxnSpPr>
          <p:nvPr/>
        </p:nvCxnSpPr>
        <p:spPr bwMode="auto">
          <a:xfrm flipV="1">
            <a:off x="4076700" y="4229100"/>
            <a:ext cx="304800" cy="127068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4402095" y="2621982"/>
            <a:ext cx="370962" cy="564002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7" idx="2"/>
            <a:endCxn id="4" idx="3"/>
          </p:cNvCxnSpPr>
          <p:nvPr/>
        </p:nvCxnSpPr>
        <p:spPr bwMode="auto">
          <a:xfrm flipH="1">
            <a:off x="5257800" y="3190103"/>
            <a:ext cx="762000" cy="50559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505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96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1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3.xml><?xml version="1.0" encoding="utf-8"?>
<a:theme xmlns:a="http://schemas.openxmlformats.org/drawingml/2006/main" name="1_Intelliem 2013 v1">
  <a:themeElements>
    <a:clrScheme name="IT Unity 2015 A">
      <a:dk1>
        <a:srgbClr val="505050"/>
      </a:dk1>
      <a:lt1>
        <a:srgbClr val="FFFFFF"/>
      </a:lt1>
      <a:dk2>
        <a:srgbClr val="0072C6"/>
      </a:dk2>
      <a:lt2>
        <a:srgbClr val="E6E6E6"/>
      </a:lt2>
      <a:accent1>
        <a:srgbClr val="FF5900"/>
      </a:accent1>
      <a:accent2>
        <a:srgbClr val="DC3C00"/>
      </a:accent2>
      <a:accent3>
        <a:srgbClr val="007233"/>
      </a:accent3>
      <a:accent4>
        <a:srgbClr val="002060"/>
      </a:accent4>
      <a:accent5>
        <a:srgbClr val="FF8000"/>
      </a:accent5>
      <a:accent6>
        <a:srgbClr val="FFFF00"/>
      </a:accent6>
      <a:hlink>
        <a:srgbClr val="7030A0"/>
      </a:hlink>
      <a:folHlink>
        <a:srgbClr val="7030A0"/>
      </a:folHlink>
    </a:clrScheme>
    <a:fontScheme name="IT Unity 2015 A">
      <a:majorFont>
        <a:latin typeface="Myriad Pro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 Unity 2014 Template" id="{B3FB2098-6986-4203-BA4B-126DB3669140}" vid="{A1076AB7-DE17-437B-93AC-F4F752B9F2ED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35129</TotalTime>
  <Words>356</Words>
  <Application>Microsoft Office PowerPoint</Application>
  <PresentationFormat>On-screen Show (4:3)</PresentationFormat>
  <Paragraphs>109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Intelliem 2013 v1</vt:lpstr>
      <vt:lpstr>1_Intelliem 2013 v1</vt:lpstr>
      <vt:lpstr>The Evolution of JavaScript (and the features of ES2015)   K. Scott Allen</vt:lpstr>
      <vt:lpstr>PowerPoint Presentation</vt:lpstr>
      <vt:lpstr>PowerPoint Presentation</vt:lpstr>
      <vt:lpstr>2007</vt:lpstr>
      <vt:lpstr>Why The Excitement?</vt:lpstr>
      <vt:lpstr>PowerPoint Presentation</vt:lpstr>
      <vt:lpstr>The Old New JavaScript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String Concatenation Is Unpleasant</vt:lpstr>
      <vt:lpstr>Solution: String Templates</vt:lpstr>
      <vt:lpstr>Even Better: Tagged Templates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Problem: Modularity &amp; Scope</vt:lpstr>
      <vt:lpstr>Solution: Real Modules!</vt:lpstr>
      <vt:lpstr>Imports</vt:lpstr>
      <vt:lpstr>Multiple Exports</vt:lpstr>
      <vt:lpstr>Making It Work</vt:lpstr>
      <vt:lpstr>Build Your JavaScript</vt:lpstr>
      <vt:lpstr>Polyfill Your Browser</vt:lpstr>
      <vt:lpstr>Build Your Modules</vt:lpstr>
      <vt:lpstr>In Conclusion …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1944</cp:revision>
  <dcterms:created xsi:type="dcterms:W3CDTF">2007-12-27T20:50:38Z</dcterms:created>
  <dcterms:modified xsi:type="dcterms:W3CDTF">2015-10-26T10:01:19Z</dcterms:modified>
</cp:coreProperties>
</file>