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78" r:id="rId3"/>
    <p:sldId id="387" r:id="rId4"/>
    <p:sldId id="388" r:id="rId5"/>
    <p:sldId id="390" r:id="rId6"/>
    <p:sldId id="389" r:id="rId7"/>
    <p:sldId id="391" r:id="rId8"/>
    <p:sldId id="392" r:id="rId9"/>
    <p:sldId id="393" r:id="rId10"/>
    <p:sldId id="395" r:id="rId11"/>
    <p:sldId id="394" r:id="rId12"/>
    <p:sldId id="396" r:id="rId13"/>
    <p:sldId id="363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79865" autoAdjust="0"/>
  </p:normalViewPr>
  <p:slideViewPr>
    <p:cSldViewPr snapToGrid="0">
      <p:cViewPr varScale="1">
        <p:scale>
          <a:sx n="58" d="100"/>
          <a:sy n="58" d="100"/>
        </p:scale>
        <p:origin x="-16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6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Best Practices for 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Guiding Principles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Model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wary of binding without constraints</a:t>
            </a:r>
          </a:p>
          <a:p>
            <a:pPr lvl="1"/>
            <a:r>
              <a:rPr lang="en-US" dirty="0" smtClean="0"/>
              <a:t>Use Include and Exclude parameters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25303" y="2169044"/>
            <a:ext cx="5284381" cy="231789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GamerProfile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ID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Nickname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Address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City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Street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GamerScore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69758" y="4150243"/>
            <a:ext cx="5284381" cy="258016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AcceptVerbs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HttpVerbs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.Post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Edit(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GamerProfile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profile)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profile.GamerScore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GetCurrentGamerScore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UpdateModel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(profile);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View(profile);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Controllers Focused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 are in a position of power</a:t>
            </a:r>
          </a:p>
          <a:p>
            <a:pPr lvl="1"/>
            <a:r>
              <a:rPr lang="en-US" dirty="0" smtClean="0"/>
              <a:t>Actions and controllers naturally collect too many responsibilities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60968" y="2052083"/>
            <a:ext cx="5922335" cy="45401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AcceptVerbs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HttpVerbs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.Post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SignIn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username,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password, </a:t>
            </a:r>
            <a:r>
              <a:rPr lang="en-US" sz="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rememberMe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returnUrl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PageTitle.AdditionalPageTitleSegments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[] { 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"Sign In"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.IsNullOrEmpty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(username))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ModelState.AddModelError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"username"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"You must specify a username."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.IsNullOrEmpty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(password))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ModelState.AddModelError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"password"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"You must specify a password."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ViewData.ModelState.IsValid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IUser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user =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MembershipRepository.GetUser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(username, password);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(user !=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FormsAuth.SetAuthCookie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(username,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rememberMe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   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(!</a:t>
            </a:r>
            <a:r>
              <a:rPr lang="en-US" sz="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.IsNullOrEmpty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returnUrl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 &amp;&amp;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returnUrl.StartsWith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"/"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Redirect(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returnUrl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RedirectToRoute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"Home"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ModelState.AddModelError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"_FORM"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"The username or password provided is incorrect."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ViewData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8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rememberMe</a:t>
            </a:r>
            <a:r>
              <a:rPr lang="en-US" sz="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] = </a:t>
            </a:r>
            <a:r>
              <a:rPr lang="en-US" sz="800" b="0" dirty="0" err="1" smtClean="0">
                <a:latin typeface="Consolas" pitchFamily="49" charset="0"/>
                <a:ea typeface="Calibri"/>
                <a:cs typeface="Times New Roman"/>
              </a:rPr>
              <a:t>rememberMe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 View();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8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SRP – Single Responsibility Principle</a:t>
            </a:r>
          </a:p>
          <a:p>
            <a:pPr lvl="1"/>
            <a:r>
              <a:rPr lang="en-US" dirty="0" smtClean="0"/>
              <a:t>Smaller classes, smaller methods</a:t>
            </a:r>
          </a:p>
          <a:p>
            <a:r>
              <a:rPr lang="en-US" dirty="0" smtClean="0"/>
              <a:t>DRY – Don’t repeat yourself</a:t>
            </a:r>
          </a:p>
          <a:p>
            <a:pPr lvl="1"/>
            <a:r>
              <a:rPr lang="en-US" dirty="0" err="1" smtClean="0"/>
              <a:t>Refactor</a:t>
            </a:r>
            <a:r>
              <a:rPr lang="en-US" dirty="0" smtClean="0"/>
              <a:t> duplicate code</a:t>
            </a:r>
          </a:p>
          <a:p>
            <a:r>
              <a:rPr lang="en-US" dirty="0" smtClean="0"/>
              <a:t>TDD</a:t>
            </a:r>
          </a:p>
          <a:p>
            <a:pPr lvl="1"/>
            <a:r>
              <a:rPr lang="en-US" dirty="0" smtClean="0"/>
              <a:t>Can discover responsibilities, duplication, and dependencies</a:t>
            </a:r>
          </a:p>
          <a:p>
            <a:r>
              <a:rPr lang="en-US" dirty="0" smtClean="0"/>
              <a:t>Clean Code – Robert C. Martin </a:t>
            </a:r>
          </a:p>
          <a:p>
            <a:r>
              <a:rPr lang="en-US" dirty="0" smtClean="0"/>
              <a:t>Leverage the work of others</a:t>
            </a:r>
          </a:p>
          <a:p>
            <a:pPr lvl="1"/>
            <a:r>
              <a:rPr lang="en-US" dirty="0" smtClean="0"/>
              <a:t>MVC </a:t>
            </a:r>
            <a:r>
              <a:rPr lang="en-US" dirty="0" err="1" smtClean="0"/>
              <a:t>Contrib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2775097" y="1967023"/>
            <a:ext cx="3423683" cy="3136604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Simplicity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6376086"/>
          </a:xfrm>
        </p:spPr>
        <p:txBody>
          <a:bodyPr/>
          <a:lstStyle/>
          <a:p>
            <a:r>
              <a:rPr lang="en-US" dirty="0" smtClean="0"/>
              <a:t>Views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General tips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838893" y="1924493"/>
            <a:ext cx="3211033" cy="303027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“Best Practices”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179674" y="2870789"/>
            <a:ext cx="2296633" cy="2169042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App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639340" y="2906232"/>
            <a:ext cx="2296633" cy="2169042"/>
          </a:xfrm>
          <a:prstGeom prst="ellipse">
            <a:avLst/>
          </a:prstGeom>
          <a:solidFill>
            <a:schemeClr val="accent6">
              <a:alpha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My App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spaghetti code</a:t>
            </a:r>
          </a:p>
          <a:p>
            <a:pPr lvl="1"/>
            <a:r>
              <a:rPr lang="en-US" dirty="0" smtClean="0"/>
              <a:t>Use partial views to reduce complexity</a:t>
            </a:r>
          </a:p>
          <a:p>
            <a:pPr lvl="1"/>
            <a:r>
              <a:rPr lang="en-US" dirty="0" smtClean="0"/>
              <a:t>Use HTML helpers to encapsulate logic</a:t>
            </a:r>
          </a:p>
          <a:p>
            <a:endParaRPr lang="en-US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74159" y="2604978"/>
            <a:ext cx="7793664" cy="334925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Request.IsAuthenticated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Welcome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b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Html.Encode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Page.User.Identity.Name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b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!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[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"Log Off"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LogOff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"Account"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else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[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"Log On"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LogOn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"Account"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  <p:pic>
        <p:nvPicPr>
          <p:cNvPr id="1026" name="Picture 2" descr="C:\Users\bitmask\AppData\Local\Microsoft\Windows\Temporary Internet Files\Content.IE5\QY4HBPHU\MCFD00969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922" y="3893583"/>
            <a:ext cx="1076712" cy="84743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Strongly Typed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to author with Intellisense</a:t>
            </a:r>
          </a:p>
          <a:p>
            <a:r>
              <a:rPr lang="en-US" dirty="0" smtClean="0"/>
              <a:t>Easier to </a:t>
            </a:r>
            <a:r>
              <a:rPr lang="en-US" dirty="0" err="1" smtClean="0"/>
              <a:t>refactor</a:t>
            </a:r>
            <a:r>
              <a:rPr lang="en-US" dirty="0" smtClean="0"/>
              <a:t> and find errors</a:t>
            </a:r>
          </a:p>
          <a:p>
            <a:r>
              <a:rPr lang="en-US" dirty="0" smtClean="0"/>
              <a:t>Build your views to track down problems</a:t>
            </a:r>
          </a:p>
          <a:p>
            <a:pPr lvl="1"/>
            <a:r>
              <a:rPr lang="en-US" dirty="0" err="1" smtClean="0"/>
              <a:t>Aspnet_compiler</a:t>
            </a:r>
            <a:endParaRPr lang="en-US" dirty="0" smtClean="0"/>
          </a:p>
          <a:p>
            <a:pPr lvl="1"/>
            <a:r>
              <a:rPr lang="en-US" dirty="0" smtClean="0"/>
              <a:t>Web Deployment Projects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MvcBuildViews</a:t>
            </a:r>
            <a:r>
              <a:rPr lang="en-US" dirty="0" smtClean="0"/>
              <a:t> to true (slower build times)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74159" y="3604438"/>
            <a:ext cx="8016948" cy="130780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@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Page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Title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Language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="C#"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MasterPageFile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="~/Views/Shared/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Site.Master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Inherits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System.Web.Mvc.ViewPage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MovieSummary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&gt;&gt;"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highlight>
                  <a:srgbClr val="FFFF00"/>
                </a:highlight>
                <a:latin typeface="Consolas" pitchFamily="49" charset="0"/>
                <a:ea typeface="Calibri"/>
                <a:cs typeface="Times New Roman"/>
              </a:rPr>
              <a:t>%&gt;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76845" y="5188690"/>
            <a:ext cx="4189229" cy="65921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MvcBuildViews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MvcBuildViews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>
              <a:lnSpc>
                <a:spcPts val="1035"/>
              </a:lnSpc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view model is dedicated to one or more views</a:t>
            </a:r>
          </a:p>
          <a:p>
            <a:pPr lvl="1"/>
            <a:r>
              <a:rPr lang="en-US" dirty="0" smtClean="0"/>
              <a:t>Takes pressure off your business objects and entities</a:t>
            </a:r>
          </a:p>
          <a:p>
            <a:pPr lvl="1"/>
            <a:r>
              <a:rPr lang="en-US" dirty="0" smtClean="0"/>
              <a:t>Easier to perform calculated values outside of view</a:t>
            </a:r>
          </a:p>
          <a:p>
            <a:pPr lvl="1"/>
            <a:r>
              <a:rPr lang="en-US" dirty="0" smtClean="0"/>
              <a:t>Easy to unit test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50066" y="3168502"/>
            <a:ext cx="5273748" cy="26262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MovieSummaryModel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ID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Title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ReleaseDate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NumberOfReviews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AverageRating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IsInTheaters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IsOnDVD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        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all signs of JavaScript from a view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View is strictly presentation</a:t>
            </a:r>
          </a:p>
          <a:p>
            <a:pPr lvl="1"/>
            <a:r>
              <a:rPr lang="en-US" dirty="0" smtClean="0"/>
              <a:t>Allows you to focus on script code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Additional file(s) to download</a:t>
            </a:r>
          </a:p>
          <a:p>
            <a:pPr lvl="1"/>
            <a:r>
              <a:rPr lang="en-US" dirty="0" smtClean="0"/>
              <a:t>Can combine </a:t>
            </a:r>
            <a:r>
              <a:rPr lang="en-US" smtClean="0"/>
              <a:t>scripts </a:t>
            </a:r>
            <a:r>
              <a:rPr lang="en-US"/>
              <a:t>(http://combres.codeplex.com</a:t>
            </a:r>
            <a:r>
              <a:rPr lang="en-US" smtClean="0"/>
              <a:t>/)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41722" y="4029741"/>
            <a:ext cx="5284381" cy="11270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$(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$(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"#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loginImage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).click(login);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XSS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Prevent cross-site scripting attacks</a:t>
            </a:r>
          </a:p>
          <a:p>
            <a:pPr lvl="1"/>
            <a:r>
              <a:rPr lang="en-US" dirty="0" smtClean="0"/>
              <a:t>Be very, very, careful turning off input validation</a:t>
            </a:r>
          </a:p>
          <a:p>
            <a:pPr lvl="1"/>
            <a:r>
              <a:rPr lang="en-US" dirty="0" smtClean="0"/>
              <a:t>Microsoft Anti-Cross Site Scripting Library (http://tinyurl.com/cpu7g4)</a:t>
            </a:r>
          </a:p>
          <a:p>
            <a:r>
              <a:rPr lang="en-US" dirty="0" smtClean="0"/>
              <a:t>HTML Encoding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HTML.Encode</a:t>
            </a:r>
            <a:r>
              <a:rPr lang="en-US" dirty="0" smtClean="0"/>
              <a:t> as a default</a:t>
            </a:r>
          </a:p>
          <a:p>
            <a:pPr lvl="1"/>
            <a:r>
              <a:rPr lang="en-US" dirty="0" smtClean="0"/>
              <a:t>Only skip encoding when you are writing out HTML (like a CMS)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94884" y="3561909"/>
            <a:ext cx="5284381" cy="197765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ValidateInput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Create(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ToDo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newItem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CSRF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anti-forgery tokens on authenticated actions</a:t>
            </a:r>
            <a:endParaRPr lang="en-US" dirty="0"/>
          </a:p>
        </p:txBody>
      </p:sp>
      <p:pic>
        <p:nvPicPr>
          <p:cNvPr id="4" name="Picture 2" descr="C:\Users\bitmask\AppData\Local\Microsoft\Windows\Temporary Internet Files\Content.IE5\10GKUD7K\MCj043484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0279" y="3411279"/>
            <a:ext cx="1714500" cy="1714500"/>
          </a:xfrm>
          <a:prstGeom prst="rect">
            <a:avLst/>
          </a:prstGeom>
          <a:noFill/>
        </p:spPr>
      </p:pic>
      <p:pic>
        <p:nvPicPr>
          <p:cNvPr id="5" name="Picture 3" descr="C:\Users\bitmask\AppData\Local\Microsoft\Windows\Temporary Internet Files\Content.IE5\1FFQKFHD\MCj042419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479" y="3335079"/>
            <a:ext cx="1391478" cy="1143000"/>
          </a:xfrm>
          <a:prstGeom prst="rect">
            <a:avLst/>
          </a:prstGeom>
          <a:noFill/>
        </p:spPr>
      </p:pic>
      <p:pic>
        <p:nvPicPr>
          <p:cNvPr id="6" name="Picture 4" descr="C:\Users\bitmask\AppData\Local\Microsoft\Windows\Temporary Internet Files\Content.IE5\10GKUD7K\MCj0435242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1879" y="1963479"/>
            <a:ext cx="770253" cy="1524000"/>
          </a:xfrm>
          <a:prstGeom prst="rect">
            <a:avLst/>
          </a:prstGeom>
          <a:noFill/>
        </p:spPr>
      </p:pic>
      <p:cxnSp>
        <p:nvCxnSpPr>
          <p:cNvPr id="7" name="Curved Connector 6"/>
          <p:cNvCxnSpPr/>
          <p:nvPr/>
        </p:nvCxnSpPr>
        <p:spPr bwMode="auto">
          <a:xfrm flipV="1">
            <a:off x="744279" y="2344483"/>
            <a:ext cx="3429001" cy="761996"/>
          </a:xfrm>
          <a:prstGeom prst="curvedConnector3">
            <a:avLst>
              <a:gd name="adj1" fmla="val 1114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 bwMode="auto">
          <a:xfrm>
            <a:off x="1256177" y="2584747"/>
            <a:ext cx="1697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GET evil.aspx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240079" y="2420679"/>
            <a:ext cx="123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EVIL.com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678479" y="4173279"/>
            <a:ext cx="1223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YOU.com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1" name="Shape 15"/>
          <p:cNvCxnSpPr>
            <a:stCxn id="6" idx="1"/>
          </p:cNvCxnSpPr>
          <p:nvPr/>
        </p:nvCxnSpPr>
        <p:spPr bwMode="auto">
          <a:xfrm rot="10800000" flipV="1">
            <a:off x="1430079" y="2725479"/>
            <a:ext cx="2971800" cy="609600"/>
          </a:xfrm>
          <a:prstGeom prst="curvedConnector3">
            <a:avLst>
              <a:gd name="adj1" fmla="val 692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1353879" y="3512304"/>
            <a:ext cx="4860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&lt;form action=“http://you.com/editprofile.aspx”&gt;</a:t>
            </a:r>
          </a:p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…</a:t>
            </a:r>
            <a:endParaRPr lang="en-US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1887279" y="4097079"/>
            <a:ext cx="4953000" cy="228600"/>
          </a:xfrm>
          <a:prstGeom prst="curvedConnector3">
            <a:avLst>
              <a:gd name="adj1" fmla="val 66352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3964801" y="4401879"/>
            <a:ext cx="264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POST editprofile.aspx 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265814" y="4866168"/>
            <a:ext cx="57150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Html.BeginForm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 {</a:t>
            </a: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 </a:t>
            </a: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3242930" y="5512098"/>
            <a:ext cx="5709684" cy="120768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ValidateAntiForgeryToken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Profile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profile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…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65854</TotalTime>
  <Words>621</Words>
  <Application>Microsoft Office PowerPoint</Application>
  <PresentationFormat>On-screen Show (4:3)</PresentationFormat>
  <Paragraphs>165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1_SapphireTemplate</vt:lpstr>
      <vt:lpstr>Best Practices for ASP.NET MVC</vt:lpstr>
      <vt:lpstr>Overview</vt:lpstr>
      <vt:lpstr>Context</vt:lpstr>
      <vt:lpstr>View Code</vt:lpstr>
      <vt:lpstr>Use Strongly Typed Views</vt:lpstr>
      <vt:lpstr>View Models</vt:lpstr>
      <vt:lpstr>Unobtrusive JavaScript</vt:lpstr>
      <vt:lpstr>Security: XSS</vt:lpstr>
      <vt:lpstr>Security: CSRF</vt:lpstr>
      <vt:lpstr>Security: Model Binding</vt:lpstr>
      <vt:lpstr>Keep Controllers Focused</vt:lpstr>
      <vt:lpstr>General 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5981</cp:revision>
  <dcterms:created xsi:type="dcterms:W3CDTF">2007-12-27T20:50:38Z</dcterms:created>
  <dcterms:modified xsi:type="dcterms:W3CDTF">2012-04-19T02:35:58Z</dcterms:modified>
</cp:coreProperties>
</file>