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7"/>
  </p:notesMasterIdLst>
  <p:handoutMasterIdLst>
    <p:handoutMasterId r:id="rId18"/>
  </p:handoutMasterIdLst>
  <p:sldIdLst>
    <p:sldId id="327" r:id="rId2"/>
    <p:sldId id="365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63" r:id="rId16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3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1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2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8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yende.com/projects/rhino-mocks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TDD II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3962400" y="37338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Red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486400" y="37338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dirty="0" smtClean="0">
                <a:latin typeface="Tekton Pro" pitchFamily="34" charset="0"/>
              </a:rPr>
              <a:t>Green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010400" y="37338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r>
              <a:rPr lang="en-US" sz="2000" dirty="0" err="1" smtClean="0">
                <a:latin typeface="Tekton Pro" pitchFamily="34" charset="0"/>
              </a:rPr>
              <a:t>Refactor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Fakes</a:t>
            </a:r>
          </a:p>
          <a:p>
            <a:pPr lvl="1"/>
            <a:r>
              <a:rPr lang="en-US" dirty="0" smtClean="0"/>
              <a:t>Full implementations</a:t>
            </a:r>
          </a:p>
          <a:p>
            <a:pPr lvl="1"/>
            <a:r>
              <a:rPr lang="en-US" dirty="0" smtClean="0"/>
              <a:t>Not ready for production</a:t>
            </a:r>
          </a:p>
          <a:p>
            <a:r>
              <a:rPr lang="en-US" dirty="0" smtClean="0"/>
              <a:t>Mocks</a:t>
            </a:r>
          </a:p>
          <a:p>
            <a:pPr lvl="1"/>
            <a:r>
              <a:rPr lang="en-US" dirty="0" smtClean="0"/>
              <a:t>Built dynamically</a:t>
            </a:r>
          </a:p>
          <a:p>
            <a:r>
              <a:rPr lang="en-US" dirty="0" smtClean="0"/>
              <a:t>Stubs</a:t>
            </a:r>
          </a:p>
          <a:p>
            <a:pPr lvl="1"/>
            <a:r>
              <a:rPr lang="en-US" dirty="0" smtClean="0"/>
              <a:t>Do the minimum amount of work</a:t>
            </a:r>
          </a:p>
          <a:p>
            <a:pPr lvl="1"/>
            <a:r>
              <a:rPr lang="en-US" dirty="0" smtClean="0"/>
              <a:t>Can never decide if a test passes or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80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Popular libraries</a:t>
            </a:r>
          </a:p>
          <a:p>
            <a:pPr lvl="1"/>
            <a:r>
              <a:rPr lang="en-US" dirty="0" err="1" smtClean="0"/>
              <a:t>Moq</a:t>
            </a:r>
            <a:r>
              <a:rPr lang="en-US" dirty="0" smtClean="0"/>
              <a:t>		</a:t>
            </a:r>
            <a:r>
              <a:rPr lang="en-US" dirty="0"/>
              <a:t>	 (http://code.google.com/p/moq</a:t>
            </a:r>
            <a:r>
              <a:rPr lang="en-US" dirty="0" smtClean="0"/>
              <a:t>/)</a:t>
            </a:r>
          </a:p>
          <a:p>
            <a:pPr lvl="1"/>
            <a:r>
              <a:rPr lang="en-US" dirty="0" err="1" smtClean="0"/>
              <a:t>RhinoMocks</a:t>
            </a:r>
            <a:r>
              <a:rPr lang="en-US" dirty="0" smtClean="0"/>
              <a:t>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ayende.com/projects/rhino-mocks.aspx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752600" y="2590800"/>
            <a:ext cx="5577840" cy="1219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IFtpServer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Login(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username,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password);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GetTextFile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name</a:t>
            </a:r>
            <a:r>
              <a:rPr lang="en-US" b="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b="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752600" y="4038600"/>
            <a:ext cx="5562600" cy="246888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sz="1400" b="0" dirty="0" smtClean="0">
                <a:latin typeface="Consolas"/>
              </a:rPr>
              <a:t>   [</a:t>
            </a:r>
            <a:r>
              <a:rPr lang="en-US" sz="1400" b="0" dirty="0" err="1">
                <a:solidFill>
                  <a:srgbClr val="2B91AF"/>
                </a:solidFill>
                <a:latin typeface="Consolas"/>
              </a:rPr>
              <a:t>TestMethod</a:t>
            </a:r>
            <a:r>
              <a:rPr lang="en-US" sz="1400" b="0" dirty="0">
                <a:latin typeface="Consolas"/>
              </a:rPr>
              <a:t>]</a:t>
            </a:r>
            <a:br>
              <a:rPr lang="en-US" sz="1400" b="0" dirty="0">
                <a:latin typeface="Consolas"/>
              </a:rPr>
            </a:br>
            <a:r>
              <a:rPr lang="en-US" sz="1400" b="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b="0" dirty="0">
                <a:latin typeface="Consolas"/>
              </a:rPr>
              <a:t> </a:t>
            </a:r>
            <a:r>
              <a:rPr lang="en-US" sz="1400" b="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b="0" dirty="0">
                <a:latin typeface="Consolas"/>
              </a:rPr>
              <a:t> </a:t>
            </a:r>
            <a:r>
              <a:rPr lang="en-US" sz="1400" b="0" dirty="0" err="1">
                <a:latin typeface="Consolas"/>
              </a:rPr>
              <a:t>DownloadFile</a:t>
            </a:r>
            <a:r>
              <a:rPr lang="en-US" sz="1400" b="0" dirty="0">
                <a:latin typeface="Consolas"/>
              </a:rPr>
              <a:t>()</a:t>
            </a:r>
            <a:br>
              <a:rPr lang="en-US" sz="1400" b="0" dirty="0">
                <a:latin typeface="Consolas"/>
              </a:rPr>
            </a:br>
            <a:r>
              <a:rPr lang="en-US" sz="1400" b="0" dirty="0">
                <a:latin typeface="Consolas"/>
              </a:rPr>
              <a:t>{</a:t>
            </a:r>
            <a:br>
              <a:rPr lang="en-US" sz="1400" b="0" dirty="0">
                <a:latin typeface="Consolas"/>
              </a:rPr>
            </a:br>
            <a:r>
              <a:rPr lang="en-US" sz="1400" b="0" dirty="0">
                <a:latin typeface="Consolas"/>
              </a:rPr>
              <a:t>    </a:t>
            </a:r>
            <a:r>
              <a:rPr lang="en-US" sz="1400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b="0" dirty="0">
                <a:latin typeface="Consolas"/>
              </a:rPr>
              <a:t> mock = </a:t>
            </a:r>
            <a:r>
              <a:rPr lang="en-US" sz="1400" b="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b="0" dirty="0">
                <a:latin typeface="Consolas"/>
              </a:rPr>
              <a:t> </a:t>
            </a:r>
            <a:r>
              <a:rPr lang="en-US" sz="1400" b="0" dirty="0">
                <a:solidFill>
                  <a:srgbClr val="2B91AF"/>
                </a:solidFill>
                <a:latin typeface="Consolas"/>
              </a:rPr>
              <a:t>Mock</a:t>
            </a:r>
            <a:r>
              <a:rPr lang="en-US" sz="1400" b="0" dirty="0">
                <a:latin typeface="Consolas"/>
              </a:rPr>
              <a:t>&lt;</a:t>
            </a:r>
            <a:r>
              <a:rPr lang="en-US" sz="1400" b="0" dirty="0" err="1">
                <a:solidFill>
                  <a:srgbClr val="2B91AF"/>
                </a:solidFill>
                <a:latin typeface="Consolas"/>
              </a:rPr>
              <a:t>IFtpServer</a:t>
            </a:r>
            <a:r>
              <a:rPr lang="en-US" sz="1400" b="0" dirty="0">
                <a:latin typeface="Consolas"/>
              </a:rPr>
              <a:t>&gt;();</a:t>
            </a:r>
            <a:br>
              <a:rPr lang="en-US" sz="1400" b="0" dirty="0">
                <a:latin typeface="Consolas"/>
              </a:rPr>
            </a:br>
            <a:r>
              <a:rPr lang="en-US" sz="1400" b="0" dirty="0">
                <a:latin typeface="Consolas"/>
              </a:rPr>
              <a:t>    </a:t>
            </a:r>
            <a:r>
              <a:rPr lang="en-US" sz="1400" b="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b="0" dirty="0">
                <a:latin typeface="Consolas"/>
              </a:rPr>
              <a:t> downloader = </a:t>
            </a:r>
            <a:r>
              <a:rPr lang="en-US" sz="1400" b="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b="0" dirty="0">
                <a:latin typeface="Consolas"/>
              </a:rPr>
              <a:t> </a:t>
            </a:r>
            <a:r>
              <a:rPr lang="en-US" sz="1400" b="0" dirty="0">
                <a:solidFill>
                  <a:srgbClr val="2B91AF"/>
                </a:solidFill>
                <a:latin typeface="Consolas"/>
              </a:rPr>
              <a:t>Downloader</a:t>
            </a:r>
            <a:r>
              <a:rPr lang="en-US" sz="1400" b="0" dirty="0">
                <a:latin typeface="Consolas"/>
              </a:rPr>
              <a:t>(</a:t>
            </a:r>
            <a:r>
              <a:rPr lang="en-US" sz="1400" b="0" dirty="0" err="1">
                <a:latin typeface="Consolas"/>
              </a:rPr>
              <a:t>mock.Object</a:t>
            </a:r>
            <a:r>
              <a:rPr lang="en-US" sz="1400" b="0" dirty="0">
                <a:latin typeface="Consolas"/>
              </a:rPr>
              <a:t>);</a:t>
            </a:r>
            <a:br>
              <a:rPr lang="en-US" sz="1400" b="0" dirty="0">
                <a:latin typeface="Consolas"/>
              </a:rPr>
            </a:br>
            <a:r>
              <a:rPr lang="en-US" sz="1400" b="0" dirty="0">
                <a:latin typeface="Consolas"/>
              </a:rPr>
              <a:t/>
            </a:r>
            <a:br>
              <a:rPr lang="en-US" sz="1400" b="0" dirty="0">
                <a:latin typeface="Consolas"/>
              </a:rPr>
            </a:br>
            <a:r>
              <a:rPr lang="en-US" sz="1400" b="0" dirty="0">
                <a:latin typeface="Consolas"/>
              </a:rPr>
              <a:t>    </a:t>
            </a:r>
            <a:r>
              <a:rPr lang="en-US" sz="1400" b="0" dirty="0" err="1">
                <a:latin typeface="Consolas"/>
              </a:rPr>
              <a:t>downloader.Download</a:t>
            </a:r>
            <a:r>
              <a:rPr lang="en-US" sz="1400" b="0" dirty="0">
                <a:latin typeface="Consolas"/>
              </a:rPr>
              <a:t>(</a:t>
            </a:r>
            <a:r>
              <a:rPr lang="en-US" sz="1400" b="0" dirty="0">
                <a:solidFill>
                  <a:srgbClr val="A31515"/>
                </a:solidFill>
                <a:latin typeface="Consolas"/>
              </a:rPr>
              <a:t>"temp.txt"</a:t>
            </a:r>
            <a:r>
              <a:rPr lang="en-US" sz="1400" b="0" dirty="0">
                <a:latin typeface="Consolas"/>
              </a:rPr>
              <a:t>);</a:t>
            </a:r>
            <a:br>
              <a:rPr lang="en-US" sz="1400" b="0" dirty="0">
                <a:latin typeface="Consolas"/>
              </a:rPr>
            </a:br>
            <a:r>
              <a:rPr lang="en-US" sz="1400" b="0" dirty="0">
                <a:latin typeface="Consolas"/>
              </a:rPr>
              <a:t/>
            </a:r>
            <a:br>
              <a:rPr lang="en-US" sz="1400" b="0" dirty="0">
                <a:latin typeface="Consolas"/>
              </a:rPr>
            </a:br>
            <a:r>
              <a:rPr lang="en-US" sz="1400" b="0" dirty="0">
                <a:latin typeface="Consolas"/>
              </a:rPr>
              <a:t>    </a:t>
            </a:r>
            <a:r>
              <a:rPr lang="en-US" sz="1400" b="0" dirty="0" err="1">
                <a:latin typeface="Consolas"/>
              </a:rPr>
              <a:t>mock.Verify</a:t>
            </a:r>
            <a:r>
              <a:rPr lang="en-US" sz="1400" b="0" dirty="0">
                <a:latin typeface="Consolas"/>
              </a:rPr>
              <a:t>(d =&gt; </a:t>
            </a:r>
            <a:r>
              <a:rPr lang="en-US" sz="1400" b="0" dirty="0" err="1">
                <a:latin typeface="Consolas"/>
              </a:rPr>
              <a:t>d.GetTextFile</a:t>
            </a:r>
            <a:r>
              <a:rPr lang="en-US" sz="1400" b="0" dirty="0">
                <a:latin typeface="Consolas"/>
              </a:rPr>
              <a:t>(</a:t>
            </a:r>
            <a:r>
              <a:rPr lang="en-US" sz="1400" b="0" dirty="0">
                <a:solidFill>
                  <a:srgbClr val="A31515"/>
                </a:solidFill>
                <a:latin typeface="Consolas"/>
              </a:rPr>
              <a:t>"temp.txt"</a:t>
            </a:r>
            <a:r>
              <a:rPr lang="en-US" sz="1400" b="0" dirty="0">
                <a:latin typeface="Consolas"/>
              </a:rPr>
              <a:t>));</a:t>
            </a:r>
            <a:br>
              <a:rPr lang="en-US" sz="1400" b="0" dirty="0">
                <a:latin typeface="Consolas"/>
              </a:rPr>
            </a:br>
            <a:r>
              <a:rPr lang="en-US" sz="1400" b="0" dirty="0">
                <a:latin typeface="Consolas"/>
              </a:rPr>
              <a:t>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1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 err="1" smtClean="0"/>
              <a:t>vs</a:t>
            </a:r>
            <a:r>
              <a:rPr lang="en-US" dirty="0" smtClean="0"/>
              <a:t> Interaction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based testing</a:t>
            </a:r>
          </a:p>
          <a:p>
            <a:pPr lvl="1"/>
            <a:r>
              <a:rPr lang="en-US" dirty="0" smtClean="0"/>
              <a:t>What is the state of the object</a:t>
            </a:r>
          </a:p>
          <a:p>
            <a:r>
              <a:rPr lang="en-US" dirty="0" smtClean="0"/>
              <a:t>Interaction based testing</a:t>
            </a:r>
          </a:p>
          <a:p>
            <a:pPr lvl="1"/>
            <a:r>
              <a:rPr lang="en-US" dirty="0" smtClean="0"/>
              <a:t>What did the object do with its dependencies?</a:t>
            </a:r>
          </a:p>
          <a:p>
            <a:pPr lvl="1"/>
            <a:r>
              <a:rPr lang="en-US" dirty="0" smtClean="0"/>
              <a:t>Caution!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26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abstractions</a:t>
            </a:r>
          </a:p>
          <a:p>
            <a:pPr lvl="1"/>
            <a:r>
              <a:rPr lang="en-US" dirty="0" smtClean="0"/>
              <a:t>Unit of Work</a:t>
            </a:r>
          </a:p>
          <a:p>
            <a:pPr lvl="1"/>
            <a:r>
              <a:rPr lang="en-US" dirty="0" smtClean="0"/>
              <a:t>Repository</a:t>
            </a:r>
          </a:p>
          <a:p>
            <a:r>
              <a:rPr lang="en-US" dirty="0" smtClean="0"/>
              <a:t>Decoupling </a:t>
            </a:r>
          </a:p>
          <a:p>
            <a:pPr lvl="1"/>
            <a:r>
              <a:rPr lang="en-US" dirty="0" smtClean="0"/>
              <a:t>Program to an interface, not an implementation</a:t>
            </a:r>
          </a:p>
          <a:p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Use framework abstractions </a:t>
            </a:r>
          </a:p>
          <a:p>
            <a:pPr lvl="1"/>
            <a:r>
              <a:rPr lang="en-US" dirty="0" smtClean="0"/>
              <a:t>Build </a:t>
            </a:r>
            <a:r>
              <a:rPr lang="en-US" smtClean="0"/>
              <a:t>your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31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unit test frameworks for JavaScript</a:t>
            </a:r>
          </a:p>
          <a:p>
            <a:pPr lvl="1"/>
            <a:r>
              <a:rPr lang="en-US" dirty="0" err="1" smtClean="0"/>
              <a:t>Qunit</a:t>
            </a:r>
            <a:endParaRPr lang="en-US" dirty="0" smtClean="0"/>
          </a:p>
          <a:p>
            <a:pPr lvl="1"/>
            <a:r>
              <a:rPr lang="en-US" dirty="0" err="1" smtClean="0"/>
              <a:t>FireUnit</a:t>
            </a:r>
            <a:endParaRPr lang="en-US" dirty="0" smtClean="0"/>
          </a:p>
          <a:p>
            <a:pPr lvl="1"/>
            <a:r>
              <a:rPr lang="en-US" dirty="0" err="1" smtClean="0"/>
              <a:t>JSUnit</a:t>
            </a:r>
            <a:endParaRPr lang="en-US" dirty="0" smtClean="0"/>
          </a:p>
          <a:p>
            <a:pPr lvl="1"/>
            <a:r>
              <a:rPr lang="en-US" smtClean="0"/>
              <a:t>Jasmine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61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Specification</a:t>
            </a:r>
          </a:p>
          <a:p>
            <a:r>
              <a:rPr lang="en-US" dirty="0"/>
              <a:t>Mocks, fakes, and test doubles</a:t>
            </a:r>
          </a:p>
          <a:p>
            <a:r>
              <a:rPr lang="en-US" dirty="0"/>
              <a:t>TDD with data access</a:t>
            </a:r>
          </a:p>
          <a:p>
            <a:r>
              <a:rPr lang="en-US" dirty="0"/>
              <a:t>Unit testing JavaScript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Context Specification</a:t>
            </a:r>
          </a:p>
          <a:p>
            <a:r>
              <a:rPr lang="en-US" dirty="0" smtClean="0"/>
              <a:t>Mocks, fakes, and test doubles</a:t>
            </a:r>
          </a:p>
          <a:p>
            <a:r>
              <a:rPr lang="en-US" dirty="0" smtClean="0"/>
              <a:t>TDD with data access</a:t>
            </a:r>
          </a:p>
          <a:p>
            <a:r>
              <a:rPr lang="en-US" dirty="0" smtClean="0"/>
              <a:t>Unit testing JavaScript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Unit Tests?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focus on </a:t>
            </a:r>
            <a:r>
              <a:rPr lang="en-US" i="1" dirty="0" smtClean="0"/>
              <a:t>testing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600" y="1981200"/>
            <a:ext cx="3581400" cy="2971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What We Care About</a:t>
            </a:r>
          </a:p>
          <a:p>
            <a:pPr algn="ctr"/>
            <a:endParaRPr lang="en-US" sz="2000" dirty="0" smtClean="0">
              <a:latin typeface="Tekton Pro" pitchFamily="34" charset="0"/>
            </a:endParaRPr>
          </a:p>
          <a:p>
            <a:pPr algn="ctr"/>
            <a:r>
              <a:rPr lang="en-US" sz="1800" b="0" dirty="0" smtClean="0">
                <a:latin typeface="Tekton Pro" pitchFamily="34" charset="0"/>
              </a:rPr>
              <a:t>Behavior</a:t>
            </a:r>
          </a:p>
          <a:p>
            <a:pPr algn="ctr"/>
            <a:r>
              <a:rPr lang="en-US" sz="1800" b="0" dirty="0" smtClean="0">
                <a:latin typeface="Tekton Pro" pitchFamily="34" charset="0"/>
              </a:rPr>
              <a:t>Experience</a:t>
            </a:r>
          </a:p>
          <a:p>
            <a:pPr algn="ctr"/>
            <a:r>
              <a:rPr lang="en-US" sz="1800" b="0" dirty="0" smtClean="0">
                <a:latin typeface="Tekton Pro" pitchFamily="34" charset="0"/>
              </a:rPr>
              <a:t>Stories</a:t>
            </a:r>
          </a:p>
          <a:p>
            <a:pPr algn="ctr"/>
            <a:r>
              <a:rPr lang="en-US" sz="1800" b="0" dirty="0" err="1" smtClean="0">
                <a:latin typeface="Tekton Pro" pitchFamily="34" charset="0"/>
              </a:rPr>
              <a:t>Desirements</a:t>
            </a:r>
            <a:endParaRPr lang="en-US" sz="1800" b="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24400" y="1981200"/>
            <a:ext cx="3581400" cy="2971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What We Focus On</a:t>
            </a:r>
          </a:p>
          <a:p>
            <a:pPr algn="ctr"/>
            <a:endParaRPr lang="en-US" sz="2000" dirty="0" smtClean="0">
              <a:latin typeface="Tekton Pro" pitchFamily="34" charset="0"/>
            </a:endParaRPr>
          </a:p>
          <a:p>
            <a:pPr algn="ctr"/>
            <a:r>
              <a:rPr lang="en-US" sz="1800" b="0" dirty="0" smtClean="0">
                <a:latin typeface="Tekton Pro" pitchFamily="34" charset="0"/>
              </a:rPr>
              <a:t>Test Suites</a:t>
            </a:r>
          </a:p>
          <a:p>
            <a:pPr algn="ctr"/>
            <a:r>
              <a:rPr lang="en-US" sz="1800" b="0" dirty="0" smtClean="0">
                <a:latin typeface="Tekton Pro" pitchFamily="34" charset="0"/>
              </a:rPr>
              <a:t>Units</a:t>
            </a:r>
          </a:p>
          <a:p>
            <a:r>
              <a:rPr lang="en-US" sz="1800" b="0" dirty="0" smtClean="0">
                <a:latin typeface="Tekton Pro" pitchFamily="34" charset="0"/>
              </a:rPr>
              <a:t>Verification Tests</a:t>
            </a:r>
          </a:p>
          <a:p>
            <a:pPr algn="ctr"/>
            <a:r>
              <a:rPr lang="en-US" sz="1800" b="0" dirty="0" smtClean="0">
                <a:latin typeface="Tekton Pro" pitchFamily="34" charset="0"/>
              </a:rPr>
              <a:t>Implementations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776760" y="5421868"/>
            <a:ext cx="54851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 major difference is vocabulary. – Dave </a:t>
            </a:r>
            <a:r>
              <a:rPr lang="en-US" sz="1800" dirty="0" err="1" smtClean="0">
                <a:solidFill>
                  <a:srgbClr val="002060"/>
                </a:solidFill>
                <a:latin typeface="Tekton Pro" pitchFamily="34" charset="0"/>
              </a:rPr>
              <a:t>Astels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298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Context?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4" y="2383345"/>
            <a:ext cx="3143250" cy="2722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47800"/>
            <a:ext cx="2957513" cy="441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178612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Contexts are natural and recognizable uses of a class or subsystem or web page, etc</a:t>
            </a:r>
            <a:r>
              <a:rPr lang="en-US" dirty="0" smtClean="0"/>
              <a:t>. – Scott </a:t>
            </a:r>
            <a:r>
              <a:rPr lang="en-US" dirty="0" err="1" smtClean="0"/>
              <a:t>Bellware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26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Contexts in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not a unit</a:t>
            </a:r>
          </a:p>
          <a:p>
            <a:pPr lvl="1"/>
            <a:r>
              <a:rPr lang="en-US" dirty="0" smtClean="0"/>
              <a:t>Unit tests often centered around a class</a:t>
            </a:r>
          </a:p>
          <a:p>
            <a:pPr lvl="1"/>
            <a:r>
              <a:rPr lang="en-US" dirty="0" smtClean="0"/>
              <a:t>A class should have a single responsibility</a:t>
            </a:r>
          </a:p>
          <a:p>
            <a:pPr lvl="1"/>
            <a:r>
              <a:rPr lang="en-US" dirty="0" smtClean="0"/>
              <a:t>However, many classes serve varying contexts</a:t>
            </a:r>
          </a:p>
          <a:p>
            <a:r>
              <a:rPr lang="en-US" dirty="0" smtClean="0"/>
              <a:t>How many different contexts are in the following code?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127760" y="3352800"/>
            <a:ext cx="66294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MovieController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: </a:t>
            </a:r>
            <a:r>
              <a:rPr lang="en-US" sz="1800" b="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Controller</a:t>
            </a:r>
            <a:endParaRPr lang="en-US" sz="2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{       </a:t>
            </a:r>
            <a:endParaRPr lang="en-US" sz="2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Index() { … }</a:t>
            </a:r>
            <a:endParaRPr lang="en-US" sz="2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Details(</a:t>
            </a:r>
            <a:r>
              <a:rPr lang="en-US" sz="1800" b="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id) { … }</a:t>
            </a:r>
            <a:endParaRPr lang="en-US" sz="2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Create() { … } </a:t>
            </a:r>
            <a:endParaRPr lang="en-US" sz="2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    …</a:t>
            </a:r>
            <a:endParaRPr lang="en-US" sz="2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}</a:t>
            </a:r>
            <a:endParaRPr lang="en-US" sz="2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0" dirty="0">
                <a:latin typeface="Calibri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05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 the behavior you want to experience in a given context</a:t>
            </a:r>
          </a:p>
          <a:p>
            <a:pPr lvl="1"/>
            <a:r>
              <a:rPr lang="en-US" dirty="0" smtClean="0"/>
              <a:t>Stop thinking of tests</a:t>
            </a:r>
          </a:p>
          <a:p>
            <a:pPr lvl="1"/>
            <a:r>
              <a:rPr lang="en-US" dirty="0" smtClean="0"/>
              <a:t>Think about what the software </a:t>
            </a:r>
            <a:r>
              <a:rPr lang="en-US" i="1" dirty="0" smtClean="0"/>
              <a:t>should do</a:t>
            </a:r>
          </a:p>
          <a:p>
            <a:r>
              <a:rPr lang="en-US" dirty="0" smtClean="0"/>
              <a:t>Don’t write specifications for developers</a:t>
            </a:r>
          </a:p>
          <a:p>
            <a:pPr lvl="1"/>
            <a:r>
              <a:rPr lang="en-US" dirty="0" smtClean="0"/>
              <a:t>Think about the expectations of  a customer</a:t>
            </a:r>
          </a:p>
          <a:p>
            <a:pPr lvl="1"/>
            <a:r>
              <a:rPr lang="en-US" dirty="0" smtClean="0"/>
              <a:t>Think about executable specifications or acceptance criteria</a:t>
            </a:r>
          </a:p>
          <a:p>
            <a:pPr lvl="1"/>
            <a:endParaRPr lang="en-US" i="1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4038600" y="4724400"/>
            <a:ext cx="4724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… the language you use shapes how you think … and if you want to change how you think it can help to first change your language. – Dave </a:t>
            </a:r>
            <a:r>
              <a:rPr lang="en-US" sz="1800" dirty="0" err="1" smtClean="0">
                <a:solidFill>
                  <a:srgbClr val="002060"/>
                </a:solidFill>
                <a:latin typeface="Tekton Pro" pitchFamily="34" charset="0"/>
              </a:rPr>
              <a:t>Astels</a:t>
            </a:r>
            <a:endParaRPr lang="en-US" sz="1800" dirty="0" smtClean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729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Start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8800" y="955964"/>
            <a:ext cx="5943600" cy="548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TestFixture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When_adding_first_review_to_movie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[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SetUp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Setup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  <a:endParaRPr lang="en-US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    _movie =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Movie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review =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Review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{Rating = 1};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    _</a:t>
            </a:r>
            <a:r>
              <a:rPr lang="en-US" sz="1400" dirty="0" err="1">
                <a:latin typeface="Consolas" pitchFamily="49" charset="0"/>
                <a:ea typeface="Calibri"/>
                <a:cs typeface="Consolas" pitchFamily="49" charset="0"/>
              </a:rPr>
              <a:t>movie.AddReview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(review);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[</a:t>
            </a:r>
            <a:r>
              <a:rPr lang="en-US" sz="140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ea typeface="Calibri"/>
                <a:cs typeface="Consolas" pitchFamily="49" charset="0"/>
              </a:rPr>
              <a:t>should_have_one_review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  <a:endParaRPr lang="en-US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Assert</a:t>
            </a:r>
            <a:r>
              <a:rPr lang="en-US" sz="1400" dirty="0" err="1">
                <a:latin typeface="Consolas" pitchFamily="49" charset="0"/>
                <a:ea typeface="Calibri"/>
                <a:cs typeface="Consolas" pitchFamily="49" charset="0"/>
              </a:rPr>
              <a:t>.That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(_</a:t>
            </a:r>
            <a:r>
              <a:rPr lang="en-US" sz="1400" dirty="0" err="1">
                <a:latin typeface="Consolas" pitchFamily="49" charset="0"/>
                <a:ea typeface="Calibri"/>
                <a:cs typeface="Consolas" pitchFamily="49" charset="0"/>
              </a:rPr>
              <a:t>movie.TotalReviews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== 1);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[</a:t>
            </a:r>
            <a:r>
              <a:rPr lang="en-US" sz="140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ea typeface="Calibri"/>
                <a:cs typeface="Consolas" pitchFamily="49" charset="0"/>
              </a:rPr>
              <a:t>should_have_an_average_rating_of_one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  <a:endParaRPr lang="en-US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Assert</a:t>
            </a:r>
            <a:r>
              <a:rPr lang="en-US" sz="1400" dirty="0" err="1">
                <a:latin typeface="Consolas" pitchFamily="49" charset="0"/>
                <a:ea typeface="Calibri"/>
                <a:cs typeface="Consolas" pitchFamily="49" charset="0"/>
              </a:rPr>
              <a:t>.That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(_</a:t>
            </a:r>
            <a:r>
              <a:rPr lang="en-US" sz="1400" dirty="0" err="1">
                <a:latin typeface="Consolas" pitchFamily="49" charset="0"/>
                <a:ea typeface="Calibri"/>
                <a:cs typeface="Consolas" pitchFamily="49" charset="0"/>
              </a:rPr>
              <a:t>movie.AverageRating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== 1);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Movie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_movie;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}    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09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Organize test classes around a specific context</a:t>
            </a:r>
          </a:p>
          <a:p>
            <a:pPr lvl="1"/>
            <a:r>
              <a:rPr lang="en-US" dirty="0" smtClean="0"/>
              <a:t>Name the class by what it focuses on</a:t>
            </a:r>
          </a:p>
          <a:p>
            <a:pPr lvl="1"/>
            <a:r>
              <a:rPr lang="en-US" dirty="0" smtClean="0"/>
              <a:t>Small and focused</a:t>
            </a:r>
          </a:p>
          <a:p>
            <a:r>
              <a:rPr lang="en-US" dirty="0" smtClean="0"/>
              <a:t>Describe the experience using specifications</a:t>
            </a:r>
          </a:p>
          <a:p>
            <a:pPr lvl="1"/>
            <a:r>
              <a:rPr lang="en-US" dirty="0" smtClean="0"/>
              <a:t>Simple, short, and focused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219200" y="3352800"/>
            <a:ext cx="1828800" cy="1524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Presentation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Concerns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8600" y="5032248"/>
            <a:ext cx="1371600" cy="112776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715000" y="3200400"/>
            <a:ext cx="1828800" cy="1524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Test Fixtures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724400" y="4879848"/>
            <a:ext cx="1371600" cy="128016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019800" y="4864608"/>
            <a:ext cx="1371600" cy="128016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315200" y="4879848"/>
            <a:ext cx="1371600" cy="128016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1447800" y="5032248"/>
            <a:ext cx="1447800" cy="1292352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667000" y="5032248"/>
            <a:ext cx="1524000" cy="1292352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3074" name="Picture 2" descr="C:\Users\bitmask\AppData\Local\Microsoft\Windows\Temporary Internet Files\Content.IE5\GI8C1G6R\MC90043392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2857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bitmask\AppData\Local\Microsoft\Windows\Temporary Internet Files\Content.IE5\GI8C1G6R\MC90043392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7051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 bwMode="auto">
          <a:xfrm>
            <a:off x="5276088" y="5486400"/>
            <a:ext cx="1371600" cy="128016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699504" y="5486400"/>
            <a:ext cx="1371600" cy="128016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Context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08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8" grpId="0" animBg="1"/>
      <p:bldP spid="32" grpId="0" animBg="1"/>
      <p:bldP spid="33" grpId="0" animBg="1"/>
      <p:bldP spid="36" grpId="0" animBg="1"/>
      <p:bldP spid="37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Observations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will find these results useful?</a:t>
            </a:r>
          </a:p>
          <a:p>
            <a:pPr lvl="1"/>
            <a:r>
              <a:rPr lang="en-US" dirty="0" smtClean="0"/>
              <a:t>Developers? </a:t>
            </a:r>
          </a:p>
          <a:p>
            <a:pPr lvl="1"/>
            <a:r>
              <a:rPr lang="en-US" dirty="0" smtClean="0"/>
              <a:t>Testers? </a:t>
            </a:r>
          </a:p>
          <a:p>
            <a:pPr lvl="1"/>
            <a:r>
              <a:rPr lang="en-US" dirty="0" smtClean="0"/>
              <a:t>Customers?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9152282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936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47781</TotalTime>
  <Words>452</Words>
  <Application>Microsoft Office PowerPoint</Application>
  <PresentationFormat>On-screen Show (4:3)</PresentationFormat>
  <Paragraphs>147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1_SapphireTemplate</vt:lpstr>
      <vt:lpstr>TDD II</vt:lpstr>
      <vt:lpstr>Overview</vt:lpstr>
      <vt:lpstr>What’s Wrong With Unit Tests?</vt:lpstr>
      <vt:lpstr>What’s A Context?</vt:lpstr>
      <vt:lpstr>Contexts in Code</vt:lpstr>
      <vt:lpstr>Specifications</vt:lpstr>
      <vt:lpstr>A Simple Start</vt:lpstr>
      <vt:lpstr>Observations</vt:lpstr>
      <vt:lpstr>Language Observations</vt:lpstr>
      <vt:lpstr>Test Doubles</vt:lpstr>
      <vt:lpstr>Mocking</vt:lpstr>
      <vt:lpstr>State vs Interaction</vt:lpstr>
      <vt:lpstr>Testable Data Access</vt:lpstr>
      <vt:lpstr>Testable JavaScript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4287</cp:revision>
  <dcterms:created xsi:type="dcterms:W3CDTF">2007-12-27T20:50:38Z</dcterms:created>
  <dcterms:modified xsi:type="dcterms:W3CDTF">2012-04-19T02:35:09Z</dcterms:modified>
</cp:coreProperties>
</file>