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3"/>
  </p:notesMasterIdLst>
  <p:handoutMasterIdLst>
    <p:handoutMasterId r:id="rId24"/>
  </p:handoutMasterIdLst>
  <p:sldIdLst>
    <p:sldId id="327" r:id="rId2"/>
    <p:sldId id="328" r:id="rId3"/>
    <p:sldId id="354" r:id="rId4"/>
    <p:sldId id="355" r:id="rId5"/>
    <p:sldId id="356" r:id="rId6"/>
    <p:sldId id="367" r:id="rId7"/>
    <p:sldId id="370" r:id="rId8"/>
    <p:sldId id="371" r:id="rId9"/>
    <p:sldId id="368" r:id="rId10"/>
    <p:sldId id="357" r:id="rId11"/>
    <p:sldId id="358" r:id="rId12"/>
    <p:sldId id="359" r:id="rId13"/>
    <p:sldId id="365" r:id="rId14"/>
    <p:sldId id="360" r:id="rId15"/>
    <p:sldId id="361" r:id="rId16"/>
    <p:sldId id="362" r:id="rId17"/>
    <p:sldId id="363" r:id="rId18"/>
    <p:sldId id="364" r:id="rId19"/>
    <p:sldId id="366" r:id="rId20"/>
    <p:sldId id="369" r:id="rId21"/>
    <p:sldId id="329" r:id="rId2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0" autoAdjust="0"/>
    <p:restoredTop sz="82118" autoAdjust="0"/>
  </p:normalViewPr>
  <p:slideViewPr>
    <p:cSldViewPr>
      <p:cViewPr>
        <p:scale>
          <a:sx n="50" d="100"/>
          <a:sy n="50" d="100"/>
        </p:scale>
        <p:origin x="-1710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16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76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Code First Entity Framework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From C# to the Database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DbSet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IDbSet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Can be read-only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19200"/>
            <a:ext cx="50292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697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Entities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LINQ queries</a:t>
            </a:r>
          </a:p>
          <a:p>
            <a:r>
              <a:rPr lang="en-US" dirty="0" smtClean="0"/>
              <a:t>Use Find (with a primary key)</a:t>
            </a:r>
          </a:p>
          <a:p>
            <a:pPr lvl="1"/>
            <a:r>
              <a:rPr lang="en-US" dirty="0" smtClean="0"/>
              <a:t>Will use cached entities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76400" y="2971800"/>
            <a:ext cx="61722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MovieDb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movie =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db.Movies.Single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(m =&gt;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m.Id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== 1);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657350" y="4343400"/>
            <a:ext cx="6172200" cy="9144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MovieDb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		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movie =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db.Movies.Find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(1);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50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States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r>
              <a:rPr lang="en-US" dirty="0" smtClean="0"/>
              <a:t>Deleted</a:t>
            </a:r>
          </a:p>
          <a:p>
            <a:r>
              <a:rPr lang="en-US" dirty="0" smtClean="0"/>
              <a:t>Detached</a:t>
            </a:r>
          </a:p>
          <a:p>
            <a:r>
              <a:rPr lang="en-US" dirty="0" smtClean="0"/>
              <a:t>Modified</a:t>
            </a:r>
          </a:p>
          <a:p>
            <a:r>
              <a:rPr lang="en-US" dirty="0" smtClean="0"/>
              <a:t>Unchanged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581400"/>
            <a:ext cx="64770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newMovie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 {Title = 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"Star Wars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DbEntityEntry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 entry =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db.Entry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newMovie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EntityState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state =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entry.State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942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 will generate dynamic proxies by default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14400" y="2667000"/>
            <a:ext cx="41910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movie =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db.Movies.Create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movie.Title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"Cars"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db.SaveChanges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447800" y="4114800"/>
            <a:ext cx="6705600" cy="1066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movie =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db.Movies.Single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(m =&gt;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m.Id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== 3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type =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ObjectContext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.GetObjectType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movie.GetType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());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86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Attached entities in an Unchanged state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048000"/>
            <a:ext cx="64770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db.Movies.Attach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(movie);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 movie is unchanged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 apply changes here, or</a:t>
            </a:r>
            <a:r>
              <a:rPr lang="en-US">
                <a:solidFill>
                  <a:srgbClr val="008000"/>
                </a:solidFill>
                <a:latin typeface="Consolas"/>
              </a:rPr>
              <a:t> </a:t>
            </a:r>
            <a:r>
              <a:rPr lang="en-US" smtClean="0">
                <a:solidFill>
                  <a:srgbClr val="008000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 movie is already edited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: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db.Entry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(movie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).State =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EntityState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.Modified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 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db.SaveChanges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01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 ways to access values in an entity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1905000"/>
            <a:ext cx="7772400" cy="228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entry =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db.Entry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(movie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isModified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entry.Property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(m =&gt;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m.Title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IsModified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latin typeface="Consolas"/>
              </a:rPr>
              <a:t>isModified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	</a:t>
            </a:r>
            <a:endParaRPr lang="en-US" b="0" dirty="0" smtClean="0">
              <a:solidFill>
                <a:srgbClr val="000000"/>
              </a:solidFill>
              <a:latin typeface="Consolas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curentTitle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entry.Property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(m =&gt;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m.Title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CurrentValue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originalTitle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entry.Property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(m =&gt; 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m.Title</a:t>
            </a:r>
            <a:r>
              <a:rPr lang="en-US" b="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b="0" dirty="0" err="1">
                <a:solidFill>
                  <a:srgbClr val="000000"/>
                </a:solidFill>
                <a:latin typeface="Consolas"/>
              </a:rPr>
              <a:t>OriginalValue</a:t>
            </a:r>
            <a:r>
              <a:rPr lang="en-US" b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Consolas"/>
              </a:rPr>
              <a:t>}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667000" y="3943350"/>
            <a:ext cx="5029200" cy="1828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values =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entry.GetDatabaseValues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name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values.PropertyNames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(values[name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]);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Include to eager load</a:t>
            </a:r>
          </a:p>
          <a:p>
            <a:pPr lvl="1"/>
            <a:r>
              <a:rPr lang="en-US" dirty="0" smtClean="0"/>
              <a:t>Always loads all related entities</a:t>
            </a:r>
          </a:p>
          <a:p>
            <a:r>
              <a:rPr lang="en-US" dirty="0" smtClean="0"/>
              <a:t>Lazy loading</a:t>
            </a:r>
          </a:p>
          <a:p>
            <a:pPr lvl="1"/>
            <a:r>
              <a:rPr lang="en-US" dirty="0" smtClean="0"/>
              <a:t>Achieved through proxies and virtual properties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6400" y="3429000"/>
            <a:ext cx="54102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query =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db.Movies.Include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(m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=&gt;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m.Reviews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						         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 .Where(m =&gt;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m.Id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== 3);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19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and Filtered Loads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1752600"/>
            <a:ext cx="6553200" cy="152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(!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db.Entry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(movie).Collection(m =&gt;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m.Reviews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IsLoaded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db.Entry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(movie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).Collection(m =&gt;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m.Reviews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).Load();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895600" y="3714750"/>
            <a:ext cx="5638800" cy="1524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db.Entry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(movie).Collection(m =&gt;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m.Reviews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   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Query()    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Where(r =&gt;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r.Username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== "Scott")    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Load();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55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property contains entities tracked by </a:t>
            </a:r>
            <a:r>
              <a:rPr lang="en-US" dirty="0" err="1" smtClean="0"/>
              <a:t>DbContext</a:t>
            </a:r>
            <a:endParaRPr lang="en-US" dirty="0" smtClean="0"/>
          </a:p>
          <a:p>
            <a:pPr lvl="1"/>
            <a:r>
              <a:rPr lang="en-US" dirty="0" smtClean="0"/>
              <a:t>It is an </a:t>
            </a:r>
            <a:r>
              <a:rPr lang="en-US" dirty="0" err="1" smtClean="0"/>
              <a:t>ObservableCollection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43000" y="2838450"/>
            <a:ext cx="6858000" cy="2743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MovieDb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db.Movies.Local.CollectionChanged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+= (s, e)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=&gt;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newItem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e.NewItems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db.Entry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newItem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).State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b="0" kern="0" dirty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55490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Concurrency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981200" y="2514600"/>
            <a:ext cx="5105400" cy="22669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db.SaveChanges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DbUpdateConcurrencyException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ex)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//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...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  <a:endParaRPr lang="en-US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23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DbContext</a:t>
            </a:r>
            <a:endParaRPr lang="en-US" dirty="0" smtClean="0"/>
          </a:p>
          <a:p>
            <a:r>
              <a:rPr lang="en-US" dirty="0" smtClean="0"/>
              <a:t>Conventions</a:t>
            </a:r>
          </a:p>
          <a:p>
            <a:r>
              <a:rPr lang="en-US" dirty="0" smtClean="0"/>
              <a:t>The API</a:t>
            </a:r>
          </a:p>
          <a:p>
            <a:r>
              <a:rPr lang="en-US" dirty="0" smtClean="0"/>
              <a:t>Fetching data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SQL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57250" y="5715000"/>
            <a:ext cx="7353300" cy="685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rows =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db.Database.ExecuteSqlCommand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"DELETE FROM movies"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);</a:t>
            </a:r>
            <a:endParaRPr lang="en-US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endParaRPr lang="en-US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981200" y="4457700"/>
            <a:ext cx="51054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count =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db.Database.SqlQuery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SELECT COUNT(*) FROM movies"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endParaRPr lang="en-US" b="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609600" y="2819400"/>
            <a:ext cx="7848600" cy="15049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movies =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db.Movies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SqlQuery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* FROM movies WHERE Title LIKE @title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"@title"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"Star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%"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ToList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266700" y="1143000"/>
            <a:ext cx="8534400" cy="152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movies = 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db.Movies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              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SqlQuery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* FROM  movies WHERE Title LIKE {0}"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                       "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Star%"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               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        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ToList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endParaRPr lang="en-US" b="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75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 Code First</a:t>
            </a:r>
          </a:p>
          <a:p>
            <a:r>
              <a:rPr lang="en-US" dirty="0" smtClean="0"/>
              <a:t>Easy API</a:t>
            </a:r>
          </a:p>
          <a:p>
            <a:r>
              <a:rPr lang="en-US" dirty="0" smtClean="0"/>
              <a:t>Conventions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03218" y="2133600"/>
            <a:ext cx="6172200" cy="3276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Movie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Id {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Title {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MovieDb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: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DbContext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DbSet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Movie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 Movies {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; 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28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1276350"/>
            <a:ext cx="341947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 bwMode="auto">
          <a:xfrm rot="21400024">
            <a:off x="1868365" y="3009900"/>
            <a:ext cx="1600200" cy="6858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33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&amp; Connecting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entry</a:t>
            </a:r>
          </a:p>
          <a:p>
            <a:r>
              <a:rPr lang="en-US" dirty="0" smtClean="0"/>
              <a:t>Explicit</a:t>
            </a:r>
          </a:p>
          <a:p>
            <a:r>
              <a:rPr lang="en-US" dirty="0" smtClean="0"/>
              <a:t>EDMX is optional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438400" y="2971800"/>
            <a:ext cx="61722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MovieDb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DbContext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MovieDb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 :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movie_sql_db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	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				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Movie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 Movies {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 }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0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13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&amp; Seeding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 knows if the model changes …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23850" y="2571750"/>
            <a:ext cx="63246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.SetInitializer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DropCreateDatabaseIfModelChanges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&gt;());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524000" y="3276600"/>
            <a:ext cx="7010400" cy="3124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MovieDbInitializtion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: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DropCreateDatabaseAlways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&gt;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protected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Seed(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context)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new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 {Title =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"Pulp Fiction 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new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() {Title =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"The Matrix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.Seed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(context);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08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Enable-Migrations</a:t>
            </a:r>
          </a:p>
          <a:p>
            <a:pPr lvl="1"/>
            <a:r>
              <a:rPr lang="en-US" dirty="0" smtClean="0"/>
              <a:t>Automatic migrations</a:t>
            </a:r>
          </a:p>
          <a:p>
            <a:pPr lvl="1"/>
            <a:r>
              <a:rPr lang="en-US" dirty="0" smtClean="0"/>
              <a:t>Code based migrations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66700" y="2743200"/>
            <a:ext cx="8534400" cy="2895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Settings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: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DbMigrationContext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MovieDb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public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Settings()    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{ 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       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AutomaticMigrationsEnabled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SetCodeGenerator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CSharpMigrationCodeGenerator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AddSqlGenerator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SqlServerMigrationSqlGenerator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   }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  <a:endParaRPr lang="en-US" b="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80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Update-Database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perform an automatic migration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010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5126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Fluent API</a:t>
            </a:r>
          </a:p>
          <a:p>
            <a:r>
              <a:rPr lang="en-US" dirty="0" smtClean="0"/>
              <a:t>Data Annotations</a:t>
            </a:r>
          </a:p>
          <a:p>
            <a:pPr lvl="1"/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err="1" smtClean="0"/>
              <a:t>DatabaseGenerated</a:t>
            </a:r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3581400"/>
            <a:ext cx="7981950" cy="23812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OnModelCreating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DbModelBuilder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modelBuilder.Entity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&gt;()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       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HasKey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(m =&gt;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m.</a:t>
            </a:r>
            <a:r>
              <a:rPr lang="en-US" b="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Pkey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               .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ToTable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tbl_movies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.OnModelCreating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 err="1" smtClean="0"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);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9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21885</TotalTime>
  <Words>210</Words>
  <Application>Microsoft Office PowerPoint</Application>
  <PresentationFormat>On-screen Show (4:3)</PresentationFormat>
  <Paragraphs>182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1_SapphireTemplate</vt:lpstr>
      <vt:lpstr>Code First Entity Framework</vt:lpstr>
      <vt:lpstr>Overview</vt:lpstr>
      <vt:lpstr>Getting Started</vt:lpstr>
      <vt:lpstr>DbContext</vt:lpstr>
      <vt:lpstr>Construction &amp; Connecting</vt:lpstr>
      <vt:lpstr>Initialization &amp; Seeding</vt:lpstr>
      <vt:lpstr>Migrations</vt:lpstr>
      <vt:lpstr>Update-Database</vt:lpstr>
      <vt:lpstr>Mapping</vt:lpstr>
      <vt:lpstr>DbSets</vt:lpstr>
      <vt:lpstr>Retrieving Entities</vt:lpstr>
      <vt:lpstr>Entity States</vt:lpstr>
      <vt:lpstr>Proxies</vt:lpstr>
      <vt:lpstr>Attaching</vt:lpstr>
      <vt:lpstr>Property Values</vt:lpstr>
      <vt:lpstr>Loading</vt:lpstr>
      <vt:lpstr>Explicit and Filtered Loads</vt:lpstr>
      <vt:lpstr>Local Data</vt:lpstr>
      <vt:lpstr>Optimistic Concurrency</vt:lpstr>
      <vt:lpstr>Working with SQL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1570</cp:revision>
  <dcterms:created xsi:type="dcterms:W3CDTF">2007-12-27T20:50:38Z</dcterms:created>
  <dcterms:modified xsi:type="dcterms:W3CDTF">2012-07-07T19:41:20Z</dcterms:modified>
</cp:coreProperties>
</file>