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9"/>
  </p:notesMasterIdLst>
  <p:handoutMasterIdLst>
    <p:handoutMasterId r:id="rId20"/>
  </p:handoutMasterIdLst>
  <p:sldIdLst>
    <p:sldId id="327" r:id="rId2"/>
    <p:sldId id="365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9" r:id="rId13"/>
    <p:sldId id="375" r:id="rId14"/>
    <p:sldId id="376" r:id="rId15"/>
    <p:sldId id="377" r:id="rId16"/>
    <p:sldId id="378" r:id="rId17"/>
    <p:sldId id="363" r:id="rId18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5" autoAdjust="0"/>
    <p:restoredTop sz="94627" autoAdjust="0"/>
  </p:normalViewPr>
  <p:slideViewPr>
    <p:cSldViewPr>
      <p:cViewPr varScale="1">
        <p:scale>
          <a:sx n="55" d="100"/>
          <a:sy n="55" d="100"/>
        </p:scale>
        <p:origin x="-5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4/12/2012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F5EFE72E-DBBB-404D-9A21-07EBEB37E85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7" name="Rectangle 2150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6388" name="Rectangle 2150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odetocode.com/default.asp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Introduction To C#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Hello World!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C# is strongly typed</a:t>
            </a:r>
          </a:p>
          <a:p>
            <a:pPr lvl="1"/>
            <a:r>
              <a:rPr lang="en-US" dirty="0" smtClean="0"/>
              <a:t>One way to define a type is to write a class</a:t>
            </a:r>
          </a:p>
          <a:p>
            <a:pPr lvl="1"/>
            <a:r>
              <a:rPr lang="en-US" dirty="0" smtClean="0"/>
              <a:t>Every object you work with has a specific type</a:t>
            </a:r>
          </a:p>
          <a:p>
            <a:pPr lvl="1"/>
            <a:r>
              <a:rPr lang="en-US" dirty="0" smtClean="0"/>
              <a:t>1,000s of types are built into the .NET framework</a:t>
            </a:r>
          </a:p>
          <a:p>
            <a:pPr lvl="1"/>
            <a:r>
              <a:rPr lang="en-US" dirty="0" smtClean="0"/>
              <a:t>You can define your own custom types</a:t>
            </a:r>
          </a:p>
          <a:p>
            <a:r>
              <a:rPr lang="en-US" dirty="0" smtClean="0"/>
              <a:t>Code you want to execute must live inside a type</a:t>
            </a:r>
          </a:p>
          <a:p>
            <a:pPr lvl="1"/>
            <a:r>
              <a:rPr lang="en-US" dirty="0" smtClean="0"/>
              <a:t>You can place the code inside a method</a:t>
            </a:r>
          </a:p>
          <a:p>
            <a:pPr lvl="1"/>
            <a:r>
              <a:rPr lang="en-US" dirty="0" smtClean="0"/>
              <a:t>We’ll explore other things you can add to a type later …</a:t>
            </a:r>
          </a:p>
          <a:p>
            <a:pPr lvl="1"/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4191000"/>
            <a:ext cx="19621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553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  <a:gridCol w="3276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Int32</a:t>
                      </a:r>
                      <a:r>
                        <a:rPr lang="en-US" baseline="0" dirty="0" smtClean="0"/>
                        <a:t> (or 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 bit integer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Int64</a:t>
                      </a:r>
                      <a:r>
                        <a:rPr lang="en-US" baseline="0" dirty="0" smtClean="0"/>
                        <a:t> (or long)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 bit integer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Boolean (or </a:t>
                      </a:r>
                      <a:r>
                        <a:rPr lang="en-US" dirty="0" err="1" smtClean="0"/>
                        <a:t>bool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or</a:t>
                      </a:r>
                      <a:r>
                        <a:rPr lang="en-US" baseline="0" dirty="0" smtClean="0"/>
                        <a:t> 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r>
                        <a:rPr lang="en-US" baseline="0" dirty="0" smtClean="0"/>
                        <a:t> (or float)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 precision floating point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r>
                        <a:rPr lang="en-US" baseline="0" dirty="0" smtClean="0"/>
                        <a:t> (or double)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 precision</a:t>
                      </a:r>
                      <a:r>
                        <a:rPr lang="en-US" baseline="0" dirty="0" smtClean="0"/>
                        <a:t> floating point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r>
                        <a:rPr lang="en-US" baseline="0" dirty="0" smtClean="0"/>
                        <a:t> (or decimal)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Fixed precision (financial)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</a:t>
                      </a:r>
                      <a:r>
                        <a:rPr lang="en-US" baseline="0" dirty="0" smtClean="0"/>
                        <a:t> instant in time (to 100 ns)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 (or string)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(as Unicode characters)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Namespace organize types</a:t>
            </a:r>
          </a:p>
          <a:p>
            <a:pPr lvl="1"/>
            <a:r>
              <a:rPr lang="en-US" dirty="0" smtClean="0"/>
              <a:t>Avoid type name collisions</a:t>
            </a:r>
          </a:p>
          <a:p>
            <a:pPr lvl="1"/>
            <a:r>
              <a:rPr lang="en-US" dirty="0" smtClean="0"/>
              <a:t>Can define namespace in one or more places</a:t>
            </a:r>
          </a:p>
          <a:p>
            <a:r>
              <a:rPr lang="en-US" dirty="0" smtClean="0"/>
              <a:t>Fully qualified type names</a:t>
            </a:r>
          </a:p>
          <a:p>
            <a:pPr lvl="1"/>
            <a:r>
              <a:rPr lang="en-US" dirty="0" smtClean="0"/>
              <a:t>Includes the assembly name</a:t>
            </a:r>
          </a:p>
          <a:p>
            <a:pPr lvl="1"/>
            <a:r>
              <a:rPr lang="en-US" dirty="0" smtClean="0"/>
              <a:t>Includes the namespace</a:t>
            </a:r>
          </a:p>
          <a:p>
            <a:pPr lvl="1"/>
            <a:r>
              <a:rPr lang="en-US" dirty="0" smtClean="0"/>
              <a:t>Includes the type name</a:t>
            </a:r>
          </a:p>
          <a:p>
            <a:r>
              <a:rPr lang="en-US" dirty="0" smtClean="0"/>
              <a:t>using Directive</a:t>
            </a:r>
          </a:p>
          <a:p>
            <a:pPr lvl="1"/>
            <a:r>
              <a:rPr lang="en-US" dirty="0" smtClean="0"/>
              <a:t>Brings other namespaces into scope</a:t>
            </a:r>
          </a:p>
          <a:p>
            <a:pPr lvl="1"/>
            <a:r>
              <a:rPr lang="en-US" dirty="0" smtClean="0"/>
              <a:t>No need to namespace qualify a Type</a:t>
            </a:r>
          </a:p>
          <a:p>
            <a:pPr lvl="1"/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410200" y="2743200"/>
            <a:ext cx="3276600" cy="1828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using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System;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using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System.Net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using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System.Data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using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System.Linq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using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System.Text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Variables hold a value</a:t>
            </a:r>
          </a:p>
          <a:p>
            <a:pPr lvl="1"/>
            <a:r>
              <a:rPr lang="en-US" dirty="0" smtClean="0"/>
              <a:t>Variables always have a type</a:t>
            </a:r>
          </a:p>
          <a:p>
            <a:pPr lvl="1"/>
            <a:r>
              <a:rPr lang="en-US" dirty="0" smtClean="0"/>
              <a:t>Must assign a value before you can use a variable</a:t>
            </a:r>
          </a:p>
          <a:p>
            <a:pPr lvl="1"/>
            <a:r>
              <a:rPr lang="en-US" dirty="0" smtClean="0"/>
              <a:t>C# compiler will make sure types are compatible during assignment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124200"/>
            <a:ext cx="5035126" cy="2614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 &amp;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statement is an instruction</a:t>
            </a:r>
          </a:p>
          <a:p>
            <a:pPr lvl="1"/>
            <a:r>
              <a:rPr lang="en-US" dirty="0" smtClean="0"/>
              <a:t>A method is a series of statements</a:t>
            </a:r>
          </a:p>
          <a:p>
            <a:pPr lvl="1"/>
            <a:r>
              <a:rPr lang="en-US" dirty="0" smtClean="0"/>
              <a:t>Statements end with semicolons</a:t>
            </a:r>
          </a:p>
          <a:p>
            <a:pPr lvl="1"/>
            <a:r>
              <a:rPr lang="en-US" dirty="0" smtClean="0"/>
              <a:t>Statements are executed in the order they appear</a:t>
            </a:r>
          </a:p>
          <a:p>
            <a:r>
              <a:rPr lang="en-US" dirty="0" smtClean="0"/>
              <a:t>Expressions are statements that produce a value</a:t>
            </a:r>
          </a:p>
          <a:p>
            <a:pPr lvl="1"/>
            <a:r>
              <a:rPr lang="en-US" dirty="0" smtClean="0"/>
              <a:t>Typically involve an operator (not required)</a:t>
            </a:r>
          </a:p>
          <a:p>
            <a:pPr lvl="1"/>
            <a:r>
              <a:rPr lang="en-US" dirty="0" smtClean="0"/>
              <a:t>Can assign the expression value to a new variable, or test it</a:t>
            </a:r>
          </a:p>
          <a:p>
            <a:pPr lvl="1"/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371600" y="4191000"/>
            <a:ext cx="2286000" cy="1447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 smtClean="0">
              <a:latin typeface="Consolas" pitchFamily="49" charset="0"/>
              <a:ea typeface="Calibri"/>
              <a:cs typeface="Times New Roman"/>
            </a:endParaRPr>
          </a:p>
          <a:p>
            <a:pPr algn="l"/>
            <a:r>
              <a:rPr lang="en-US" b="0" dirty="0" err="1" smtClean="0">
                <a:latin typeface="Consolas" pitchFamily="49" charset="0"/>
              </a:rPr>
              <a:t>TakeOrder</a:t>
            </a:r>
            <a:r>
              <a:rPr lang="en-US" b="0" dirty="0" smtClean="0">
                <a:latin typeface="Consolas" pitchFamily="49" charset="0"/>
              </a:rPr>
              <a:t>();</a:t>
            </a:r>
          </a:p>
          <a:p>
            <a:pPr algn="l"/>
            <a:r>
              <a:rPr lang="en-US" b="0" dirty="0" err="1" smtClean="0">
                <a:latin typeface="Consolas" pitchFamily="49" charset="0"/>
              </a:rPr>
              <a:t>PackageOrder</a:t>
            </a:r>
            <a:r>
              <a:rPr lang="en-US" b="0" dirty="0" smtClean="0">
                <a:latin typeface="Consolas" pitchFamily="49" charset="0"/>
              </a:rPr>
              <a:t>();</a:t>
            </a:r>
          </a:p>
          <a:p>
            <a:pPr algn="l"/>
            <a:r>
              <a:rPr lang="en-US" b="0" dirty="0" err="1" smtClean="0">
                <a:latin typeface="Consolas" pitchFamily="49" charset="0"/>
              </a:rPr>
              <a:t>ShipOrder</a:t>
            </a:r>
            <a:r>
              <a:rPr lang="en-US" b="0" dirty="0" smtClean="0">
                <a:latin typeface="Consolas" pitchFamily="49" charset="0"/>
              </a:rPr>
              <a:t>();</a:t>
            </a: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495800" y="4191000"/>
            <a:ext cx="3200400" cy="1524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endParaRPr lang="en-US" b="0" dirty="0" smtClean="0">
              <a:latin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x = 5;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y = 10;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answer = x + y;</a:t>
            </a:r>
          </a:p>
          <a:p>
            <a:pPr algn="l"/>
            <a:endParaRPr lang="en-US" b="0" dirty="0" smtClean="0">
              <a:latin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Specify an operation to perform on one or more variables</a:t>
            </a:r>
          </a:p>
          <a:p>
            <a:pPr lvl="1"/>
            <a:r>
              <a:rPr lang="en-US" dirty="0" smtClean="0"/>
              <a:t>Mathematical operators (  + ,  - ,  * ,  / )</a:t>
            </a:r>
          </a:p>
          <a:p>
            <a:pPr lvl="1"/>
            <a:r>
              <a:rPr lang="en-US" dirty="0" smtClean="0"/>
              <a:t>Relational operators ( &lt; , &gt; , &lt;= , &gt;= )</a:t>
            </a:r>
          </a:p>
          <a:p>
            <a:pPr lvl="1"/>
            <a:r>
              <a:rPr lang="en-US" dirty="0" smtClean="0"/>
              <a:t>Equality operators (==, !=)</a:t>
            </a:r>
          </a:p>
          <a:p>
            <a:pPr lvl="1"/>
            <a:r>
              <a:rPr lang="en-US" dirty="0" smtClean="0"/>
              <a:t>Conditional operators (&amp;&amp;, ||)</a:t>
            </a:r>
          </a:p>
          <a:p>
            <a:pPr lvl="1"/>
            <a:r>
              <a:rPr lang="en-US" dirty="0" smtClean="0"/>
              <a:t>Assignment operators (=, +=, -=, *=, /=)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715000" y="2819400"/>
            <a:ext cx="2057400" cy="2667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x = 5;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y = 10;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if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(x != y)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x++;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else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y += x;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Allow you to use types in another assembly</a:t>
            </a:r>
          </a:p>
          <a:p>
            <a:pPr lvl="1"/>
            <a:r>
              <a:rPr lang="en-US" dirty="0" smtClean="0"/>
              <a:t>Object Browser is one way to examine types</a:t>
            </a:r>
          </a:p>
          <a:p>
            <a:pPr lvl="1"/>
            <a:r>
              <a:rPr lang="en-US" dirty="0" smtClean="0"/>
              <a:t>Reference other assemblies in the FCL</a:t>
            </a:r>
          </a:p>
          <a:p>
            <a:pPr lvl="1"/>
            <a:r>
              <a:rPr lang="en-US" dirty="0" smtClean="0"/>
              <a:t>Reference 3</a:t>
            </a:r>
            <a:r>
              <a:rPr lang="en-US" baseline="30000" dirty="0" smtClean="0"/>
              <a:t>rd</a:t>
            </a:r>
            <a:r>
              <a:rPr lang="en-US" dirty="0" smtClean="0"/>
              <a:t> party assemblies</a:t>
            </a:r>
          </a:p>
          <a:p>
            <a:pPr lvl="1"/>
            <a:r>
              <a:rPr lang="en-US" dirty="0" smtClean="0"/>
              <a:t>Reference other assemblies in solution</a:t>
            </a:r>
          </a:p>
          <a:p>
            <a:pPr lvl="1"/>
            <a:endParaRPr 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276600"/>
            <a:ext cx="3124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3276600"/>
            <a:ext cx="3381093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C# is one of the many languages for .NET</a:t>
            </a:r>
          </a:p>
          <a:p>
            <a:pPr lvl="1"/>
            <a:r>
              <a:rPr lang="en-US" dirty="0" smtClean="0"/>
              <a:t>Syntax similar to C++ and Java</a:t>
            </a:r>
          </a:p>
          <a:p>
            <a:pPr lvl="1"/>
            <a:r>
              <a:rPr lang="en-US" dirty="0" smtClean="0"/>
              <a:t>Strongly typed </a:t>
            </a:r>
          </a:p>
          <a:p>
            <a:pPr lvl="1"/>
            <a:r>
              <a:rPr lang="en-US" dirty="0" smtClean="0"/>
              <a:t>Statements and expressions</a:t>
            </a:r>
          </a:p>
          <a:p>
            <a:pPr lvl="1"/>
            <a:r>
              <a:rPr lang="en-US" dirty="0" smtClean="0"/>
              <a:t>Operators</a:t>
            </a:r>
          </a:p>
          <a:p>
            <a:pPr lvl="1"/>
            <a:r>
              <a:rPr lang="en-US" dirty="0" smtClean="0"/>
              <a:t>References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381000" y="12954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What is .NET?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What is the FCL?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What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 is the CLR?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baseline="0" dirty="0" smtClean="0">
                <a:latin typeface="Myriad Pro Light" pitchFamily="34" charset="0"/>
                <a:cs typeface="Segoe UI" pitchFamily="34" charset="0"/>
              </a:rPr>
              <a:t>Building</a:t>
            </a: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 Hello, World!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Basic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 expressions and operators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baseline="0" dirty="0" smtClean="0">
                <a:latin typeface="Myriad Pro Light" pitchFamily="34" charset="0"/>
                <a:cs typeface="Segoe UI" pitchFamily="34" charset="0"/>
              </a:rPr>
              <a:t>Compilers</a:t>
            </a: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 and command line tools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Creating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 projects with Visual Studio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 software framework</a:t>
            </a:r>
          </a:p>
          <a:p>
            <a:pPr lvl="1"/>
            <a:r>
              <a:rPr lang="en-US" dirty="0" smtClean="0"/>
              <a:t>http://msdn.microsoft.com/en-us/netframework/default.aspx</a:t>
            </a:r>
          </a:p>
          <a:p>
            <a:pPr eaLnBrk="1" hangingPunct="1"/>
            <a:endParaRPr lang="en-US" dirty="0" smtClean="0"/>
          </a:p>
        </p:txBody>
      </p:sp>
      <p:sp>
        <p:nvSpPr>
          <p:cNvPr id="7" name="Rectangle 6"/>
          <p:cNvSpPr/>
          <p:nvPr/>
        </p:nvSpPr>
        <p:spPr bwMode="auto">
          <a:xfrm>
            <a:off x="533400" y="2895600"/>
            <a:ext cx="3962400" cy="29718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Common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Language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Runtime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(CLR)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495800" y="2895600"/>
            <a:ext cx="3962400" cy="29718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1080000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Framework 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Class 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Library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(FCL)</a:t>
            </a:r>
            <a:endParaRPr lang="en-US" sz="2000" dirty="0">
              <a:latin typeface="Tekton Pro" pitchFamily="34" charset="0"/>
            </a:endParaRPr>
          </a:p>
        </p:txBody>
      </p:sp>
      <p:pic>
        <p:nvPicPr>
          <p:cNvPr id="1026" name="Picture 2" descr="http://i.msdn.microsoft.com/aa496123.NET_logo(en-us,MSDN.10)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429000"/>
            <a:ext cx="1905000" cy="1807309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 bwMode="auto">
          <a:xfrm>
            <a:off x="533400" y="2209800"/>
            <a:ext cx="7924800" cy="685800"/>
          </a:xfrm>
          <a:prstGeom prst="rect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Your Application</a:t>
            </a:r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CLR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1600200"/>
          </a:xfrm>
        </p:spPr>
        <p:txBody>
          <a:bodyPr/>
          <a:lstStyle/>
          <a:p>
            <a:pPr eaLnBrk="1" hangingPunct="1"/>
            <a:r>
              <a:rPr lang="en-US" dirty="0" smtClean="0"/>
              <a:t>The CLR manages your application when it runs</a:t>
            </a:r>
          </a:p>
          <a:p>
            <a:pPr lvl="1"/>
            <a:r>
              <a:rPr lang="en-US" dirty="0" smtClean="0"/>
              <a:t>Memory management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Operating system and hardware independence</a:t>
            </a:r>
          </a:p>
          <a:p>
            <a:pPr lvl="1"/>
            <a:r>
              <a:rPr lang="en-US" dirty="0" smtClean="0"/>
              <a:t>Language independence</a:t>
            </a:r>
          </a:p>
          <a:p>
            <a:pPr lvl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7" name="Rectangle 6"/>
          <p:cNvSpPr/>
          <p:nvPr/>
        </p:nvSpPr>
        <p:spPr bwMode="auto">
          <a:xfrm>
            <a:off x="304800" y="3124200"/>
            <a:ext cx="3962400" cy="29718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Common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Language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Runtime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(CLR)</a:t>
            </a:r>
            <a:endParaRPr lang="en-US" sz="2000" dirty="0">
              <a:latin typeface="Tekton Pro" pitchFamily="34" charset="0"/>
            </a:endParaRPr>
          </a:p>
        </p:txBody>
      </p:sp>
      <p:pic>
        <p:nvPicPr>
          <p:cNvPr id="1026" name="Picture 2" descr="http://i.msdn.microsoft.com/aa496123.NET_logo(en-us,MSDN.10)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657600"/>
            <a:ext cx="1905000" cy="1807309"/>
          </a:xfrm>
          <a:prstGeom prst="rect">
            <a:avLst/>
          </a:prstGeom>
          <a:noFill/>
        </p:spPr>
      </p:pic>
      <p:pic>
        <p:nvPicPr>
          <p:cNvPr id="17410" name="Picture 2" descr="http://t0.gstatic.com/images?q=tbn:5E5o6sGAVsEa5M:http://geekzine.org/wp-content/uploads/2009/05/windows_7_graphi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2895600"/>
            <a:ext cx="1171575" cy="1171575"/>
          </a:xfrm>
          <a:prstGeom prst="rect">
            <a:avLst/>
          </a:prstGeom>
          <a:noFill/>
        </p:spPr>
      </p:pic>
      <p:pic>
        <p:nvPicPr>
          <p:cNvPr id="17412" name="Picture 4" descr="http://t3.gstatic.com/images?q=tbn:JqFrQDqOppnQ9M:http://www.cakewalk.com/Support/Pyro/images/xp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3581400"/>
            <a:ext cx="1209675" cy="847725"/>
          </a:xfrm>
          <a:prstGeom prst="rect">
            <a:avLst/>
          </a:prstGeom>
          <a:noFill/>
        </p:spPr>
      </p:pic>
      <p:pic>
        <p:nvPicPr>
          <p:cNvPr id="17414" name="Picture 6" descr="http://t2.gstatic.com/images?q=tbn:9Mw-2Ry_MprlMM:http://www.mobiletopsoft.com/images/news/windows_mobile_lo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38800" y="4419600"/>
            <a:ext cx="1123950" cy="1038225"/>
          </a:xfrm>
          <a:prstGeom prst="rect">
            <a:avLst/>
          </a:prstGeom>
          <a:noFill/>
        </p:spPr>
      </p:pic>
      <p:pic>
        <p:nvPicPr>
          <p:cNvPr id="17416" name="Picture 8" descr="http://t2.gstatic.com/images?q=tbn:VzuOLbS7KmZGyM:http://www.aspwebhosting.com.au/images%255Cmicrosoft_silverlight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62800" y="4724400"/>
            <a:ext cx="1047750" cy="11715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FCL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Framework class library</a:t>
            </a:r>
          </a:p>
          <a:p>
            <a:pPr lvl="1"/>
            <a:r>
              <a:rPr lang="en-US" dirty="0" smtClean="0"/>
              <a:t>A library of functionality to build applications</a:t>
            </a:r>
          </a:p>
          <a:p>
            <a:pPr eaLnBrk="1" hangingPunct="1"/>
            <a:endParaRPr lang="en-US" dirty="0" smtClean="0"/>
          </a:p>
        </p:txBody>
      </p:sp>
      <p:sp>
        <p:nvSpPr>
          <p:cNvPr id="8" name="Rectangle 7"/>
          <p:cNvSpPr/>
          <p:nvPr/>
        </p:nvSpPr>
        <p:spPr bwMode="auto">
          <a:xfrm>
            <a:off x="4495800" y="2895600"/>
            <a:ext cx="3962400" cy="29718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1080000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Framework 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Class 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Library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(FCL)</a:t>
            </a:r>
            <a:endParaRPr lang="en-US" sz="2000" dirty="0">
              <a:latin typeface="Tekton Pro" pitchFamily="34" charset="0"/>
            </a:endParaRPr>
          </a:p>
        </p:txBody>
      </p:sp>
      <p:pic>
        <p:nvPicPr>
          <p:cNvPr id="1026" name="Picture 2" descr="http://i.msdn.microsoft.com/aa496123.NET_logo(en-us,MSDN.10)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429000"/>
            <a:ext cx="1905000" cy="1807309"/>
          </a:xfrm>
          <a:prstGeom prst="rect">
            <a:avLst/>
          </a:prstGeom>
          <a:noFill/>
        </p:spPr>
      </p:pic>
      <p:pic>
        <p:nvPicPr>
          <p:cNvPr id="20497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2590800"/>
            <a:ext cx="1202741" cy="1227849"/>
          </a:xfrm>
          <a:prstGeom prst="rect">
            <a:avLst/>
          </a:prstGeom>
          <a:noFill/>
        </p:spPr>
      </p:pic>
      <p:pic>
        <p:nvPicPr>
          <p:cNvPr id="20500" name="Picture 20" descr="C:\Users\bitmask\AppData\Local\Microsoft\Windows\Temporary Internet Files\Content.IE5\YG2TXE1H\MPj04243890000[1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3733800"/>
            <a:ext cx="1219200" cy="801053"/>
          </a:xfrm>
          <a:prstGeom prst="rect">
            <a:avLst/>
          </a:prstGeom>
          <a:noFill/>
        </p:spPr>
      </p:pic>
      <p:pic>
        <p:nvPicPr>
          <p:cNvPr id="20501" name="Picture 21" descr="C:\Users\bitmask\AppData\Local\Microsoft\Windows\Temporary Internet Files\Content.IE5\YG2TXE1H\MCj0433892000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4419600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C#?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standardized language to create .NET components</a:t>
            </a:r>
          </a:p>
          <a:p>
            <a:pPr lvl="1"/>
            <a:r>
              <a:rPr lang="en-US" dirty="0" smtClean="0"/>
              <a:t>Standardized by ECMA</a:t>
            </a:r>
          </a:p>
          <a:p>
            <a:pPr lvl="1"/>
            <a:r>
              <a:rPr lang="en-US" dirty="0" smtClean="0"/>
              <a:t>Create applications, services, and reusable libraries</a:t>
            </a:r>
          </a:p>
          <a:p>
            <a:pPr lvl="1"/>
            <a:r>
              <a:rPr lang="en-US" dirty="0" smtClean="0"/>
              <a:t>Syntax is similar to Java and C++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33400" y="3048000"/>
            <a:ext cx="7696200" cy="2667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static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void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Main()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if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sz="1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DateTime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.Now.DayOfWeek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== </a:t>
            </a:r>
            <a:r>
              <a:rPr lang="en-US" sz="1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DayOfWeek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.Monday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sz="1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1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"Another case of the Mondays!"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csc.exe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C# command line compiler</a:t>
            </a:r>
          </a:p>
          <a:p>
            <a:pPr lvl="1"/>
            <a:r>
              <a:rPr lang="en-US" dirty="0" smtClean="0"/>
              <a:t>Transforms C# code into Microsoft Intermediate Language</a:t>
            </a:r>
          </a:p>
          <a:p>
            <a:pPr lvl="1"/>
            <a:r>
              <a:rPr lang="en-US" dirty="0" smtClean="0"/>
              <a:t>Produces an assembly (.</a:t>
            </a:r>
            <a:r>
              <a:rPr lang="en-US" dirty="0" err="1" smtClean="0"/>
              <a:t>dll</a:t>
            </a:r>
            <a:r>
              <a:rPr lang="en-US" dirty="0" smtClean="0"/>
              <a:t>, .exe)</a:t>
            </a:r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90600" y="3352800"/>
            <a:ext cx="914400" cy="9144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file.cs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3000" y="3505200"/>
            <a:ext cx="914400" cy="9144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file.cs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95400" y="3657600"/>
            <a:ext cx="914400" cy="9144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file.cs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447800" y="3810000"/>
            <a:ext cx="914400" cy="9144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file.cs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429000" y="3200400"/>
            <a:ext cx="1981200" cy="18288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csc.exe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400800" y="3505200"/>
            <a:ext cx="1447800" cy="11430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myapp.exe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2514600" y="3962400"/>
            <a:ext cx="685800" cy="228600"/>
          </a:xfrm>
          <a:prstGeom prst="rightArrow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5562600" y="3962400"/>
            <a:ext cx="685800" cy="228600"/>
          </a:xfrm>
          <a:prstGeom prst="rightArrow">
            <a:avLst/>
          </a:prstGeom>
          <a:gradFill rotWithShape="1">
            <a:gsLst>
              <a:gs pos="0">
                <a:schemeClr val="accent6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7315200" cy="4495800"/>
          </a:xfrm>
        </p:spPr>
        <p:txBody>
          <a:bodyPr/>
          <a:lstStyle/>
          <a:p>
            <a:r>
              <a:rPr lang="en-US" dirty="0" smtClean="0"/>
              <a:t>An integrated development environment</a:t>
            </a:r>
          </a:p>
          <a:p>
            <a:pPr lvl="1"/>
            <a:r>
              <a:rPr lang="en-US" dirty="0" smtClean="0"/>
              <a:t>Edit C# (and other) files</a:t>
            </a:r>
          </a:p>
          <a:p>
            <a:pPr lvl="1"/>
            <a:r>
              <a:rPr lang="en-US" dirty="0" smtClean="0"/>
              <a:t>Runs the C# compiler</a:t>
            </a:r>
          </a:p>
          <a:p>
            <a:pPr lvl="1"/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514600"/>
            <a:ext cx="4790239" cy="345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Explorer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contain at least one project</a:t>
            </a:r>
          </a:p>
          <a:p>
            <a:pPr lvl="1"/>
            <a:r>
              <a:rPr lang="en-US" dirty="0" smtClean="0"/>
              <a:t>Contains one or more source code files</a:t>
            </a:r>
          </a:p>
          <a:p>
            <a:pPr lvl="1"/>
            <a:r>
              <a:rPr lang="en-US" dirty="0" smtClean="0"/>
              <a:t>Each project produces an assembly</a:t>
            </a:r>
          </a:p>
          <a:p>
            <a:r>
              <a:rPr lang="en-US" dirty="0" smtClean="0"/>
              <a:t>Projects organized under a solution</a:t>
            </a:r>
          </a:p>
          <a:p>
            <a:pPr lvl="1"/>
            <a:r>
              <a:rPr lang="en-US" dirty="0" smtClean="0"/>
              <a:t>Manage multiple applications or libraries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295400"/>
            <a:ext cx="31242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20390</TotalTime>
  <Words>705</Words>
  <Application>Microsoft Office PowerPoint</Application>
  <PresentationFormat>On-screen Show (4:3)</PresentationFormat>
  <Paragraphs>175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1_SapphireTemplate</vt:lpstr>
      <vt:lpstr>Introduction To C#</vt:lpstr>
      <vt:lpstr>Overview</vt:lpstr>
      <vt:lpstr>.NET</vt:lpstr>
      <vt:lpstr>CLR</vt:lpstr>
      <vt:lpstr>FCL</vt:lpstr>
      <vt:lpstr>What is C#?</vt:lpstr>
      <vt:lpstr>csc.exe</vt:lpstr>
      <vt:lpstr>Visual Studio</vt:lpstr>
      <vt:lpstr>Solution Explorer</vt:lpstr>
      <vt:lpstr>Types </vt:lpstr>
      <vt:lpstr>Primitive Types</vt:lpstr>
      <vt:lpstr>Namespaces</vt:lpstr>
      <vt:lpstr>Variables</vt:lpstr>
      <vt:lpstr>Statements &amp; Expressions</vt:lpstr>
      <vt:lpstr>Operators</vt:lpstr>
      <vt:lpstr>References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bitmask</cp:lastModifiedBy>
  <cp:revision>1779</cp:revision>
  <dcterms:created xsi:type="dcterms:W3CDTF">2007-12-27T20:50:38Z</dcterms:created>
  <dcterms:modified xsi:type="dcterms:W3CDTF">2012-04-13T01:44:04Z</dcterms:modified>
</cp:coreProperties>
</file>