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7"/>
  </p:notesMasterIdLst>
  <p:handoutMasterIdLst>
    <p:handoutMasterId r:id="rId18"/>
  </p:handoutMasterIdLst>
  <p:sldIdLst>
    <p:sldId id="327" r:id="rId2"/>
    <p:sldId id="365" r:id="rId3"/>
    <p:sldId id="379" r:id="rId4"/>
    <p:sldId id="380" r:id="rId5"/>
    <p:sldId id="382" r:id="rId6"/>
    <p:sldId id="381" r:id="rId7"/>
    <p:sldId id="378" r:id="rId8"/>
    <p:sldId id="384" r:id="rId9"/>
    <p:sldId id="383" r:id="rId10"/>
    <p:sldId id="385" r:id="rId11"/>
    <p:sldId id="386" r:id="rId12"/>
    <p:sldId id="387" r:id="rId13"/>
    <p:sldId id="388" r:id="rId14"/>
    <p:sldId id="389" r:id="rId15"/>
    <p:sldId id="363" r:id="rId16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 varScale="1">
        <p:scale>
          <a:sx n="55" d="100"/>
          <a:sy n="55" d="100"/>
        </p:scale>
        <p:origin x="-5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45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3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C# : Types &amp; Assemblies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Interfacing with C#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Value Type &amp; Reference Type?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Value Type</a:t>
            </a:r>
          </a:p>
          <a:p>
            <a:pPr lvl="1"/>
            <a:r>
              <a:rPr lang="en-US" dirty="0" err="1" smtClean="0"/>
              <a:t>struct</a:t>
            </a:r>
            <a:endParaRPr lang="en-US" dirty="0" smtClean="0"/>
          </a:p>
          <a:p>
            <a:pPr lvl="1"/>
            <a:r>
              <a:rPr lang="en-US" dirty="0" err="1" smtClean="0"/>
              <a:t>enum</a:t>
            </a:r>
            <a:endParaRPr lang="en-US" dirty="0" smtClean="0"/>
          </a:p>
          <a:p>
            <a:r>
              <a:rPr lang="en-US" dirty="0" smtClean="0"/>
              <a:t>Reference Type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delegate</a:t>
            </a:r>
          </a:p>
          <a:p>
            <a:pPr lvl="1"/>
            <a:r>
              <a:rPr lang="en-US" dirty="0" smtClean="0"/>
              <a:t>array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interface defines a group of related methods, properties, and events. </a:t>
            </a:r>
          </a:p>
          <a:p>
            <a:pPr lvl="1"/>
            <a:r>
              <a:rPr lang="en-US" dirty="0" smtClean="0"/>
              <a:t>No implementation defined in interface (very abstract)</a:t>
            </a:r>
          </a:p>
          <a:p>
            <a:pPr lvl="1"/>
            <a:r>
              <a:rPr lang="en-US" dirty="0" smtClean="0"/>
              <a:t>All members are public</a:t>
            </a:r>
          </a:p>
          <a:p>
            <a:pPr lvl="1"/>
            <a:r>
              <a:rPr lang="en-US" dirty="0" smtClean="0"/>
              <a:t>Classes and </a:t>
            </a:r>
            <a:r>
              <a:rPr lang="en-US" dirty="0" err="1" smtClean="0"/>
              <a:t>structs</a:t>
            </a:r>
            <a:r>
              <a:rPr lang="en-US" dirty="0" smtClean="0"/>
              <a:t> can inherit from an interface and provide an implementation</a:t>
            </a:r>
          </a:p>
          <a:p>
            <a:pPr lvl="1"/>
            <a:r>
              <a:rPr lang="en-US" dirty="0" smtClean="0"/>
              <a:t>Classes and </a:t>
            </a:r>
            <a:r>
              <a:rPr lang="en-US" dirty="0" err="1" smtClean="0"/>
              <a:t>structs</a:t>
            </a:r>
            <a:r>
              <a:rPr lang="en-US" dirty="0" smtClean="0"/>
              <a:t> can inherit from multiple interfaces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3733800"/>
            <a:ext cx="44196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interface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IMessageLogger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LogMessage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message);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733800" y="4648200"/>
            <a:ext cx="5181600" cy="2133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FileSystemLogger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: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IMessageLogger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LogMessage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message)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{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....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data structure for managing a collection of variables</a:t>
            </a:r>
          </a:p>
          <a:p>
            <a:pPr lvl="1"/>
            <a:r>
              <a:rPr lang="en-US" dirty="0" smtClean="0"/>
              <a:t>Everything inside has the same type</a:t>
            </a:r>
          </a:p>
          <a:p>
            <a:pPr lvl="1"/>
            <a:r>
              <a:rPr lang="en-US" dirty="0" smtClean="0"/>
              <a:t>Always 0 indexed</a:t>
            </a:r>
          </a:p>
          <a:p>
            <a:pPr lvl="1"/>
            <a:r>
              <a:rPr lang="en-US" dirty="0" smtClean="0"/>
              <a:t>Always derive from abstract base type Array</a:t>
            </a:r>
          </a:p>
          <a:p>
            <a:pPr lvl="1"/>
            <a:r>
              <a:rPr lang="en-US" dirty="0" smtClean="0"/>
              <a:t>Single-dimensional, multi-dimensional, and jagged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066800" y="3200400"/>
            <a:ext cx="6858000" cy="297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const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numberOfBowlers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= 4;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[] scores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[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numberOfBowlers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];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 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totalScore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= 0;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score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scores)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totalScore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+= score;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 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double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averageScore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= 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double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totalScore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/ 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scores.Length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Fundamental building blocks</a:t>
            </a:r>
          </a:p>
          <a:p>
            <a:pPr lvl="1"/>
            <a:r>
              <a:rPr lang="en-US" dirty="0" smtClean="0"/>
              <a:t>Implemented as .exe or .</a:t>
            </a:r>
            <a:r>
              <a:rPr lang="en-US" dirty="0" err="1" smtClean="0"/>
              <a:t>dll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Contain metadata about version and all types inside</a:t>
            </a:r>
          </a:p>
          <a:p>
            <a:r>
              <a:rPr lang="en-US" dirty="0" smtClean="0"/>
              <a:t>Global Assembly Cache</a:t>
            </a:r>
          </a:p>
          <a:p>
            <a:pPr lvl="1"/>
            <a:r>
              <a:rPr lang="en-US" dirty="0" smtClean="0"/>
              <a:t>A central location to store assemblies for a machine</a:t>
            </a:r>
          </a:p>
          <a:p>
            <a:pPr lvl="1"/>
            <a:r>
              <a:rPr lang="en-US" dirty="0" smtClean="0"/>
              <a:t>Assembly in the GAC requires a strong name</a:t>
            </a:r>
            <a:endParaRPr lang="en-US" dirty="0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505200"/>
            <a:ext cx="555324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Must load assembly into a process before using types inside</a:t>
            </a:r>
          </a:p>
          <a:p>
            <a:pPr lvl="1"/>
            <a:r>
              <a:rPr lang="en-US" dirty="0" smtClean="0"/>
              <a:t>Easy approach – reference the assembly in Visual Studio</a:t>
            </a:r>
          </a:p>
          <a:p>
            <a:pPr lvl="1"/>
            <a:r>
              <a:rPr lang="en-US" dirty="0" smtClean="0"/>
              <a:t>Assemblies loaded on demand at runtime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590800"/>
            <a:ext cx="45910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Every type is a value type or reference type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struct</a:t>
            </a:r>
            <a:r>
              <a:rPr lang="en-US" dirty="0" smtClean="0"/>
              <a:t> to create a value type</a:t>
            </a:r>
          </a:p>
          <a:p>
            <a:pPr lvl="1"/>
            <a:r>
              <a:rPr lang="en-US" dirty="0" smtClean="0"/>
              <a:t>Use class to create a reference type</a:t>
            </a:r>
          </a:p>
          <a:p>
            <a:r>
              <a:rPr lang="en-US" dirty="0" smtClean="0"/>
              <a:t>Arrays and strings are reference types</a:t>
            </a:r>
          </a:p>
          <a:p>
            <a:pPr lvl="1"/>
            <a:r>
              <a:rPr lang="en-US" dirty="0" smtClean="0"/>
              <a:t>Strings behave like a value type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81000" y="12954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noProof="0" dirty="0" smtClean="0">
                <a:latin typeface="Myriad Pro Light" pitchFamily="34" charset="0"/>
                <a:cs typeface="Segoe UI" pitchFamily="34" charset="0"/>
              </a:rPr>
              <a:t>Value types and reference types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Enumerations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Structs</a:t>
            </a:r>
            <a:endParaRPr kumimoji="0" lang="en-US" sz="2000" b="1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Interfaces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Arrays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noProof="0" dirty="0" smtClean="0">
                <a:latin typeface="Myriad Pro Light" pitchFamily="34" charset="0"/>
                <a:cs typeface="Segoe UI" pitchFamily="34" charset="0"/>
              </a:rPr>
              <a:t>Assemblies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Assembly </a:t>
            </a:r>
            <a:r>
              <a:rPr kumimoji="0" lang="en-US" sz="2000" b="1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r</a:t>
            </a: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eferences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Variables store a reference to an object</a:t>
            </a:r>
          </a:p>
          <a:p>
            <a:pPr lvl="1"/>
            <a:r>
              <a:rPr lang="en-US" dirty="0" smtClean="0"/>
              <a:t>Multiple variables can point to the same object</a:t>
            </a:r>
          </a:p>
          <a:p>
            <a:pPr lvl="1"/>
            <a:r>
              <a:rPr lang="en-US" dirty="0" smtClean="0"/>
              <a:t>Single variable can point to multiple objects over it’s lifetime</a:t>
            </a:r>
          </a:p>
          <a:p>
            <a:pPr lvl="1"/>
            <a:r>
              <a:rPr lang="en-US" dirty="0" smtClean="0"/>
              <a:t>Objects allocated on the heap by new operator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14400" y="4114800"/>
            <a:ext cx="990600" cy="457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e2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4876800"/>
            <a:ext cx="990600" cy="457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e3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800600" y="2895600"/>
            <a:ext cx="2667000" cy="12954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Employee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00600" y="4495800"/>
            <a:ext cx="2667000" cy="1219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Employee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 bwMode="auto">
          <a:xfrm flipV="1">
            <a:off x="1905000" y="3543300"/>
            <a:ext cx="2895600" cy="381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 bwMode="auto">
          <a:xfrm>
            <a:off x="1905000" y="5105400"/>
            <a:ext cx="2895600" cy="158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 bwMode="auto">
          <a:xfrm flipV="1">
            <a:off x="1905000" y="3543300"/>
            <a:ext cx="2895600" cy="8001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914400" y="3352800"/>
            <a:ext cx="990600" cy="457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e1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Variables hold the value </a:t>
            </a:r>
          </a:p>
          <a:p>
            <a:pPr lvl="1"/>
            <a:r>
              <a:rPr lang="en-US" dirty="0" smtClean="0"/>
              <a:t>No pointers or references	</a:t>
            </a:r>
          </a:p>
          <a:p>
            <a:pPr lvl="1"/>
            <a:r>
              <a:rPr lang="en-US" dirty="0" smtClean="0"/>
              <a:t>No object allocated on the heap – lightweight</a:t>
            </a:r>
          </a:p>
          <a:p>
            <a:pPr lvl="1"/>
            <a:r>
              <a:rPr lang="en-US" dirty="0" smtClean="0"/>
              <a:t>Should be immutable</a:t>
            </a:r>
          </a:p>
          <a:p>
            <a:r>
              <a:rPr lang="en-US" dirty="0" smtClean="0"/>
              <a:t>Many built-in primitives are value types</a:t>
            </a:r>
          </a:p>
          <a:p>
            <a:pPr lvl="1"/>
            <a:r>
              <a:rPr lang="en-US" dirty="0" smtClean="0"/>
              <a:t>Int32, </a:t>
            </a:r>
            <a:r>
              <a:rPr lang="en-US" dirty="0" err="1" smtClean="0"/>
              <a:t>DateTime</a:t>
            </a:r>
            <a:r>
              <a:rPr lang="en-US" dirty="0" smtClean="0"/>
              <a:t>, Double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648200" y="3886200"/>
            <a:ext cx="1295400" cy="838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000" dirty="0" smtClean="0">
                <a:latin typeface="Tekton Pro" pitchFamily="34" charset="0"/>
              </a:rPr>
              <a:t>x</a:t>
            </a:r>
          </a:p>
          <a:p>
            <a:r>
              <a:rPr lang="en-US" sz="2000" dirty="0" smtClean="0">
                <a:latin typeface="Tekton Pro" pitchFamily="34" charset="0"/>
              </a:rPr>
              <a:t>Int32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3886200"/>
            <a:ext cx="1295400" cy="838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000" dirty="0" smtClean="0">
                <a:latin typeface="Tekton Pro" pitchFamily="34" charset="0"/>
              </a:rPr>
              <a:t>y</a:t>
            </a:r>
          </a:p>
          <a:p>
            <a:r>
              <a:rPr lang="en-US" sz="2000" dirty="0" smtClean="0">
                <a:latin typeface="Tekton Pro" pitchFamily="34" charset="0"/>
              </a:rPr>
              <a:t>Int32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Value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definitions create value types</a:t>
            </a:r>
          </a:p>
          <a:p>
            <a:pPr lvl="1"/>
            <a:r>
              <a:rPr lang="en-US" dirty="0" smtClean="0"/>
              <a:t>Cannot inherit from a </a:t>
            </a:r>
            <a:r>
              <a:rPr lang="en-US" dirty="0" err="1" smtClean="0"/>
              <a:t>struct</a:t>
            </a:r>
            <a:r>
              <a:rPr lang="en-US" dirty="0" smtClean="0"/>
              <a:t> (implicitly sealed)</a:t>
            </a:r>
          </a:p>
          <a:p>
            <a:pPr lvl="1"/>
            <a:r>
              <a:rPr lang="en-US" dirty="0" smtClean="0"/>
              <a:t>Rule of thumb: should be less than 16 bytes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0" y="3048000"/>
            <a:ext cx="3581400" cy="1676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struct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Complex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Real;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Imaginary;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Parameters pass “by value”</a:t>
            </a:r>
          </a:p>
          <a:p>
            <a:pPr lvl="1"/>
            <a:r>
              <a:rPr lang="en-US" dirty="0" smtClean="0"/>
              <a:t>Reference types pass a copy of the reference</a:t>
            </a:r>
          </a:p>
          <a:p>
            <a:pPr lvl="1"/>
            <a:r>
              <a:rPr lang="en-US" dirty="0" smtClean="0"/>
              <a:t>Value types pass a copy of the value</a:t>
            </a:r>
          </a:p>
          <a:p>
            <a:pPr lvl="1"/>
            <a:r>
              <a:rPr lang="en-US" dirty="0" smtClean="0"/>
              <a:t>Changes to value don’t propagate to caller</a:t>
            </a:r>
          </a:p>
          <a:p>
            <a:r>
              <a:rPr lang="en-US" dirty="0" smtClean="0"/>
              <a:t>Parameter keywords</a:t>
            </a:r>
          </a:p>
          <a:p>
            <a:pPr lvl="1"/>
            <a:r>
              <a:rPr lang="en-US" dirty="0" smtClean="0"/>
              <a:t>ref and out keywords allow pass “by reference”</a:t>
            </a:r>
          </a:p>
          <a:p>
            <a:pPr lvl="1"/>
            <a:r>
              <a:rPr lang="en-US" dirty="0" smtClean="0"/>
              <a:t>ref parameters requires initialized variable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990600" y="4038600"/>
            <a:ext cx="70104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bool</a:t>
            </a:r>
            <a:r>
              <a:rPr lang="en-US" b="0" dirty="0" smtClean="0">
                <a:latin typeface="Lucida Console"/>
                <a:ea typeface="Calibri"/>
                <a:cs typeface="Times New Roman"/>
              </a:rPr>
              <a:t> Work(</a:t>
            </a:r>
            <a:r>
              <a:rPr lang="en-US" b="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ref</a:t>
            </a:r>
            <a:r>
              <a:rPr lang="en-US" b="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Lucida Console"/>
                <a:ea typeface="Calibri"/>
                <a:cs typeface="Times New Roman"/>
              </a:rPr>
              <a:t> text, </a:t>
            </a:r>
            <a:r>
              <a:rPr lang="en-US" b="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out</a:t>
            </a:r>
            <a:r>
              <a:rPr lang="en-US" b="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Lucida Console"/>
                <a:ea typeface="Calibri"/>
                <a:cs typeface="Times New Roman"/>
              </a:rPr>
              <a:t> age)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Lucida Console"/>
                <a:ea typeface="Calibri"/>
                <a:cs typeface="Times New Roman"/>
              </a:rPr>
              <a:t>Int32</a:t>
            </a:r>
            <a:r>
              <a:rPr lang="en-US" b="0" dirty="0" smtClean="0">
                <a:latin typeface="Lucida Console"/>
                <a:ea typeface="Calibri"/>
                <a:cs typeface="Times New Roman"/>
              </a:rPr>
              <a:t>.TryParse(text, </a:t>
            </a:r>
            <a:r>
              <a:rPr lang="en-US" b="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out</a:t>
            </a:r>
            <a:r>
              <a:rPr lang="en-US" b="0" dirty="0" smtClean="0">
                <a:latin typeface="Lucida Console"/>
                <a:ea typeface="Calibri"/>
                <a:cs typeface="Times New Roman"/>
              </a:rPr>
              <a:t> age);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/>
                <a:ea typeface="Calibri"/>
                <a:cs typeface="Times New Roman"/>
              </a:rPr>
              <a:t>}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Magical String 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Strings are reference types</a:t>
            </a:r>
          </a:p>
          <a:p>
            <a:pPr lvl="1"/>
            <a:r>
              <a:rPr lang="en-US" dirty="0" smtClean="0"/>
              <a:t>But behave like value types</a:t>
            </a:r>
          </a:p>
          <a:p>
            <a:pPr lvl="1"/>
            <a:r>
              <a:rPr lang="en-US" dirty="0" smtClean="0"/>
              <a:t>Immutable</a:t>
            </a:r>
          </a:p>
          <a:p>
            <a:pPr lvl="1"/>
            <a:r>
              <a:rPr lang="en-US" dirty="0" smtClean="0"/>
              <a:t>Checking for equality performs a string comparison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295400" y="3124200"/>
            <a:ext cx="6248400" cy="2667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s1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"Vitamin"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s2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"Vitamin"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 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bool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result = s1 == s2;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 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result = s1.Equals(s2,          	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StringComparison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.InvariantCultureIgnoreCase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Boxing &amp; </a:t>
            </a:r>
            <a:r>
              <a:rPr lang="en-US" dirty="0" err="1" smtClean="0"/>
              <a:t>Unboxing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Boxing converts a value type to an object</a:t>
            </a:r>
          </a:p>
          <a:p>
            <a:pPr lvl="1"/>
            <a:r>
              <a:rPr lang="en-US" dirty="0" smtClean="0"/>
              <a:t>Copies value into allocated memory on the heap</a:t>
            </a:r>
          </a:p>
          <a:p>
            <a:pPr lvl="1"/>
            <a:r>
              <a:rPr lang="en-US" dirty="0" smtClean="0"/>
              <a:t>Can lead to performance and memory consumption problems</a:t>
            </a:r>
          </a:p>
          <a:p>
            <a:r>
              <a:rPr lang="en-US" dirty="0" err="1" smtClean="0"/>
              <a:t>Unboxing</a:t>
            </a:r>
            <a:r>
              <a:rPr lang="en-US" dirty="0" smtClean="0"/>
              <a:t> converts an object to a value type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838200" y="2895600"/>
            <a:ext cx="5181600" cy="381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Main()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= 42;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object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o = 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;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box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DoWork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);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box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 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DoWork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object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value)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= 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) value;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114800" y="3276600"/>
            <a:ext cx="1066800" cy="457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i</a:t>
            </a:r>
            <a:r>
              <a:rPr lang="en-US" sz="2000" dirty="0" smtClean="0">
                <a:latin typeface="Tekton Pro" pitchFamily="34" charset="0"/>
              </a:rPr>
              <a:t> (42)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14800" y="3962400"/>
            <a:ext cx="1066800" cy="457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o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05600" y="3810000"/>
            <a:ext cx="1066800" cy="6858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int</a:t>
            </a:r>
            <a:r>
              <a:rPr lang="en-US" sz="2000" dirty="0" smtClean="0">
                <a:latin typeface="Tekton Pro" pitchFamily="34" charset="0"/>
              </a:rPr>
              <a:t> 42</a:t>
            </a: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 bwMode="auto">
          <a:xfrm flipV="1">
            <a:off x="5181600" y="4152900"/>
            <a:ext cx="1524000" cy="381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4114800" y="5029200"/>
            <a:ext cx="1066800" cy="3810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value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6019800"/>
            <a:ext cx="1066800" cy="457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i</a:t>
            </a:r>
            <a:r>
              <a:rPr lang="en-US" sz="2000" dirty="0" smtClean="0">
                <a:latin typeface="Tekton Pro" pitchFamily="34" charset="0"/>
              </a:rPr>
              <a:t> (42)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705600" y="4876800"/>
            <a:ext cx="1066800" cy="6858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int</a:t>
            </a:r>
            <a:r>
              <a:rPr lang="en-US" sz="2000" dirty="0" smtClean="0">
                <a:latin typeface="Tekton Pro" pitchFamily="34" charset="0"/>
              </a:rPr>
              <a:t> 42</a:t>
            </a:r>
          </a:p>
        </p:txBody>
      </p:sp>
      <p:cxnSp>
        <p:nvCxnSpPr>
          <p:cNvPr id="26" name="Straight Arrow Connector 25"/>
          <p:cNvCxnSpPr>
            <a:stCxn id="11" idx="3"/>
            <a:endCxn id="25" idx="1"/>
          </p:cNvCxnSpPr>
          <p:nvPr/>
        </p:nvCxnSpPr>
        <p:spPr bwMode="auto">
          <a:xfrm>
            <a:off x="5181600" y="5219700"/>
            <a:ext cx="1524000" cy="158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enum</a:t>
            </a:r>
            <a:r>
              <a:rPr lang="en-US" dirty="0" smtClean="0"/>
              <a:t> creates a value type</a:t>
            </a:r>
          </a:p>
          <a:p>
            <a:pPr lvl="1"/>
            <a:r>
              <a:rPr lang="en-US" dirty="0" smtClean="0"/>
              <a:t>A set of named constants</a:t>
            </a:r>
          </a:p>
          <a:p>
            <a:pPr lvl="1"/>
            <a:r>
              <a:rPr lang="en-US" dirty="0" smtClean="0"/>
              <a:t>Underlying data type is </a:t>
            </a:r>
            <a:r>
              <a:rPr lang="en-US" dirty="0" err="1" smtClean="0"/>
              <a:t>int</a:t>
            </a:r>
            <a:r>
              <a:rPr lang="en-US" dirty="0" smtClean="0"/>
              <a:t> by default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914400" y="2895600"/>
            <a:ext cx="3200400" cy="213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enum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PayrollType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Contractor = 1,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Salaried,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Executive,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Hourly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352800" y="4572000"/>
            <a:ext cx="3810000" cy="1371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e.Role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==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PayrollType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.Hourly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...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33960</TotalTime>
  <Words>587</Words>
  <Application>Microsoft Office PowerPoint</Application>
  <PresentationFormat>On-screen Show (4:3)</PresentationFormat>
  <Paragraphs>166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1_SapphireTemplate</vt:lpstr>
      <vt:lpstr>C# : Types &amp; Assemblies</vt:lpstr>
      <vt:lpstr>Overview</vt:lpstr>
      <vt:lpstr>Reference Types</vt:lpstr>
      <vt:lpstr>Value Types</vt:lpstr>
      <vt:lpstr>Creating Value Types</vt:lpstr>
      <vt:lpstr>Method Parameters</vt:lpstr>
      <vt:lpstr>The Magical String Type</vt:lpstr>
      <vt:lpstr>Boxing &amp; Unboxing</vt:lpstr>
      <vt:lpstr>Enumerations</vt:lpstr>
      <vt:lpstr>What Makes a Value Type &amp; Reference Type?</vt:lpstr>
      <vt:lpstr>Interfaces</vt:lpstr>
      <vt:lpstr>Arrays</vt:lpstr>
      <vt:lpstr>Assemblies</vt:lpstr>
      <vt:lpstr>References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bitmask</cp:lastModifiedBy>
  <cp:revision>2520</cp:revision>
  <dcterms:created xsi:type="dcterms:W3CDTF">2007-12-27T20:50:38Z</dcterms:created>
  <dcterms:modified xsi:type="dcterms:W3CDTF">2012-04-13T01:45:55Z</dcterms:modified>
</cp:coreProperties>
</file>