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65" r:id="rId3"/>
    <p:sldId id="388" r:id="rId4"/>
    <p:sldId id="389" r:id="rId5"/>
    <p:sldId id="390" r:id="rId6"/>
    <p:sldId id="391" r:id="rId7"/>
    <p:sldId id="392" r:id="rId8"/>
    <p:sldId id="394" r:id="rId9"/>
    <p:sldId id="393" r:id="rId10"/>
    <p:sldId id="395" r:id="rId11"/>
    <p:sldId id="397" r:id="rId12"/>
    <p:sldId id="398" r:id="rId13"/>
    <p:sldId id="399" r:id="rId14"/>
    <p:sldId id="400" r:id="rId15"/>
    <p:sldId id="401" r:id="rId16"/>
    <p:sldId id="402" r:id="rId17"/>
    <p:sldId id="363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0" d="100"/>
          <a:sy n="70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3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691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99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880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813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80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2199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978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69" r:id="rId8"/>
    <p:sldLayoutId id="2147483770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Methods, Properties, Events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Members Only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Subscribing To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+= and -= to attach and detach event handlers</a:t>
            </a:r>
          </a:p>
          <a:p>
            <a:pPr lvl="1"/>
            <a:r>
              <a:rPr lang="en-US" dirty="0" smtClean="0"/>
              <a:t>Can attached named or anonymous methods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200" y="2514600"/>
            <a:ext cx="8229600" cy="3200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Initialize()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_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submitButton.Click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+=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RoutedEventHandler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(_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submitButton_Click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sz="2000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_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submitButton_Click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object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sender,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RoutedEventArgs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e)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... respond to event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custom event arguments (or use a built-in type)</a:t>
            </a:r>
          </a:p>
          <a:p>
            <a:pPr lvl="1"/>
            <a:r>
              <a:rPr lang="en-US" dirty="0" smtClean="0"/>
              <a:t>Always derive from the base </a:t>
            </a:r>
            <a:r>
              <a:rPr lang="en-US" dirty="0" err="1" smtClean="0"/>
              <a:t>EventArgs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Define a delegate (or use a built-in delegate)</a:t>
            </a:r>
          </a:p>
          <a:p>
            <a:r>
              <a:rPr lang="en-US" dirty="0" smtClean="0"/>
              <a:t>Define an event in your class</a:t>
            </a:r>
          </a:p>
          <a:p>
            <a:r>
              <a:rPr lang="en-US" dirty="0" smtClean="0"/>
              <a:t>Raise the event at the appropriate time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3352800"/>
            <a:ext cx="75438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event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NameChangingEventHandler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NameChanging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private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bool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OnNameChanging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oldName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newName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NameChanging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!=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null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NameChangingEventArgs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NameChangingEventArgs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args.Cancel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false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args.NewName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newName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args.OldName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oldName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NameChanging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,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Indexers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Enables indexing of an object (like an array)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2209800"/>
            <a:ext cx="50292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Zoo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Animal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index]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_animals[index]; 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{ _animals[index]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value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 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sz="2000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private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Animal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[] _animals;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800600" y="4343400"/>
            <a:ext cx="3657600" cy="1752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FindFirstAnimal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Zoo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Consolas" pitchFamily="49" charset="0"/>
              </a:rPr>
              <a:t>zoo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first = zoo[0];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first;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overload most unary and binary operators</a:t>
            </a:r>
          </a:p>
          <a:p>
            <a:pPr lvl="1"/>
            <a:r>
              <a:rPr lang="en-US" dirty="0" smtClean="0"/>
              <a:t>+   -   *   /   ++   --   ==   &lt; &gt;</a:t>
            </a:r>
          </a:p>
          <a:p>
            <a:r>
              <a:rPr lang="en-US" dirty="0" smtClean="0"/>
              <a:t>Overload using static methods</a:t>
            </a:r>
          </a:p>
          <a:p>
            <a:r>
              <a:rPr lang="en-US" dirty="0" smtClean="0"/>
              <a:t>Caution - use the principle of least surprise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895600"/>
            <a:ext cx="68580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struct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Complex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real;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imaginary;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 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operator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+(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c1,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c2)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(c1.real + c2.real,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                  c1.imaginary + c2.imaginary);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Consolas" pitchFamily="49" charset="0"/>
                <a:ea typeface="Times New Roman"/>
                <a:cs typeface="Consolas" pitchFamily="49" charset="0"/>
              </a:rPr>
              <a:t>    …</a:t>
            </a: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267200" y="5257800"/>
            <a:ext cx="46482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c1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(2, -1);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c2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(-1, 2);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Complex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c3 = c1 + c2;</a:t>
            </a:r>
            <a:endParaRPr lang="en-US" sz="2000" b="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an object from one type to the other</a:t>
            </a:r>
          </a:p>
          <a:p>
            <a:r>
              <a:rPr lang="en-US" dirty="0" smtClean="0"/>
              <a:t>Implicit or explicit conversion operators</a:t>
            </a:r>
          </a:p>
          <a:p>
            <a:pPr lvl="1"/>
            <a:r>
              <a:rPr lang="en-US" dirty="0" smtClean="0"/>
              <a:t>Explicit operators require a type cast</a:t>
            </a:r>
          </a:p>
          <a:p>
            <a:pPr lvl="1"/>
            <a:r>
              <a:rPr lang="en-US" dirty="0" smtClean="0"/>
              <a:t>Compiler will automatically find implicit operators 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95600"/>
            <a:ext cx="6248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struct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Price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implicit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operator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value)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price._value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value;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price;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private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_value;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638800" y="4495800"/>
            <a:ext cx="2667000" cy="990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p1 = 3;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p2 = 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)3;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constructors and static constructor</a:t>
            </a:r>
          </a:p>
          <a:p>
            <a:r>
              <a:rPr lang="en-US" dirty="0" smtClean="0"/>
              <a:t>Can overload instance constructors</a:t>
            </a:r>
          </a:p>
          <a:p>
            <a:pPr lvl="1"/>
            <a:r>
              <a:rPr lang="en-US" dirty="0" smtClean="0"/>
              <a:t>No return type</a:t>
            </a:r>
          </a:p>
          <a:p>
            <a:pPr lvl="1"/>
            <a:r>
              <a:rPr lang="en-US" dirty="0" smtClean="0"/>
              <a:t>Not inherited</a:t>
            </a:r>
          </a:p>
          <a:p>
            <a:pPr lvl="1"/>
            <a:r>
              <a:rPr lang="en-US" dirty="0" smtClean="0"/>
              <a:t>Use this keyword or base keyword to pass control to another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Variable </a:t>
            </a:r>
            <a:r>
              <a:rPr lang="en-US" dirty="0" err="1" smtClean="0"/>
              <a:t>initializers</a:t>
            </a:r>
            <a:endParaRPr lang="en-US" dirty="0" smtClean="0"/>
          </a:p>
          <a:p>
            <a:pPr lvl="1"/>
            <a:r>
              <a:rPr lang="en-US" dirty="0" smtClean="0"/>
              <a:t>Easy syntax to create variable and initialize properties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90600" y="3886200"/>
            <a:ext cx="64008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NameChangingEventArgs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NameChangingEventArgs</a:t>
            </a:r>
            <a:endParaRPr lang="en-US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 </a:t>
            </a: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Cancel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false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NewName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newName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OldName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oldName</a:t>
            </a:r>
            <a:endParaRPr lang="en-US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};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to cleanup an object instance</a:t>
            </a:r>
          </a:p>
          <a:p>
            <a:pPr lvl="1"/>
            <a:r>
              <a:rPr lang="en-US" dirty="0" smtClean="0"/>
              <a:t>Cannot overload a class destructor</a:t>
            </a:r>
          </a:p>
          <a:p>
            <a:pPr lvl="1"/>
            <a:r>
              <a:rPr lang="en-US" dirty="0" smtClean="0"/>
              <a:t>Cannot explicitly invoke a destructor </a:t>
            </a:r>
          </a:p>
          <a:p>
            <a:r>
              <a:rPr lang="en-US" dirty="0" smtClean="0"/>
              <a:t>Use destructors to release unmanaged resources</a:t>
            </a:r>
          </a:p>
          <a:p>
            <a:pPr lvl="1"/>
            <a:r>
              <a:rPr lang="en-US" dirty="0" smtClean="0"/>
              <a:t>You should always implement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pPr lvl="1"/>
            <a:r>
              <a:rPr lang="en-US" dirty="0" smtClean="0"/>
              <a:t>See http://msdn.microsoft.com/en-us/library/fs2xkftw(VS.80).aspx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0" y="3962400"/>
            <a:ext cx="46482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~Animal()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clean up unmanaged resources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Members are used to craft an abstraction</a:t>
            </a:r>
          </a:p>
          <a:p>
            <a:pPr lvl="1"/>
            <a:r>
              <a:rPr lang="en-US" dirty="0" smtClean="0"/>
              <a:t>Fields and properties for state</a:t>
            </a:r>
          </a:p>
          <a:p>
            <a:pPr lvl="1"/>
            <a:r>
              <a:rPr lang="en-US" dirty="0" smtClean="0"/>
              <a:t>Methods for behavior</a:t>
            </a:r>
          </a:p>
          <a:p>
            <a:pPr lvl="1"/>
            <a:r>
              <a:rPr lang="en-US" dirty="0" smtClean="0"/>
              <a:t>Events for notification</a:t>
            </a:r>
          </a:p>
          <a:p>
            <a:r>
              <a:rPr lang="en-US" dirty="0" smtClean="0"/>
              <a:t>Overload operators with caution!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Type Members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Methods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Fields &amp; Properties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Events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Operators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Indexers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Constructors and Destructors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define behavior</a:t>
            </a:r>
          </a:p>
          <a:p>
            <a:r>
              <a:rPr lang="en-US" dirty="0" smtClean="0"/>
              <a:t>Every method has a return type</a:t>
            </a:r>
          </a:p>
          <a:p>
            <a:pPr lvl="1"/>
            <a:r>
              <a:rPr lang="en-US" dirty="0" smtClean="0"/>
              <a:t>void if not value returned</a:t>
            </a:r>
          </a:p>
          <a:p>
            <a:r>
              <a:rPr lang="en-US" dirty="0" smtClean="0"/>
              <a:t>Every method has zero or more parameters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params</a:t>
            </a:r>
            <a:r>
              <a:rPr lang="en-US" dirty="0" smtClean="0"/>
              <a:t> keyword to accept a variable number of parameters</a:t>
            </a:r>
          </a:p>
          <a:p>
            <a:r>
              <a:rPr lang="en-US" dirty="0" smtClean="0"/>
              <a:t>Every method has a signature</a:t>
            </a:r>
          </a:p>
          <a:p>
            <a:pPr lvl="1"/>
            <a:r>
              <a:rPr lang="en-US" dirty="0" smtClean="0"/>
              <a:t>Name of method + parameters (type and modifiers are significant)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4114800"/>
            <a:ext cx="6324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public</a:t>
            </a:r>
            <a:r>
              <a:rPr lang="en-US" b="0" dirty="0" smtClean="0">
                <a:latin typeface="Courier New"/>
                <a:ea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void</a:t>
            </a:r>
            <a:r>
              <a:rPr lang="en-US" b="0" dirty="0" smtClean="0">
                <a:latin typeface="Courier New"/>
                <a:ea typeface="Times New Roman"/>
              </a:rPr>
              <a:t> </a:t>
            </a:r>
            <a:r>
              <a:rPr lang="en-US" b="0" dirty="0" err="1" smtClean="0">
                <a:latin typeface="Courier New"/>
                <a:ea typeface="Times New Roman"/>
              </a:rPr>
              <a:t>WriteAsBytes</a:t>
            </a:r>
            <a:r>
              <a:rPr lang="en-US" b="0" dirty="0" smtClean="0">
                <a:latin typeface="Courier New"/>
                <a:ea typeface="Times New Roman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urier New"/>
                <a:ea typeface="Times New Roman"/>
              </a:rPr>
              <a:t>int</a:t>
            </a:r>
            <a:r>
              <a:rPr lang="en-US" b="0" dirty="0" smtClean="0">
                <a:latin typeface="Courier New"/>
                <a:ea typeface="Times New Roman"/>
              </a:rPr>
              <a:t> value)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{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byte</a:t>
            </a:r>
            <a:r>
              <a:rPr lang="en-US" b="0" dirty="0" smtClean="0">
                <a:latin typeface="Courier New"/>
                <a:ea typeface="Times New Roman"/>
              </a:rPr>
              <a:t>[] bytes =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Times New Roman"/>
              </a:rPr>
              <a:t>BitConverter</a:t>
            </a:r>
            <a:r>
              <a:rPr lang="en-US" b="0" dirty="0" err="1" smtClean="0">
                <a:latin typeface="Courier New"/>
                <a:ea typeface="Times New Roman"/>
              </a:rPr>
              <a:t>.GetBytes</a:t>
            </a:r>
            <a:r>
              <a:rPr lang="en-US" b="0" dirty="0" smtClean="0">
                <a:latin typeface="Courier New"/>
                <a:ea typeface="Times New Roman"/>
              </a:rPr>
              <a:t>(value);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 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 </a:t>
            </a:r>
            <a:r>
              <a:rPr lang="en-US" b="0" dirty="0" err="1" smtClean="0">
                <a:solidFill>
                  <a:srgbClr val="0000FF"/>
                </a:solidFill>
                <a:latin typeface="Courier New"/>
                <a:ea typeface="Times New Roman"/>
              </a:rPr>
              <a:t>foreach</a:t>
            </a:r>
            <a:r>
              <a:rPr lang="en-US" b="0" dirty="0" smtClean="0">
                <a:latin typeface="Courier New"/>
                <a:ea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byte</a:t>
            </a:r>
            <a:r>
              <a:rPr lang="en-US" b="0" dirty="0" smtClean="0">
                <a:latin typeface="Courier New"/>
                <a:ea typeface="Times New Roman"/>
              </a:rPr>
              <a:t> b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b="0" dirty="0" smtClean="0">
                <a:latin typeface="Courier New"/>
                <a:ea typeface="Times New Roman"/>
              </a:rPr>
              <a:t> bytes)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 {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    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Times New Roman"/>
              </a:rPr>
              <a:t>Console</a:t>
            </a:r>
            <a:r>
              <a:rPr lang="en-US" b="0" dirty="0" err="1" smtClean="0">
                <a:latin typeface="Courier New"/>
                <a:ea typeface="Times New Roman"/>
              </a:rPr>
              <a:t>.Write</a:t>
            </a:r>
            <a:r>
              <a:rPr lang="en-US" b="0" dirty="0" smtClean="0">
                <a:latin typeface="Courier New"/>
                <a:ea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urier New"/>
                <a:ea typeface="Times New Roman"/>
              </a:rPr>
              <a:t>"0x{0:X2} "</a:t>
            </a:r>
            <a:r>
              <a:rPr lang="en-US" b="0" dirty="0" smtClean="0">
                <a:latin typeface="Courier New"/>
                <a:ea typeface="Times New Roman"/>
              </a:rPr>
              <a:t>, b);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 }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urier New"/>
                <a:ea typeface="Times New Roman"/>
              </a:rPr>
              <a:t>}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-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methods versus static methods</a:t>
            </a:r>
          </a:p>
          <a:p>
            <a:pPr lvl="1"/>
            <a:r>
              <a:rPr lang="en-US" dirty="0" smtClean="0"/>
              <a:t>Instance methods invoked via object, static methods via type</a:t>
            </a:r>
          </a:p>
          <a:p>
            <a:r>
              <a:rPr lang="en-US" dirty="0" smtClean="0"/>
              <a:t>Abstract methods</a:t>
            </a:r>
          </a:p>
          <a:p>
            <a:pPr lvl="1"/>
            <a:r>
              <a:rPr lang="en-US" dirty="0" smtClean="0"/>
              <a:t>Provide no implementation, implicitly virtual</a:t>
            </a:r>
          </a:p>
          <a:p>
            <a:r>
              <a:rPr lang="en-US" dirty="0" smtClean="0"/>
              <a:t>Virtual methods</a:t>
            </a:r>
          </a:p>
          <a:p>
            <a:pPr lvl="1"/>
            <a:r>
              <a:rPr lang="en-US" dirty="0" smtClean="0"/>
              <a:t>Can override in a derived class</a:t>
            </a:r>
          </a:p>
          <a:p>
            <a:r>
              <a:rPr lang="en-US" dirty="0" smtClean="0"/>
              <a:t>Partial methods</a:t>
            </a:r>
          </a:p>
          <a:p>
            <a:pPr lvl="1"/>
            <a:r>
              <a:rPr lang="en-US" dirty="0" smtClean="0"/>
              <a:t>Part of a partial class</a:t>
            </a:r>
          </a:p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smtClean="0"/>
              <a:t>Described in the LINQ module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multiple methods with the same name in a single class</a:t>
            </a:r>
          </a:p>
          <a:p>
            <a:pPr lvl="1"/>
            <a:r>
              <a:rPr lang="en-US" dirty="0" smtClean="0"/>
              <a:t>Methods require a unique signature</a:t>
            </a:r>
          </a:p>
          <a:p>
            <a:r>
              <a:rPr lang="en-US" dirty="0" smtClean="0"/>
              <a:t>Compiler finds and invokes the best match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524000" y="2819400"/>
            <a:ext cx="49530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WriteAsBytes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value)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// ...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WriteAsBytes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double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value)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// ...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Fields are variables of a class</a:t>
            </a:r>
          </a:p>
          <a:p>
            <a:pPr lvl="1"/>
            <a:r>
              <a:rPr lang="en-US" dirty="0" smtClean="0"/>
              <a:t>Static fields and instance fields</a:t>
            </a:r>
          </a:p>
          <a:p>
            <a:r>
              <a:rPr lang="en-US" dirty="0" smtClean="0"/>
              <a:t>Read-only fields</a:t>
            </a:r>
          </a:p>
          <a:p>
            <a:pPr lvl="1"/>
            <a:r>
              <a:rPr lang="en-US" dirty="0" smtClean="0"/>
              <a:t>Can only assign values in the declaration or in a constructor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124200"/>
            <a:ext cx="45720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Animal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private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readonly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_name;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Animal(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name)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{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_name = name;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}        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fields, but do not denote a storage location</a:t>
            </a:r>
          </a:p>
          <a:p>
            <a:pPr lvl="1"/>
            <a:r>
              <a:rPr lang="en-US" dirty="0" smtClean="0"/>
              <a:t>Every property defines a get and/or a set </a:t>
            </a:r>
            <a:r>
              <a:rPr lang="en-US" dirty="0" err="1" smtClean="0"/>
              <a:t>accessor</a:t>
            </a:r>
            <a:endParaRPr lang="en-US" dirty="0" smtClean="0"/>
          </a:p>
          <a:p>
            <a:pPr lvl="1"/>
            <a:r>
              <a:rPr lang="en-US" dirty="0" smtClean="0"/>
              <a:t>Often used to expose and control fields</a:t>
            </a:r>
          </a:p>
          <a:p>
            <a:pPr lvl="1"/>
            <a:r>
              <a:rPr lang="en-US" dirty="0" smtClean="0"/>
              <a:t>Access level for get and set are independent</a:t>
            </a:r>
          </a:p>
          <a:p>
            <a:r>
              <a:rPr lang="en-US" dirty="0" smtClean="0"/>
              <a:t>Automatically implemented properties use a hidden field</a:t>
            </a:r>
          </a:p>
          <a:p>
            <a:pPr lvl="1"/>
            <a:r>
              <a:rPr lang="en-US" dirty="0" smtClean="0"/>
              <a:t>Only accessible via property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0" y="3429000"/>
            <a:ext cx="4800600" cy="3276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private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_name;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{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_name; 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endParaRPr lang="en-US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{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(!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.IsNullOrEmpty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value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{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    _name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value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    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" y="4038600"/>
            <a:ext cx="2362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Name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b="0" dirty="0" smtClean="0">
              <a:solidFill>
                <a:srgbClr val="0000FF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b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set</a:t>
            </a:r>
            <a:r>
              <a:rPr lang="en-US" b="0" smtClean="0"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b="0" dirty="0" smtClean="0">
              <a:solidFill>
                <a:srgbClr val="0000FF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a class to send notifications to other classes or objects</a:t>
            </a:r>
          </a:p>
          <a:p>
            <a:pPr lvl="1"/>
            <a:r>
              <a:rPr lang="en-US" dirty="0" smtClean="0"/>
              <a:t>Publisher raises the event</a:t>
            </a:r>
          </a:p>
          <a:p>
            <a:pPr lvl="1"/>
            <a:r>
              <a:rPr lang="en-US" dirty="0" smtClean="0"/>
              <a:t>One or more subscribers process the event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3733800"/>
            <a:ext cx="1905000" cy="1371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Button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2819400"/>
            <a:ext cx="1905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subscriber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3581400"/>
            <a:ext cx="1905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subscriber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400" y="4343400"/>
            <a:ext cx="1905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subscriber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5105400"/>
            <a:ext cx="1905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subscriber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67000" y="4191000"/>
            <a:ext cx="1143000" cy="533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Click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 bwMode="auto">
          <a:xfrm flipV="1">
            <a:off x="3810000" y="3124200"/>
            <a:ext cx="990600" cy="1333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 bwMode="auto">
          <a:xfrm flipV="1">
            <a:off x="3810000" y="3886200"/>
            <a:ext cx="2286000" cy="571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3"/>
            <a:endCxn id="7" idx="1"/>
          </p:cNvCxnSpPr>
          <p:nvPr/>
        </p:nvCxnSpPr>
        <p:spPr bwMode="auto">
          <a:xfrm>
            <a:off x="3810000" y="4457700"/>
            <a:ext cx="914400" cy="190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 bwMode="auto">
          <a:xfrm>
            <a:off x="3810000" y="4457700"/>
            <a:ext cx="2286000" cy="952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delegate is a type that references methods</a:t>
            </a:r>
          </a:p>
          <a:p>
            <a:pPr lvl="1"/>
            <a:r>
              <a:rPr lang="en-US" dirty="0" smtClean="0"/>
              <a:t>Similar to a function pointer, but type safe</a:t>
            </a:r>
          </a:p>
          <a:p>
            <a:pPr lvl="1"/>
            <a:r>
              <a:rPr lang="en-US" dirty="0" smtClean="0"/>
              <a:t>Can invoke methods via a delegate</a:t>
            </a:r>
          </a:p>
          <a:p>
            <a:pPr lvl="1"/>
            <a:r>
              <a:rPr lang="en-US" dirty="0" smtClean="0"/>
              <a:t>Ideal for callback methods and events</a:t>
            </a:r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3505200"/>
            <a:ext cx="68580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Logger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logger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Logger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WriteMessage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write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WriteMessage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logger.WriteMessage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write(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"Success!!"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276600" y="4419600"/>
            <a:ext cx="5715000" cy="2286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public</a:t>
            </a:r>
            <a:r>
              <a:rPr lang="en-US" b="0" dirty="0" smtClean="0">
                <a:latin typeface="Courier New"/>
                <a:ea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class</a:t>
            </a:r>
            <a:r>
              <a:rPr lang="en-US" b="0" dirty="0" smtClean="0">
                <a:latin typeface="Courier New"/>
                <a:ea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urier New"/>
                <a:ea typeface="Times New Roman"/>
              </a:rPr>
              <a:t>Logger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urier New"/>
                <a:ea typeface="Times New Roman"/>
              </a:rPr>
              <a:t>{        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public</a:t>
            </a:r>
            <a:r>
              <a:rPr lang="en-US" b="0" dirty="0" smtClean="0">
                <a:latin typeface="Courier New"/>
                <a:ea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urier New"/>
                <a:ea typeface="Times New Roman"/>
              </a:rPr>
              <a:t>void</a:t>
            </a:r>
            <a:r>
              <a:rPr lang="en-US" b="0" dirty="0" smtClean="0">
                <a:latin typeface="Courier New"/>
                <a:ea typeface="Times New Roman"/>
              </a:rPr>
              <a:t> </a:t>
            </a:r>
            <a:r>
              <a:rPr lang="en-US" b="0" dirty="0" err="1" smtClean="0">
                <a:latin typeface="Courier New"/>
                <a:ea typeface="Times New Roman"/>
              </a:rPr>
              <a:t>WriteMessage</a:t>
            </a:r>
            <a:r>
              <a:rPr lang="en-US" b="0" dirty="0" smtClean="0">
                <a:latin typeface="Courier New"/>
                <a:ea typeface="Times New Roman"/>
              </a:rPr>
              <a:t>(</a:t>
            </a:r>
            <a:r>
              <a:rPr lang="en-US" b="0" dirty="0" smtClean="0">
                <a:solidFill>
                  <a:srgbClr val="2B91AF"/>
                </a:solidFill>
                <a:latin typeface="Courier New"/>
                <a:ea typeface="Times New Roman"/>
              </a:rPr>
              <a:t>String</a:t>
            </a:r>
            <a:r>
              <a:rPr lang="en-US" b="0" dirty="0" smtClean="0">
                <a:latin typeface="Courier New"/>
                <a:ea typeface="Times New Roman"/>
              </a:rPr>
              <a:t> message)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{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urier New"/>
                <a:ea typeface="Times New Roman"/>
              </a:rPr>
              <a:t>Console</a:t>
            </a:r>
            <a:r>
              <a:rPr lang="en-US" b="0" dirty="0" err="1" smtClean="0">
                <a:latin typeface="Courier New"/>
                <a:ea typeface="Times New Roman"/>
              </a:rPr>
              <a:t>.WriteLine</a:t>
            </a:r>
            <a:r>
              <a:rPr lang="en-US" b="0" dirty="0" smtClean="0">
                <a:latin typeface="Courier New"/>
                <a:ea typeface="Times New Roman"/>
              </a:rPr>
              <a:t>(message);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b="0" dirty="0" smtClean="0">
                <a:latin typeface="Courier New"/>
                <a:ea typeface="Times New Roman"/>
              </a:rPr>
              <a:t>    }</a:t>
            </a:r>
            <a:endParaRPr lang="en-US" sz="2000" b="0" dirty="0" smtClean="0">
              <a:latin typeface="Times New Roman"/>
              <a:ea typeface="Times New Roman"/>
            </a:endParaRPr>
          </a:p>
          <a:p>
            <a:pPr algn="l"/>
            <a:r>
              <a:rPr lang="en-US" b="0" dirty="0" smtClean="0">
                <a:latin typeface="Courier New"/>
                <a:ea typeface="Times New Roman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971800" y="2895600"/>
            <a:ext cx="5867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delegate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WriteMessage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message);</a:t>
            </a:r>
            <a:endParaRPr lang="en-US" sz="2000" b="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40254</TotalTime>
  <Words>777</Words>
  <Application>Microsoft Office PowerPoint</Application>
  <PresentationFormat>On-screen Show (4:3)</PresentationFormat>
  <Paragraphs>241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1_SapphireTemplate</vt:lpstr>
      <vt:lpstr>C# : Methods, Properties, Events</vt:lpstr>
      <vt:lpstr>C# Type Members</vt:lpstr>
      <vt:lpstr>Methods</vt:lpstr>
      <vt:lpstr>Methods - Review</vt:lpstr>
      <vt:lpstr>Method Overloading</vt:lpstr>
      <vt:lpstr>Fields </vt:lpstr>
      <vt:lpstr>Properties</vt:lpstr>
      <vt:lpstr>Events</vt:lpstr>
      <vt:lpstr>Delegates</vt:lpstr>
      <vt:lpstr>Subscribing To Events</vt:lpstr>
      <vt:lpstr>Publishing Events</vt:lpstr>
      <vt:lpstr>Indexers </vt:lpstr>
      <vt:lpstr>Operator Overloading</vt:lpstr>
      <vt:lpstr>Conversion Operators</vt:lpstr>
      <vt:lpstr>Constructors</vt:lpstr>
      <vt:lpstr>Destructor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3152</cp:revision>
  <dcterms:created xsi:type="dcterms:W3CDTF">2007-12-27T20:50:38Z</dcterms:created>
  <dcterms:modified xsi:type="dcterms:W3CDTF">2012-04-19T02:15:13Z</dcterms:modified>
</cp:coreProperties>
</file>