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5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9" r:id="rId11"/>
    <p:sldId id="398" r:id="rId12"/>
    <p:sldId id="400" r:id="rId13"/>
    <p:sldId id="402" r:id="rId14"/>
    <p:sldId id="401" r:id="rId15"/>
    <p:sldId id="403" r:id="rId16"/>
    <p:sldId id="363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55" d="100"/>
          <a:sy n="5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allansiew/34522697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Control Flow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Finding the path to a solution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Dozens of exceptions already defined in the BCL</a:t>
            </a:r>
          </a:p>
          <a:p>
            <a:pPr lvl="1"/>
            <a:r>
              <a:rPr lang="en-US" dirty="0" smtClean="0"/>
              <a:t>All derive from </a:t>
            </a:r>
            <a:r>
              <a:rPr lang="en-US" dirty="0" err="1" smtClean="0"/>
              <a:t>System.Exception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438400"/>
          <a:ext cx="838200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412"/>
                <a:gridCol w="4930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Type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Description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err="1">
                          <a:latin typeface="+mn-lt"/>
                          <a:ea typeface="Times New Roman"/>
                          <a:cs typeface="Times New Roman"/>
                        </a:rPr>
                        <a:t>System.DivideByZeroException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Attempt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to divide an integral value by zero occurs.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System.IndexOutOfRangeException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Attempt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to index an array via an index that is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outside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the bounds of the array.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System.InvalidCastException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Thrown when an explicit conversion from a base type or interface to a derived type fails at run time.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System.NullReferenceException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Thrown when a null reference is used in a way that causes the referenced object to be required.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err="1">
                          <a:latin typeface="+mn-lt"/>
                          <a:ea typeface="Times New Roman"/>
                          <a:cs typeface="Times New Roman"/>
                        </a:rPr>
                        <a:t>System.StackOverflowException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Thrown when the execution stack is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exhausted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by having too many pending method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calls.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err="1">
                          <a:latin typeface="+mn-lt"/>
                          <a:ea typeface="Times New Roman"/>
                          <a:cs typeface="Times New Roman"/>
                        </a:rPr>
                        <a:t>System.TypeInitializationException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Thrown when a static constructor throws an exception, and no catch clauses exists to catch it.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 exceptions using a try block</a:t>
            </a:r>
          </a:p>
          <a:p>
            <a:pPr lvl="1"/>
            <a:r>
              <a:rPr lang="en-US" dirty="0" smtClean="0"/>
              <a:t>Runtime will search for the closest matching catch statement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2438400"/>
            <a:ext cx="54864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CheckAges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DivideByZeroException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ex)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ex.Message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ex.StackTrace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Catch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most specific type in the first catch clause</a:t>
            </a:r>
          </a:p>
          <a:p>
            <a:r>
              <a:rPr lang="en-US" dirty="0" smtClean="0"/>
              <a:t>Catching a </a:t>
            </a:r>
            <a:r>
              <a:rPr lang="en-US" dirty="0" err="1" smtClean="0"/>
              <a:t>System.Exception</a:t>
            </a:r>
            <a:r>
              <a:rPr lang="en-US" dirty="0" smtClean="0"/>
              <a:t> catches everything</a:t>
            </a:r>
          </a:p>
          <a:p>
            <a:pPr lvl="1"/>
            <a:r>
              <a:rPr lang="en-US" dirty="0" smtClean="0"/>
              <a:t>… except for a few “special” exceptions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09800" y="2514600"/>
            <a:ext cx="48006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try 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DivideByZeroException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ex)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Exception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ex)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clause adds finalization code </a:t>
            </a:r>
          </a:p>
          <a:p>
            <a:pPr lvl="1"/>
            <a:r>
              <a:rPr lang="en-US" dirty="0" smtClean="0"/>
              <a:t>Executes even when control jumps out of scope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438400"/>
            <a:ext cx="69342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file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"file.txt"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FileMode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.Open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finally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file.Close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143000" y="4572000"/>
            <a:ext cx="7772400" cy="1600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file1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"in.txt"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FileMode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.Open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file2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FileStream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"out.txt"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FileMode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.Create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           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Re-throwing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For logging scenarios</a:t>
            </a:r>
          </a:p>
          <a:p>
            <a:pPr lvl="1"/>
            <a:r>
              <a:rPr lang="en-US" dirty="0" smtClean="0"/>
              <a:t>Catch and re-throw the original exception</a:t>
            </a:r>
          </a:p>
          <a:p>
            <a:r>
              <a:rPr lang="en-US" dirty="0" smtClean="0"/>
              <a:t>For the security sensitive</a:t>
            </a:r>
          </a:p>
          <a:p>
            <a:pPr lvl="1"/>
            <a:r>
              <a:rPr lang="en-US" dirty="0" smtClean="0"/>
              <a:t>Hide the original exception and throw a new, general error</a:t>
            </a:r>
          </a:p>
          <a:p>
            <a:r>
              <a:rPr lang="en-US" dirty="0" smtClean="0"/>
              <a:t>For business logic</a:t>
            </a:r>
          </a:p>
          <a:p>
            <a:pPr lvl="1"/>
            <a:r>
              <a:rPr lang="en-US" dirty="0" smtClean="0"/>
              <a:t>Useful to wrap the original exception in a meaningful exception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3657600"/>
            <a:ext cx="31242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ex)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log the error ...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352800" y="3733800"/>
            <a:ext cx="55626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DivideByZeroException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ex)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InvalidAccountValueException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"..."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, ex);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 from a common base exception</a:t>
            </a:r>
          </a:p>
          <a:p>
            <a:r>
              <a:rPr lang="en-US" dirty="0" smtClean="0"/>
              <a:t>Use an Exception suffix on the class name</a:t>
            </a:r>
          </a:p>
          <a:p>
            <a:r>
              <a:rPr lang="en-US" dirty="0" smtClean="0"/>
              <a:t>Make the exception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19400"/>
            <a:ext cx="85344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Serializable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InvalidAccountException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Exception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InvalidAccountException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 {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InvalidAccountException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message) 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base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(message) {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InvalidAccountException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message,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inner)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base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(message, inner) {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InvalidAccountException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System.Runtime.Serialization.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SerializationInfo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info,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System.Runtime.Serialization.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StreamingContext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context)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base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(info, context) {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Flow control statements fall into three categories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Branching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Looping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Jumping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Exceptions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are the error handling mechanism in .NET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baseline="0" dirty="0" smtClean="0">
                <a:latin typeface="Myriad Pro Light" pitchFamily="34" charset="0"/>
                <a:cs typeface="Segoe UI" pitchFamily="34" charset="0"/>
              </a:rPr>
              <a:t>Throw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exceptions (built-in or custom)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Catch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exceptions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Branching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Iterating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Jumping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Exceptions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  <p:pic>
        <p:nvPicPr>
          <p:cNvPr id="6146" name="Picture 2" descr="Flow by Simple Slices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219200"/>
            <a:ext cx="6407205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600200"/>
            <a:ext cx="28956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(age &lt;= 2)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(age &lt; 21)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ServeSoda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ServeDrink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4953000"/>
            <a:ext cx="6705600" cy="609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string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pass = age &gt; 20 ?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"pass"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20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nopass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267200" y="1676400"/>
            <a:ext cx="4114800" cy="2667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(age &lt;= 2)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(name ==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"Scott"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to integers, characters, strings, and 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No “fall </a:t>
            </a:r>
            <a:r>
              <a:rPr lang="en-US" dirty="0" err="1" smtClean="0"/>
              <a:t>throughs</a:t>
            </a:r>
            <a:r>
              <a:rPr lang="en-US" dirty="0" smtClean="0"/>
              <a:t>” like in C++</a:t>
            </a:r>
          </a:p>
          <a:p>
            <a:r>
              <a:rPr lang="en-US" dirty="0" smtClean="0"/>
              <a:t>Case labels are constants</a:t>
            </a:r>
          </a:p>
          <a:p>
            <a:r>
              <a:rPr lang="en-US" dirty="0" smtClean="0"/>
              <a:t>Default label is optional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648200" y="2057400"/>
            <a:ext cx="3657600" cy="441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switch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(name)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"Scott"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ServeSoda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"Poona"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ServeDrink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default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600200"/>
            <a:ext cx="42672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&lt; age;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++)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143000" y="4038600"/>
            <a:ext cx="41148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age++;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(age &lt; 100);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419600" y="2438400"/>
            <a:ext cx="4114800" cy="1828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 &gt; 0)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age -= 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Iterates a collection of items</a:t>
            </a:r>
          </a:p>
          <a:p>
            <a:pPr lvl="1"/>
            <a:r>
              <a:rPr lang="en-US" dirty="0" smtClean="0"/>
              <a:t>Uses the collection’s </a:t>
            </a:r>
            <a:r>
              <a:rPr lang="en-US" dirty="0" err="1" smtClean="0"/>
              <a:t>GetEnumerator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438400"/>
            <a:ext cx="52578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[] ages = {2, 21, 40, 72, 100};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value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(value);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81200" y="4114800"/>
            <a:ext cx="71628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[] ages = {2, 21, 40, 72, 100};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IEnumerator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enumerator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ages.GetEnumerator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enumerator.MoveNext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enumerator.Current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err="1" smtClean="0"/>
              <a:t>goto</a:t>
            </a:r>
            <a:endParaRPr lang="en-US" dirty="0" smtClean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133600" y="1219200"/>
            <a:ext cx="38862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ages)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 == 2)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continue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 == 21)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3505200"/>
            <a:ext cx="5334000" cy="3048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ages)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 == 2)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goto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skip;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skip: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"Hello!"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and Yielding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return in a void method</a:t>
            </a:r>
          </a:p>
          <a:p>
            <a:r>
              <a:rPr lang="en-US" dirty="0" smtClean="0"/>
              <a:t>You can use yield to build an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286000"/>
            <a:ext cx="51054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CheckAges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age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ComputeAges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(age == 21)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267200" y="3352800"/>
            <a:ext cx="4419600" cy="3048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ComputeAges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21;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= 22;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&lt; 32;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++)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algn="l"/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8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throw to raise an exception</a:t>
            </a:r>
          </a:p>
          <a:p>
            <a:pPr lvl="1"/>
            <a:r>
              <a:rPr lang="en-US" dirty="0" smtClean="0"/>
              <a:t>Exceptions provide type safe and structured error  handling in .NET</a:t>
            </a:r>
          </a:p>
          <a:p>
            <a:r>
              <a:rPr lang="en-US" dirty="0" smtClean="0"/>
              <a:t>Runtime unwinds the stack until it finds a handler</a:t>
            </a:r>
          </a:p>
          <a:p>
            <a:pPr lvl="1"/>
            <a:r>
              <a:rPr lang="en-US" dirty="0" smtClean="0"/>
              <a:t>Exception may terminate an application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429000"/>
            <a:ext cx="84582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(age == 21)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throw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ArgumentException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"21 is not a legal value"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43447</TotalTime>
  <Words>907</Words>
  <Application>Microsoft Office PowerPoint</Application>
  <PresentationFormat>On-screen Show (4:3)</PresentationFormat>
  <Paragraphs>236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1_SapphireTemplate</vt:lpstr>
      <vt:lpstr>C# : Control Flow</vt:lpstr>
      <vt:lpstr>Overview</vt:lpstr>
      <vt:lpstr>Branching</vt:lpstr>
      <vt:lpstr>Switching</vt:lpstr>
      <vt:lpstr>Iterating</vt:lpstr>
      <vt:lpstr>Iterating with foreach</vt:lpstr>
      <vt:lpstr>Jumping</vt:lpstr>
      <vt:lpstr>Returning and Yielding</vt:lpstr>
      <vt:lpstr>Throwing</vt:lpstr>
      <vt:lpstr>Built-in Exceptions</vt:lpstr>
      <vt:lpstr>Handling Exceptions</vt:lpstr>
      <vt:lpstr>Chaining Catch Blocks</vt:lpstr>
      <vt:lpstr>Finally</vt:lpstr>
      <vt:lpstr>Re-throwing Exceptions</vt:lpstr>
      <vt:lpstr>Custom Exceptions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3294</cp:revision>
  <dcterms:created xsi:type="dcterms:W3CDTF">2007-12-27T20:50:38Z</dcterms:created>
  <dcterms:modified xsi:type="dcterms:W3CDTF">2012-04-13T01:46:57Z</dcterms:modified>
</cp:coreProperties>
</file>