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65" r:id="rId3"/>
    <p:sldId id="392" r:id="rId4"/>
    <p:sldId id="393" r:id="rId5"/>
    <p:sldId id="394" r:id="rId6"/>
    <p:sldId id="395" r:id="rId7"/>
    <p:sldId id="402" r:id="rId8"/>
    <p:sldId id="396" r:id="rId9"/>
    <p:sldId id="397" r:id="rId10"/>
    <p:sldId id="398" r:id="rId11"/>
    <p:sldId id="399" r:id="rId12"/>
    <p:sldId id="400" r:id="rId13"/>
    <p:sldId id="401" r:id="rId14"/>
    <p:sldId id="363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9674" autoAdjust="0"/>
  </p:normalViewPr>
  <p:slideViewPr>
    <p:cSldViewPr>
      <p:cViewPr varScale="1">
        <p:scale>
          <a:sx n="59" d="100"/>
          <a:sy n="59" d="100"/>
        </p:scale>
        <p:origin x="-4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1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and the CLR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Best Friends Forever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295400"/>
            <a:ext cx="8382000" cy="464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MethodInfo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methodInfo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).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GetMethod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WriteLine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            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[] {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DynamicMethod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method =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DynamicMethod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HelloWorld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),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[]{},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GetType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);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ILGenerator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il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method.GetILGenerator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il.Emit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OpCodes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.Ldstr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"Hello, world"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il.Emit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OpCodes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.Call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methodInfo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il.Emit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OpCodes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.Ret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= 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 pitchFamily="49" charset="0"/>
              </a:rPr>
              <a:t>method.CreateDelegate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typeof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action();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on the Metal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43000" y="2819400"/>
            <a:ext cx="3352800" cy="1600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AnyCPU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43000" y="1066800"/>
            <a:ext cx="3352800" cy="1600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x86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572000"/>
            <a:ext cx="3352800" cy="1600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x64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9800" y="990600"/>
            <a:ext cx="1828800" cy="2514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32 bit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19800" y="3733800"/>
            <a:ext cx="1828800" cy="2514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64 bit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 bwMode="auto">
          <a:xfrm flipV="1">
            <a:off x="4495800" y="1828800"/>
            <a:ext cx="1600200" cy="381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4" idx="3"/>
            <a:endCxn id="9" idx="1"/>
          </p:cNvCxnSpPr>
          <p:nvPr/>
        </p:nvCxnSpPr>
        <p:spPr bwMode="auto">
          <a:xfrm flipV="1">
            <a:off x="4495800" y="2247900"/>
            <a:ext cx="1524000" cy="1371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4" idx="3"/>
            <a:endCxn id="10" idx="1"/>
          </p:cNvCxnSpPr>
          <p:nvPr/>
        </p:nvCxnSpPr>
        <p:spPr bwMode="auto">
          <a:xfrm>
            <a:off x="4495800" y="3619500"/>
            <a:ext cx="1524000" cy="1371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3"/>
          </p:cNvCxnSpPr>
          <p:nvPr/>
        </p:nvCxnSpPr>
        <p:spPr bwMode="auto">
          <a:xfrm flipV="1">
            <a:off x="4495800" y="5334000"/>
            <a:ext cx="1600200" cy="381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can consume COM components</a:t>
            </a:r>
          </a:p>
          <a:p>
            <a:r>
              <a:rPr lang="en-US" dirty="0" smtClean="0"/>
              <a:t>C# code can package itself as a COM component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5148262" cy="438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95600" y="3810000"/>
            <a:ext cx="6019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Guid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"EAA4976A-45C3-4BC5-BC0B-E474F4C3C83F"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)]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interface</a:t>
            </a: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MyComInterface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Pinvoke</a:t>
            </a:r>
            <a:r>
              <a:rPr lang="en-US" dirty="0" smtClean="0"/>
              <a:t>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Invoke</a:t>
            </a:r>
          </a:p>
          <a:p>
            <a:pPr lvl="1"/>
            <a:r>
              <a:rPr lang="en-US" dirty="0" smtClean="0"/>
              <a:t>Can call into Windows APIs and unmanaged code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209800"/>
            <a:ext cx="82296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NativeStuff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Beep()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(!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MessageBeep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(0))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Int32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err =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Marshal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.GetLastWin32Error();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Win32Exception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(err);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DllImport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"User32.dll"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extern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MessageBeep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UInt32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beepType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C# - tightly integrated with the CLR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Can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still </a:t>
            </a:r>
            <a:r>
              <a:rPr kumimoji="0" lang="en-US" sz="2000" b="1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interop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with COM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baseline="0" noProof="0" dirty="0" smtClean="0">
                <a:latin typeface="Myriad Pro Light" pitchFamily="34" charset="0"/>
                <a:cs typeface="Segoe UI" pitchFamily="34" charset="0"/>
              </a:rPr>
              <a:t>Can</a:t>
            </a: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 still </a:t>
            </a:r>
            <a:r>
              <a:rPr lang="en-US" sz="2000" kern="0" noProof="0" dirty="0" err="1" smtClean="0">
                <a:latin typeface="Myriad Pro Light" pitchFamily="34" charset="0"/>
                <a:cs typeface="Segoe UI" pitchFamily="34" charset="0"/>
              </a:rPr>
              <a:t>interop</a:t>
            </a: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 with native code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Metadata drives many features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Garbage collection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Reflection</a:t>
            </a:r>
            <a:endParaRPr lang="en-US" sz="2000" kern="0" noProof="0" dirty="0" smtClean="0">
              <a:latin typeface="Myriad Pro Light" pitchFamily="34" charset="0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JIT compilation and garbage collection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Threads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Reflection and metadata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Processor architecture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Interoperability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From Source To CPU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066800"/>
            <a:ext cx="20574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&lt;= 2)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 21)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ServeSoda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ServeDrink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10000" y="1676400"/>
            <a:ext cx="1981200" cy="13716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 Compiler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048000" y="2133600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62000" y="1219200"/>
            <a:ext cx="20574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&lt;= 2)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 21)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ServeSoda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ServeDrink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914400" y="1371600"/>
            <a:ext cx="20574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&lt;= 2)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ServeMilk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(age &lt; 21)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ServeSoda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 pitchFamily="49" charset="0"/>
              </a:rPr>
              <a:t>ServeDrink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471743">
            <a:off x="5790115" y="2903835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53200" y="3505200"/>
            <a:ext cx="2133600" cy="2438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Assembly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(MSIL)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5715001" y="3962400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5715001" y="5105399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62400" y="3581400"/>
            <a:ext cx="1524000" cy="11430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NGEN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962400" y="4800600"/>
            <a:ext cx="1524000" cy="11430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JIT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3048001" y="3886200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048001" y="5181599"/>
            <a:ext cx="6096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1027" name="Picture 3" descr="C:\Users\bitmask\AppData\Local\Microsoft\Windows\Temporary Internet Files\Content.IE5\4LU90KHE\MC9002420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2371869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Garbage collector cleans up unused memory</a:t>
            </a:r>
          </a:p>
          <a:p>
            <a:pPr lvl="1"/>
            <a:r>
              <a:rPr lang="en-US" dirty="0" smtClean="0"/>
              <a:t>Visits global variables and local variables to determine what is in 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7200" y="2209800"/>
            <a:ext cx="4495800" cy="4343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33400" y="4572000"/>
            <a:ext cx="1295400" cy="1066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67200" y="5715000"/>
            <a:ext cx="4495800" cy="838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4876800"/>
            <a:ext cx="4495800" cy="838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4038600"/>
            <a:ext cx="4495800" cy="838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String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3200400"/>
            <a:ext cx="4495800" cy="838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 bwMode="auto">
          <a:xfrm>
            <a:off x="1828800" y="5105400"/>
            <a:ext cx="2438400" cy="10287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3"/>
            <a:endCxn id="8" idx="3"/>
          </p:cNvCxnSpPr>
          <p:nvPr/>
        </p:nvCxnSpPr>
        <p:spPr bwMode="auto">
          <a:xfrm flipV="1">
            <a:off x="8763000" y="4457700"/>
            <a:ext cx="1588" cy="1676400"/>
          </a:xfrm>
          <a:prstGeom prst="curvedConnector3">
            <a:avLst>
              <a:gd name="adj1" fmla="val 14395466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3"/>
          <p:cNvCxnSpPr>
            <a:stCxn id="6" idx="3"/>
            <a:endCxn id="7" idx="3"/>
          </p:cNvCxnSpPr>
          <p:nvPr/>
        </p:nvCxnSpPr>
        <p:spPr bwMode="auto">
          <a:xfrm flipV="1">
            <a:off x="8763000" y="5295900"/>
            <a:ext cx="1588" cy="838200"/>
          </a:xfrm>
          <a:prstGeom prst="curvedConnector3">
            <a:avLst>
              <a:gd name="adj1" fmla="val 14395466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A21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A21D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2222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A21D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A21D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System.Threading</a:t>
            </a:r>
            <a:endParaRPr lang="en-US" dirty="0" smtClean="0"/>
          </a:p>
          <a:p>
            <a:pPr lvl="1"/>
            <a:r>
              <a:rPr lang="en-US" dirty="0" smtClean="0"/>
              <a:t>Low level API for starting, stopping, and joining threads</a:t>
            </a:r>
          </a:p>
          <a:p>
            <a:r>
              <a:rPr lang="en-US" dirty="0" err="1" smtClean="0"/>
              <a:t>System.Threading.Tasks</a:t>
            </a:r>
            <a:endParaRPr lang="en-US" dirty="0" smtClean="0"/>
          </a:p>
          <a:p>
            <a:pPr lvl="1"/>
            <a:r>
              <a:rPr lang="en-US" dirty="0" smtClean="0"/>
              <a:t>High level API for concurrent and asynchronous programming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048000"/>
            <a:ext cx="8001000" cy="3505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[]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urls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{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"http://pluralsight.com"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        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"http://microsoft.com"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         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"http://odetocode.com"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Parallel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.ForEach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urls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=&gt;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client =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WebClient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result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client.DownloadString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 provides an API for self-examination</a:t>
            </a:r>
          </a:p>
          <a:p>
            <a:r>
              <a:rPr lang="en-US" dirty="0" err="1" smtClean="0"/>
              <a:t>System.Type</a:t>
            </a:r>
            <a:r>
              <a:rPr lang="en-US" dirty="0" smtClean="0"/>
              <a:t> is the starting point for reflection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667000"/>
            <a:ext cx="7315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o.GetType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PropertyInfo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[] properties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type.GetProperties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foreach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propertyInfo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properties)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Console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.WriteLine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propertyInfo.Name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1219200"/>
            <a:ext cx="7543800" cy="434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AttributeUsage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AttributeTargets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.Property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)]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DangerZoneAttribute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sz="20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Attribute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DangerZoneAttribute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min,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max)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Minimum = min;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    Maximum = max;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Minimum {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Maximum {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8200" y="3200400"/>
            <a:ext cx="4267200" cy="838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DangerZone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(12,18)]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Age {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 and Properties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1371600"/>
            <a:ext cx="6781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o.GetType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PropertyInfo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info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type.GetProperty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"Length"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length = 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info.GetValue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(o,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124200"/>
            <a:ext cx="81534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o.GetType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MethodInfo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info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type.GetMethod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"Compute"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result = (</a:t>
            </a: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info.Invoke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(o,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[] {2, 5});</a:t>
            </a:r>
            <a:endParaRPr lang="en-US" sz="14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200400" y="4648200"/>
            <a:ext cx="5715000" cy="1295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dynamic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someObject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=  o;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length 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someObject.Length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result  =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someObject.Compute</a:t>
            </a: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(2,5);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20577747">
            <a:off x="923827" y="488314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C# 4.0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Activator class provides static methods to instantiate types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2209800"/>
            <a:ext cx="7772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 assembly = </a:t>
            </a:r>
            <a:r>
              <a:rPr lang="en-US" sz="20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Assembly</a:t>
            </a:r>
            <a:r>
              <a:rPr lang="en-US" sz="2000" b="0" dirty="0" err="1" smtClean="0">
                <a:latin typeface="Consolas"/>
                <a:ea typeface="Calibri"/>
                <a:cs typeface="Times New Roman"/>
              </a:rPr>
              <a:t>.LoadFrom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"plugin.dll"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 type </a:t>
            </a:r>
            <a:r>
              <a:rPr lang="en-US" sz="20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b="0" dirty="0" err="1" smtClean="0">
                <a:latin typeface="Consolas"/>
                <a:ea typeface="Calibri"/>
                <a:cs typeface="Times New Roman"/>
              </a:rPr>
              <a:t>assembly.GetTypes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b="0" dirty="0" err="1" smtClean="0">
                <a:latin typeface="Consolas"/>
                <a:ea typeface="Calibri"/>
                <a:cs typeface="Times New Roman"/>
              </a:rPr>
              <a:t>type.GetInterface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ILogger</a:t>
            </a:r>
            <a:r>
              <a:rPr lang="en-US" sz="20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) != </a:t>
            </a:r>
            <a:r>
              <a:rPr lang="en-US" sz="20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20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 logger = </a:t>
            </a:r>
            <a:r>
              <a:rPr lang="en-US" sz="20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Activator</a:t>
            </a:r>
            <a:r>
              <a:rPr lang="en-US" sz="2000" b="0" dirty="0" err="1" smtClean="0">
                <a:latin typeface="Consolas"/>
                <a:ea typeface="Calibri"/>
                <a:cs typeface="Times New Roman"/>
              </a:rPr>
              <a:t>.CreateInstance</a:t>
            </a:r>
            <a:r>
              <a:rPr lang="en-US" sz="2000" b="0" dirty="0" smtClean="0">
                <a:latin typeface="Consolas"/>
                <a:ea typeface="Calibri"/>
                <a:cs typeface="Times New Roman"/>
              </a:rPr>
              <a:t>(type);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    }             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59130</TotalTime>
  <Words>517</Words>
  <Application>Microsoft Office PowerPoint</Application>
  <PresentationFormat>On-screen Show (4:3)</PresentationFormat>
  <Paragraphs>167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1_SapphireTemplate</vt:lpstr>
      <vt:lpstr>C# and the CLR</vt:lpstr>
      <vt:lpstr>Overview</vt:lpstr>
      <vt:lpstr>C# - From Source To CPU</vt:lpstr>
      <vt:lpstr>Garbage Collection</vt:lpstr>
      <vt:lpstr>Threads</vt:lpstr>
      <vt:lpstr>Reflection</vt:lpstr>
      <vt:lpstr>Custom metadata</vt:lpstr>
      <vt:lpstr>Invoking Methods and Properties</vt:lpstr>
      <vt:lpstr>Creating Objects</vt:lpstr>
      <vt:lpstr>Creating Code</vt:lpstr>
      <vt:lpstr>C# on the Metal</vt:lpstr>
      <vt:lpstr>COM Interop</vt:lpstr>
      <vt:lpstr>Pinvoke Interop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4779</cp:revision>
  <dcterms:created xsi:type="dcterms:W3CDTF">2007-12-27T20:50:38Z</dcterms:created>
  <dcterms:modified xsi:type="dcterms:W3CDTF">2012-04-13T01:48:03Z</dcterms:modified>
</cp:coreProperties>
</file>