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65" r:id="rId3"/>
    <p:sldId id="392" r:id="rId4"/>
    <p:sldId id="393" r:id="rId5"/>
    <p:sldId id="394" r:id="rId6"/>
    <p:sldId id="395" r:id="rId7"/>
    <p:sldId id="396" r:id="rId8"/>
    <p:sldId id="397" r:id="rId9"/>
    <p:sldId id="399" r:id="rId10"/>
    <p:sldId id="398" r:id="rId11"/>
    <p:sldId id="400" r:id="rId12"/>
    <p:sldId id="401" r:id="rId13"/>
    <p:sldId id="402" r:id="rId14"/>
    <p:sldId id="403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05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4873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4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77725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0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108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07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5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Generics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&lt;T&gt; is for Type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method requiring a type parameter</a:t>
            </a:r>
          </a:p>
          <a:p>
            <a:pPr lvl="1"/>
            <a:r>
              <a:rPr lang="en-US" dirty="0" smtClean="0"/>
              <a:t>Static or instance method</a:t>
            </a:r>
          </a:p>
          <a:p>
            <a:pPr lvl="1"/>
            <a:r>
              <a:rPr lang="en-US" dirty="0" smtClean="0"/>
              <a:t>Can specify constraints</a:t>
            </a:r>
          </a:p>
          <a:p>
            <a:pPr lvl="1"/>
            <a:r>
              <a:rPr lang="en-US" dirty="0" smtClean="0"/>
              <a:t>Type parameter part of the method signature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3200400"/>
            <a:ext cx="6553200" cy="289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&lt;T&gt;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FindByType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&lt;T&gt;()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T: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animal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_animals)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(animal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T)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yield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animal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T;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to assign a default value</a:t>
            </a:r>
          </a:p>
          <a:p>
            <a:pPr lvl="1"/>
            <a:r>
              <a:rPr lang="en-US" dirty="0" smtClean="0"/>
              <a:t>Avoids conflict when you don’t know if type is a reference or value type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2362200"/>
            <a:ext cx="54102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FindByName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name)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animal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_animals)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animal.Name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== name)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animal;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default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examples in the .NET framework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&lt;T&gt;, </a:t>
            </a:r>
            <a:r>
              <a:rPr lang="en-US" dirty="0" err="1" smtClean="0"/>
              <a:t>IList</a:t>
            </a:r>
            <a:r>
              <a:rPr lang="en-US" dirty="0" smtClean="0"/>
              <a:t>&lt;T&gt;, </a:t>
            </a:r>
            <a:r>
              <a:rPr lang="en-US" dirty="0" err="1" smtClean="0"/>
              <a:t>IComparable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895600"/>
            <a:ext cx="73914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interface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IComparable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Name {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get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;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Feed();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0" y="3962400"/>
            <a:ext cx="5410200" cy="2667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...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CompareTo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other)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Name.CompareTo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other.Name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 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Delegates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defining events</a:t>
            </a:r>
          </a:p>
          <a:p>
            <a:r>
              <a:rPr lang="en-US" dirty="0" smtClean="0"/>
              <a:t>.NET includes </a:t>
            </a:r>
            <a:r>
              <a:rPr lang="en-US" dirty="0" err="1" smtClean="0"/>
              <a:t>Func</a:t>
            </a:r>
            <a:r>
              <a:rPr lang="en-US" dirty="0" smtClean="0"/>
              <a:t>&lt;&gt;, Action&lt;&gt;, and Predicate&lt;&gt;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743200"/>
            <a:ext cx="8686800" cy="3505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Add(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newAnimal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_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animals.Add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newAnimal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AnimalAdded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!=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AnimalAdded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,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AnimalAddedEventArgs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newAnimal.Name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 event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EventHandler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AnimalAddedEventArgs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AnimalAdded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and Variance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collections are invariant in C# 3.0</a:t>
            </a:r>
          </a:p>
          <a:p>
            <a:r>
              <a:rPr lang="en-US" dirty="0" smtClean="0"/>
              <a:t>C# 4.0 introduces variance with generics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667000"/>
            <a:ext cx="54102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List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Rabbit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&gt; rabbits =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List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urier New"/>
                <a:ea typeface="Calibri"/>
                <a:cs typeface="Times New Roman"/>
              </a:rPr>
              <a:t>Rabbit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&gt;();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/>
                <a:ea typeface="Calibri"/>
                <a:cs typeface="Times New Roman"/>
              </a:rPr>
              <a:t> 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Courier New"/>
                <a:ea typeface="Calibri"/>
                <a:cs typeface="Times New Roman"/>
              </a:rPr>
              <a:t>ProcessAnimals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(rabbits);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600200" y="4267200"/>
            <a:ext cx="63246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void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ProcessAnimals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IEnumerable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rabbits)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...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latin typeface="Myriad Pro Light" pitchFamily="34" charset="0"/>
                <a:cs typeface="Segoe UI" pitchFamily="34" charset="0"/>
              </a:rPr>
              <a:t>Generics create type safe abstractions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Classes,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</a:t>
            </a:r>
            <a:r>
              <a:rPr kumimoji="0" lang="en-US" sz="2000" b="1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structs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, interfaces, methods, delegates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Apply constraints as required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Allows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for more specific algorithms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What are generics?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Generic classes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Generic constraints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Generic methods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Generics?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28600" y="1295400"/>
            <a:ext cx="6400800" cy="2286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ArrayList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_rabbits =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ArrayList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()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"Fluffy"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"Duffy"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800" b="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Muffy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}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endParaRPr lang="en-US" sz="24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};</a:t>
            </a:r>
            <a:endParaRPr lang="en-US" sz="24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838200" y="2590800"/>
            <a:ext cx="75438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Lucida Console" pitchFamily="49" charset="0"/>
                <a:ea typeface="Calibri"/>
                <a:cs typeface="Times New Roman"/>
              </a:rPr>
              <a:t>firstRabbit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= (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)_rabbits[0];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Lucida Console" pitchFamily="49" charset="0"/>
                <a:ea typeface="Calibri"/>
                <a:cs typeface="Times New Roman"/>
              </a:rPr>
              <a:t>secondRabbit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= _rabbits[1]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if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(_rabbits[2]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is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Lucida Console" pitchFamily="49" charset="0"/>
                <a:ea typeface="Calibri"/>
                <a:cs typeface="Times New Roman"/>
              </a:rPr>
              <a:t>thirdRabbit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= _rabbits[2] </a:t>
            </a:r>
            <a:r>
              <a:rPr lang="en-US" sz="1800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_</a:t>
            </a:r>
            <a:r>
              <a:rPr lang="en-US" sz="1800" b="0" dirty="0" err="1" smtClean="0">
                <a:latin typeface="Lucida Console" pitchFamily="49" charset="0"/>
                <a:ea typeface="Calibri"/>
                <a:cs typeface="Times New Roman"/>
              </a:rPr>
              <a:t>rabbits.Add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"This will be an unpleasant </a:t>
            </a:r>
            <a:r>
              <a:rPr lang="en-US" sz="1800" b="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suprise</a:t>
            </a:r>
            <a:r>
              <a:rPr lang="en-US" sz="1800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!"</a:t>
            </a:r>
            <a:r>
              <a:rPr lang="en-US" sz="1800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Lucida Console" pitchFamily="49" charset="0"/>
              <a:ea typeface="Times New Roman"/>
              <a:cs typeface="Consolas" pitchFamily="49" charset="0"/>
            </a:endParaRPr>
          </a:p>
        </p:txBody>
      </p:sp>
      <p:pic>
        <p:nvPicPr>
          <p:cNvPr id="1028" name="Picture 4" descr="C:\Users\bitmask\AppData\Local\Microsoft\Windows\Temporary Internet Files\Content.IE5\Y9ION09P\MCj031271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371600"/>
            <a:ext cx="1820570" cy="164500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1219200"/>
            <a:ext cx="6096000" cy="441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ArrayList</a:t>
            </a:r>
            <a:endParaRPr lang="en-US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Add(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newRabbit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base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.Add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newRabbit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index]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get 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base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[index]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set 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base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[index] 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value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    // ...</a:t>
            </a:r>
            <a:endParaRPr lang="en-US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3581400" y="4038600"/>
            <a:ext cx="4953000" cy="2667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_rabbits 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"Fluffy"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"Duffy"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Muffy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firstRabbit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_rabbits[0];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secondRabbit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_rabbits[1];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 types allow code reuse with type safety</a:t>
            </a:r>
          </a:p>
          <a:p>
            <a:pPr lvl="1"/>
            <a:r>
              <a:rPr lang="en-US" dirty="0" smtClean="0"/>
              <a:t>Class defers specification of a type until instantiated by client</a:t>
            </a:r>
          </a:p>
          <a:p>
            <a:pPr lvl="1"/>
            <a:r>
              <a:rPr lang="en-US" dirty="0" smtClean="0"/>
              <a:t>Internal algorithms remain the same, only the type changes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0200" y="2819400"/>
            <a:ext cx="51816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_rabbits 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"Fluffy"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"Duffy"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},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Muffy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firstRabbit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_rabbits[0];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secondRabbit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_rabbits[1];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_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rabbits.Add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"This is an error!"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);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System.Collections.Generic</a:t>
            </a:r>
            <a:endParaRPr lang="en-US" dirty="0" smtClean="0"/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smtClean="0"/>
              <a:t>List&lt;T&gt;</a:t>
            </a:r>
          </a:p>
          <a:p>
            <a:pPr lvl="1"/>
            <a:r>
              <a:rPr lang="en-US" dirty="0" smtClean="0"/>
              <a:t>Queue&lt;T&gt;</a:t>
            </a:r>
          </a:p>
          <a:p>
            <a:pPr lvl="1"/>
            <a:r>
              <a:rPr lang="en-US" dirty="0" smtClean="0"/>
              <a:t>Stack&lt;T&gt;</a:t>
            </a:r>
          </a:p>
          <a:p>
            <a:pPr lvl="1"/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Benefits over </a:t>
            </a:r>
            <a:r>
              <a:rPr lang="en-US" dirty="0" err="1" smtClean="0"/>
              <a:t>System.Collections</a:t>
            </a:r>
            <a:endParaRPr lang="en-US" dirty="0" smtClean="0"/>
          </a:p>
          <a:p>
            <a:pPr lvl="1"/>
            <a:r>
              <a:rPr lang="en-US" dirty="0" smtClean="0"/>
              <a:t>Type safety</a:t>
            </a:r>
          </a:p>
          <a:p>
            <a:pPr lvl="1"/>
            <a:r>
              <a:rPr lang="en-US" dirty="0" smtClean="0"/>
              <a:t>Performance (no boxing for value types)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362200" y="5029200"/>
            <a:ext cx="60198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Dictionary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rabbits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            new 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Dictionary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rabbits.Add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rabbit.Name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, rabbit);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type parameter as a placeholder</a:t>
            </a:r>
          </a:p>
          <a:p>
            <a:pPr lvl="1"/>
            <a:r>
              <a:rPr lang="en-US" dirty="0" smtClean="0"/>
              <a:t>Client must specify the type parameter</a:t>
            </a:r>
          </a:p>
          <a:p>
            <a:r>
              <a:rPr lang="en-US" dirty="0" smtClean="0"/>
              <a:t>Type parameter name commonly starts with T</a:t>
            </a:r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52400" y="2667000"/>
            <a:ext cx="3886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MagicHat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&lt;T&gt;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Add(T thing)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_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things.Add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(thing);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&lt;T&gt; _things;     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81200" y="5181600"/>
            <a:ext cx="69342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{ Name = </a:t>
            </a:r>
            <a:r>
              <a:rPr lang="en-US" b="0" dirty="0" smtClean="0">
                <a:solidFill>
                  <a:srgbClr val="A31515"/>
                </a:solidFill>
                <a:latin typeface="Lucida Console" pitchFamily="49" charset="0"/>
                <a:ea typeface="Calibri"/>
                <a:cs typeface="Times New Roman"/>
              </a:rPr>
              <a:t>"Fluffy"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MagicHat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_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rabbitHat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MagicHat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&gt;();</a:t>
            </a:r>
          </a:p>
          <a:p>
            <a:pPr algn="l"/>
            <a:r>
              <a:rPr lang="en-US" b="0" dirty="0" smtClean="0">
                <a:latin typeface="Lucida Console" pitchFamily="49" charset="0"/>
                <a:ea typeface="Calibri"/>
              </a:rPr>
              <a:t>_</a:t>
            </a:r>
            <a:r>
              <a:rPr lang="en-US" b="0" dirty="0" err="1" smtClean="0">
                <a:latin typeface="Lucida Console" pitchFamily="49" charset="0"/>
                <a:ea typeface="Calibri"/>
              </a:rPr>
              <a:t>rabbitHat.Add</a:t>
            </a:r>
            <a:r>
              <a:rPr lang="en-US" b="0" dirty="0" smtClean="0">
                <a:latin typeface="Lucida Console" pitchFamily="49" charset="0"/>
                <a:ea typeface="Calibri"/>
              </a:rPr>
              <a:t>(rabbit);</a:t>
            </a: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or more restrictions on the type parameter</a:t>
            </a:r>
          </a:p>
          <a:p>
            <a:pPr lvl="1"/>
            <a:r>
              <a:rPr lang="en-US" dirty="0" smtClean="0"/>
              <a:t>Force type to be a </a:t>
            </a:r>
            <a:r>
              <a:rPr lang="en-US" dirty="0" err="1" smtClean="0"/>
              <a:t>struct</a:t>
            </a:r>
            <a:r>
              <a:rPr lang="en-US" dirty="0" smtClean="0"/>
              <a:t> or class</a:t>
            </a:r>
          </a:p>
          <a:p>
            <a:pPr lvl="1"/>
            <a:r>
              <a:rPr lang="en-US" dirty="0" smtClean="0"/>
              <a:t>For type to have a public default constructor</a:t>
            </a:r>
          </a:p>
          <a:p>
            <a:pPr lvl="1"/>
            <a:r>
              <a:rPr lang="en-US" dirty="0" smtClean="0"/>
              <a:t>Force type to implement interface or derive from base class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2819400"/>
            <a:ext cx="69342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MagicHat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where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FeedAll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animal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_animals)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    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animal.Feed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();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… 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_animals;            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0" dirty="0" smtClean="0">
                <a:latin typeface="Lucida Console" pitchFamily="49" charset="0"/>
                <a:ea typeface="Calibri"/>
                <a:cs typeface="Times New Roman"/>
              </a:rPr>
              <a:t> 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943600" y="2743200"/>
            <a:ext cx="32004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interface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IAnimal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Feed();</a:t>
            </a:r>
            <a:endParaRPr lang="en-US" sz="2000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  <a:endParaRPr lang="en-US" sz="2000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 Classifications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 generic types</a:t>
            </a:r>
          </a:p>
          <a:p>
            <a:pPr lvl="1"/>
            <a:r>
              <a:rPr lang="en-US" dirty="0" smtClean="0"/>
              <a:t>Unbound type is the blueprint to create other types (List&lt;&gt;)</a:t>
            </a:r>
          </a:p>
          <a:p>
            <a:r>
              <a:rPr lang="en-US" dirty="0" smtClean="0"/>
              <a:t>Open and closed generic types</a:t>
            </a:r>
          </a:p>
          <a:p>
            <a:pPr lvl="1"/>
            <a:r>
              <a:rPr lang="en-US" dirty="0" smtClean="0"/>
              <a:t>Open generic has type parameters (List&lt;T&gt;)</a:t>
            </a:r>
          </a:p>
          <a:p>
            <a:pPr lvl="1"/>
            <a:r>
              <a:rPr lang="en-US" dirty="0" smtClean="0"/>
              <a:t>Closed generic has no type parameters (List&lt;</a:t>
            </a:r>
            <a:r>
              <a:rPr lang="en-US" dirty="0" err="1" smtClean="0"/>
              <a:t>int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At runtime, code executes in a closed, constructed type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657600"/>
            <a:ext cx="7924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AnimalCollection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 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ICollection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latin typeface="Lucida Console" pitchFamily="49" charset="0"/>
                <a:ea typeface="Calibri"/>
                <a:cs typeface="Times New Roman"/>
              </a:rPr>
              <a:t>TAnimal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...</a:t>
            </a:r>
            <a:endParaRPr lang="en-US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Lucida Console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838200" y="5105400"/>
            <a:ext cx="79248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Lucida Console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RabbitCollection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ICollection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Lucida Console" pitchFamily="49" charset="0"/>
                <a:ea typeface="Calibri"/>
                <a:cs typeface="Times New Roman"/>
              </a:rPr>
              <a:t>Rabbit</a:t>
            </a: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Lucida Console" pitchFamily="49" charset="0"/>
                <a:ea typeface="Calibri"/>
                <a:cs typeface="Times New Roman"/>
              </a:rPr>
              <a:t>// ...</a:t>
            </a:r>
            <a:endParaRPr lang="en-US" b="0" dirty="0" smtClean="0">
              <a:latin typeface="Lucida Console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Lucida Console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Lucida Console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53407</TotalTime>
  <Words>707</Words>
  <Application>Microsoft Office PowerPoint</Application>
  <PresentationFormat>On-screen Show (4:3)</PresentationFormat>
  <Paragraphs>219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C# : Generics</vt:lpstr>
      <vt:lpstr>Overview</vt:lpstr>
      <vt:lpstr>Why Generics?</vt:lpstr>
      <vt:lpstr>Solution?</vt:lpstr>
      <vt:lpstr>Generics</vt:lpstr>
      <vt:lpstr>Generic Collections</vt:lpstr>
      <vt:lpstr>Generic Type Parameters</vt:lpstr>
      <vt:lpstr>Generic Constraints</vt:lpstr>
      <vt:lpstr>Generic Type Classifications</vt:lpstr>
      <vt:lpstr>Generic Methods</vt:lpstr>
      <vt:lpstr>The default Keyword</vt:lpstr>
      <vt:lpstr>Generic Interfaces</vt:lpstr>
      <vt:lpstr>Generic Delegates</vt:lpstr>
      <vt:lpstr>Generics and Variance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4264</cp:revision>
  <dcterms:created xsi:type="dcterms:W3CDTF">2007-12-27T20:50:38Z</dcterms:created>
  <dcterms:modified xsi:type="dcterms:W3CDTF">2012-04-19T02:15:50Z</dcterms:modified>
</cp:coreProperties>
</file>