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33"/>
  </p:notesMasterIdLst>
  <p:handoutMasterIdLst>
    <p:handoutMasterId r:id="rId34"/>
  </p:handoutMasterIdLst>
  <p:sldIdLst>
    <p:sldId id="327" r:id="rId2"/>
    <p:sldId id="328" r:id="rId3"/>
    <p:sldId id="333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47" r:id="rId18"/>
    <p:sldId id="348" r:id="rId19"/>
    <p:sldId id="349" r:id="rId20"/>
    <p:sldId id="350" r:id="rId21"/>
    <p:sldId id="351" r:id="rId22"/>
    <p:sldId id="352" r:id="rId23"/>
    <p:sldId id="353" r:id="rId24"/>
    <p:sldId id="354" r:id="rId25"/>
    <p:sldId id="355" r:id="rId26"/>
    <p:sldId id="356" r:id="rId27"/>
    <p:sldId id="357" r:id="rId28"/>
    <p:sldId id="358" r:id="rId29"/>
    <p:sldId id="359" r:id="rId30"/>
    <p:sldId id="329" r:id="rId31"/>
    <p:sldId id="330" r:id="rId32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82118" autoAdjust="0"/>
  </p:normalViewPr>
  <p:slideViewPr>
    <p:cSldViewPr>
      <p:cViewPr varScale="1">
        <p:scale>
          <a:sx n="60" d="100"/>
          <a:sy n="60" d="100"/>
        </p:scale>
        <p:origin x="-142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4/18/2012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73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115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</a:t>
            </a:r>
            <a:r>
              <a:rPr lang="en-US" baseline="0" dirty="0" smtClean="0"/>
              <a:t> idea is to foreshadow that </a:t>
            </a:r>
            <a:r>
              <a:rPr lang="en-US" dirty="0" smtClean="0"/>
              <a:t>we really can use delegates </a:t>
            </a:r>
            <a:r>
              <a:rPr lang="en-US" baseline="0" dirty="0" smtClean="0"/>
              <a:t>and static methods with LINQ, but C# can hide the ugliness.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First problem to address is the clumsy  static method operations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Turns out these delegates are useful.</a:t>
            </a:r>
            <a:r>
              <a:rPr lang="en-US" baseline="0" dirty="0" smtClean="0"/>
              <a:t> We are looking b</a:t>
            </a:r>
            <a:r>
              <a:rPr lang="en-US" dirty="0" smtClean="0"/>
              <a:t>etter – but next</a:t>
            </a:r>
            <a:r>
              <a:rPr lang="en-US" baseline="0" dirty="0" smtClean="0"/>
              <a:t> problem to address is the clumsy delegate syntax.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slide makes me think of Easter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Another turning point – can</a:t>
            </a:r>
            <a:r>
              <a:rPr lang="en-US" baseline="0" dirty="0" smtClean="0"/>
              <a:t> we convert a lambda to SQL?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</a:t>
            </a:r>
            <a:r>
              <a:rPr lang="en-US" baseline="0" dirty="0" smtClean="0"/>
              <a:t> the compiler won’t introduce a local </a:t>
            </a:r>
            <a:r>
              <a:rPr lang="en-US" baseline="0" dirty="0" err="1" smtClean="0"/>
              <a:t>varable</a:t>
            </a:r>
            <a:r>
              <a:rPr lang="en-US" baseline="0" dirty="0" smtClean="0"/>
              <a:t> “x”, instead it will be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Remember to point out the</a:t>
            </a:r>
            <a:r>
              <a:rPr lang="en-US" baseline="0" dirty="0" smtClean="0"/>
              <a:t> compiler will match the Where method against an instance method, or any extension method in scope (allowing customized behavior).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Notice the implicit</a:t>
            </a:r>
            <a:r>
              <a:rPr lang="en-US" baseline="0" dirty="0" smtClean="0"/>
              <a:t> property name in the select clause (</a:t>
            </a:r>
            <a:r>
              <a:rPr lang="en-US" baseline="0" dirty="0" err="1" smtClean="0"/>
              <a:t>ProcessName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048739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01534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06415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777254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4074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621084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6077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www.odetocode.com/default.aspx" TargetMode="Externa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11"/>
          </p:cNvPr>
          <p:cNvPicPr>
            <a:picLocks noChangeAspect="1" noChangeArrowheads="1"/>
          </p:cNvPicPr>
          <p:nvPr userDrawn="1"/>
        </p:nvPicPr>
        <p:blipFill>
          <a:blip r:embed="rId12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1503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69" r:id="rId8"/>
    <p:sldLayoutId id="2147483770" r:id="rId9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msdn2.microsoft.com/en-us/vcsharp/bb330936.aspx" TargetMode="External"/><Relationship Id="rId2" Type="http://schemas.openxmlformats.org/officeDocument/2006/relationships/hyperlink" Target="http://msdn2.microsoft.com/en-us/magazine/cc163400.asp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 smtClean="0"/>
              <a:t>C# and LINQ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 smtClean="0"/>
              <a:t>Language Features for LINQ and Beyond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Shrinking Delegate Creation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228600" y="1371600"/>
            <a:ext cx="4724400" cy="2057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IEnumerable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string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&gt;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filteredList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cities.Where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StartsWithL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public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bool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StartsWithL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string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name)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{ 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return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name.StartsWith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"L"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}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2971800" y="3276600"/>
            <a:ext cx="6172200" cy="10668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IEnumerable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string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&gt;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filteredList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cities.Where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delegate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string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s)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  {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return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s.StartsWith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"L"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 });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228600" y="4267200"/>
            <a:ext cx="5334000" cy="1055132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IEnumerable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sz="1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string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&gt; </a:t>
            </a:r>
            <a:r>
              <a:rPr lang="en-US" sz="1800" b="0" dirty="0" err="1" smtClean="0">
                <a:latin typeface="Consolas" pitchFamily="49" charset="0"/>
                <a:ea typeface="Calibri"/>
                <a:cs typeface="Times New Roman"/>
              </a:rPr>
              <a:t>filteredList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 =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sz="1800" b="0" dirty="0" err="1" smtClean="0">
                <a:latin typeface="Consolas" pitchFamily="49" charset="0"/>
                <a:ea typeface="Calibri"/>
                <a:cs typeface="Times New Roman"/>
              </a:rPr>
              <a:t>cities.Where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(s =&gt; </a:t>
            </a:r>
            <a:r>
              <a:rPr lang="en-US" sz="1800" b="0" dirty="0" err="1" smtClean="0">
                <a:latin typeface="Consolas" pitchFamily="49" charset="0"/>
                <a:ea typeface="Calibri"/>
                <a:cs typeface="Times New Roman"/>
              </a:rPr>
              <a:t>s.StartsWith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sz="18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"L"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));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170585" y="1078468"/>
            <a:ext cx="18517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Named method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6553200" y="2895600"/>
            <a:ext cx="24160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Anonymous method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152400" y="3962400"/>
            <a:ext cx="2377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Lambda Expression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 Essentials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2514600"/>
            <a:ext cx="8229600" cy="3352800"/>
          </a:xfrm>
        </p:spPr>
        <p:txBody>
          <a:bodyPr/>
          <a:lstStyle/>
          <a:p>
            <a:r>
              <a:rPr lang="en-US" dirty="0" smtClean="0"/>
              <a:t>Takes a functional view of the world</a:t>
            </a:r>
          </a:p>
          <a:p>
            <a:r>
              <a:rPr lang="en-US" dirty="0" smtClean="0"/>
              <a:t>Concise syntax for defining an anonymous function</a:t>
            </a:r>
          </a:p>
          <a:p>
            <a:pPr lvl="1"/>
            <a:r>
              <a:rPr lang="en-US" dirty="0" smtClean="0"/>
              <a:t>Doesn’t require the </a:t>
            </a:r>
            <a:r>
              <a:rPr lang="en-US" i="1" dirty="0" smtClean="0">
                <a:latin typeface="Consolas" pitchFamily="49" charset="0"/>
              </a:rPr>
              <a:t>delegate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Doesn’t require the </a:t>
            </a:r>
            <a:r>
              <a:rPr lang="en-US" i="1" dirty="0" smtClean="0">
                <a:latin typeface="Consolas" pitchFamily="49" charset="0"/>
              </a:rPr>
              <a:t>return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Compiler uses type inference whenever possible</a:t>
            </a:r>
          </a:p>
          <a:p>
            <a:r>
              <a:rPr lang="en-US" dirty="0" smtClean="0"/>
              <a:t>Introduces the </a:t>
            </a:r>
            <a:r>
              <a:rPr lang="en-US" i="1" dirty="0" smtClean="0"/>
              <a:t>goes to</a:t>
            </a:r>
            <a:r>
              <a:rPr lang="en-US" dirty="0" smtClean="0"/>
              <a:t> operator =&gt;</a:t>
            </a:r>
          </a:p>
          <a:p>
            <a:pPr lvl="1"/>
            <a:r>
              <a:rPr lang="en-US" dirty="0" smtClean="0">
                <a:latin typeface="+mn-lt"/>
              </a:rPr>
              <a:t>Left hand side is function signature</a:t>
            </a:r>
          </a:p>
          <a:p>
            <a:pPr lvl="1"/>
            <a:r>
              <a:rPr lang="en-US" dirty="0" smtClean="0">
                <a:latin typeface="+mn-lt"/>
              </a:rPr>
              <a:t>Right hand side is an expression or statement block</a:t>
            </a:r>
          </a:p>
          <a:p>
            <a:endParaRPr lang="en-US" i="1" dirty="0">
              <a:latin typeface="Consolas" pitchFamily="49" charset="0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752600" y="1295400"/>
            <a:ext cx="5334000" cy="76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IEnumerable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sz="1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string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&gt; </a:t>
            </a:r>
            <a:r>
              <a:rPr lang="en-US" sz="1800" b="0" dirty="0" err="1" smtClean="0">
                <a:latin typeface="Consolas" pitchFamily="49" charset="0"/>
                <a:ea typeface="Calibri"/>
                <a:cs typeface="Times New Roman"/>
              </a:rPr>
              <a:t>filteredList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 =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sz="1800" b="0" dirty="0" err="1" smtClean="0">
                <a:latin typeface="Consolas" pitchFamily="49" charset="0"/>
                <a:ea typeface="Calibri"/>
                <a:cs typeface="Times New Roman"/>
              </a:rPr>
              <a:t>cities.Where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(s =&gt; </a:t>
            </a:r>
            <a:r>
              <a:rPr lang="en-US" sz="1800" b="0" dirty="0" err="1" smtClean="0">
                <a:latin typeface="Consolas" pitchFamily="49" charset="0"/>
                <a:ea typeface="Calibri"/>
                <a:cs typeface="Times New Roman"/>
              </a:rPr>
              <a:t>s.StartsWith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sz="18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"L"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));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Lambda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2057400"/>
          </a:xfrm>
        </p:spPr>
        <p:txBody>
          <a:bodyPr/>
          <a:lstStyle/>
          <a:p>
            <a:r>
              <a:rPr lang="en-US" dirty="0" smtClean="0"/>
              <a:t>Parentheses and types are often optional in signature</a:t>
            </a:r>
          </a:p>
          <a:p>
            <a:pPr lvl="1"/>
            <a:r>
              <a:rPr lang="en-US" dirty="0" smtClean="0"/>
              <a:t>No parentheses required when using a single, implicitly typed parameter</a:t>
            </a:r>
          </a:p>
          <a:p>
            <a:r>
              <a:rPr lang="en-US" dirty="0" smtClean="0"/>
              <a:t>Statement blocks possible using { and } </a:t>
            </a:r>
          </a:p>
          <a:p>
            <a:pPr lvl="1"/>
            <a:r>
              <a:rPr lang="en-US" dirty="0" smtClean="0"/>
              <a:t>Can introduce local variables</a:t>
            </a:r>
          </a:p>
          <a:p>
            <a:pPr lvl="1"/>
            <a:r>
              <a:rPr lang="en-US" dirty="0" smtClean="0"/>
              <a:t>But – lambda expressions are best kept short 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990600" y="3581400"/>
            <a:ext cx="6781800" cy="1828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IEnumerable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sz="1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string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&gt; </a:t>
            </a:r>
            <a:r>
              <a:rPr lang="en-US" sz="1800" b="0" dirty="0" err="1" smtClean="0">
                <a:latin typeface="Consolas" pitchFamily="49" charset="0"/>
                <a:ea typeface="Calibri"/>
                <a:cs typeface="Times New Roman"/>
              </a:rPr>
              <a:t>filteredList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 =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sz="1800" b="0" dirty="0" err="1" smtClean="0">
                <a:latin typeface="Consolas" pitchFamily="49" charset="0"/>
                <a:ea typeface="Calibri"/>
                <a:cs typeface="Times New Roman"/>
              </a:rPr>
              <a:t>cities.Where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((</a:t>
            </a:r>
            <a:r>
              <a:rPr lang="en-US" sz="1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string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 s) =&gt;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                      { </a:t>
            </a:r>
            <a:r>
              <a:rPr lang="en-US" sz="1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string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 temp = </a:t>
            </a:r>
            <a:r>
              <a:rPr lang="en-US" sz="1800" b="0" dirty="0" err="1" smtClean="0">
                <a:latin typeface="Consolas" pitchFamily="49" charset="0"/>
                <a:ea typeface="Calibri"/>
                <a:cs typeface="Times New Roman"/>
              </a:rPr>
              <a:t>s.ToLower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();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                        </a:t>
            </a:r>
            <a:r>
              <a:rPr lang="en-US" sz="1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return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800" b="0" dirty="0" err="1" smtClean="0">
                <a:latin typeface="Consolas" pitchFamily="49" charset="0"/>
                <a:ea typeface="Calibri"/>
                <a:cs typeface="Times New Roman"/>
              </a:rPr>
              <a:t>temp.StartsWith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sz="18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"L"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                      });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Invoking Lambda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1371600"/>
          </a:xfrm>
        </p:spPr>
        <p:txBody>
          <a:bodyPr/>
          <a:lstStyle/>
          <a:p>
            <a:r>
              <a:rPr lang="en-US" dirty="0" smtClean="0"/>
              <a:t>Must first assign lambda to compatible delegate type</a:t>
            </a:r>
          </a:p>
          <a:p>
            <a:r>
              <a:rPr lang="en-US" dirty="0" smtClean="0"/>
              <a:t>Built-in </a:t>
            </a:r>
            <a:r>
              <a:rPr lang="en-US" dirty="0" err="1" smtClean="0"/>
              <a:t>Func</a:t>
            </a:r>
            <a:r>
              <a:rPr lang="en-US" dirty="0" smtClean="0"/>
              <a:t> and Action delegates available</a:t>
            </a:r>
          </a:p>
          <a:p>
            <a:pPr lvl="1"/>
            <a:r>
              <a:rPr lang="en-US" dirty="0" smtClean="0"/>
              <a:t>We rarely need to define custom delegates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066800" y="3048000"/>
            <a:ext cx="6096000" cy="1828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Func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sz="1800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sz="1800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&gt; square = x =&gt; x * x;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Func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sz="1800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sz="1800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sz="1800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&gt; </a:t>
            </a:r>
            <a:r>
              <a:rPr lang="en-US" sz="1800" b="0" dirty="0" err="1" smtClean="0">
                <a:latin typeface="Consolas" pitchFamily="49" charset="0"/>
                <a:ea typeface="Calibri"/>
                <a:cs typeface="Times New Roman"/>
              </a:rPr>
              <a:t>mult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 = (x, y) =&gt; x * y;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Action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sz="1800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&gt; print = x =&gt; </a:t>
            </a:r>
            <a:r>
              <a:rPr lang="en-US" sz="18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Console</a:t>
            </a:r>
            <a:r>
              <a:rPr lang="en-US" sz="1800" b="0" dirty="0" err="1" smtClean="0">
                <a:latin typeface="Consolas" pitchFamily="49" charset="0"/>
                <a:ea typeface="Calibri"/>
                <a:cs typeface="Times New Roman"/>
              </a:rPr>
              <a:t>.WriteLine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(x);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print(square(</a:t>
            </a:r>
            <a:r>
              <a:rPr lang="en-US" sz="1800" b="0" dirty="0" err="1" smtClean="0">
                <a:latin typeface="Consolas" pitchFamily="49" charset="0"/>
                <a:ea typeface="Calibri"/>
                <a:cs typeface="Times New Roman"/>
              </a:rPr>
              <a:t>mult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(3, 5))); </a:t>
            </a:r>
            <a:r>
              <a:rPr lang="en-US" sz="1800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// displays 225;</a:t>
            </a:r>
            <a:endParaRPr lang="en-US" sz="18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Lambdas for LINQ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895600"/>
            <a:ext cx="8229600" cy="2590800"/>
          </a:xfrm>
        </p:spPr>
        <p:txBody>
          <a:bodyPr/>
          <a:lstStyle/>
          <a:p>
            <a:r>
              <a:rPr lang="en-US" dirty="0" smtClean="0"/>
              <a:t>What if </a:t>
            </a:r>
            <a:r>
              <a:rPr lang="en-US" i="1" dirty="0" smtClean="0">
                <a:latin typeface="Consolas" pitchFamily="49" charset="0"/>
              </a:rPr>
              <a:t>cities</a:t>
            </a:r>
            <a:r>
              <a:rPr lang="en-US" dirty="0" smtClean="0"/>
              <a:t> is not an in-memory collection?</a:t>
            </a:r>
          </a:p>
          <a:p>
            <a:pPr lvl="1"/>
            <a:r>
              <a:rPr lang="en-US" dirty="0" smtClean="0"/>
              <a:t>LINQ works with databases, for example</a:t>
            </a:r>
          </a:p>
          <a:p>
            <a:pPr lvl="1"/>
            <a:r>
              <a:rPr lang="en-US" dirty="0" smtClean="0"/>
              <a:t>Does filtering occur inside the database, or inside our app domain?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828800" y="1295400"/>
            <a:ext cx="5334000" cy="10668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IEnumerable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sz="1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string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&gt; </a:t>
            </a:r>
            <a:r>
              <a:rPr lang="en-US" sz="1800" b="0" dirty="0" err="1" smtClean="0">
                <a:latin typeface="Consolas" pitchFamily="49" charset="0"/>
                <a:ea typeface="Calibri"/>
                <a:cs typeface="Times New Roman"/>
              </a:rPr>
              <a:t>filteredList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 =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sz="1800" b="0" dirty="0" err="1" smtClean="0">
                <a:latin typeface="Consolas" pitchFamily="49" charset="0"/>
                <a:ea typeface="Calibri"/>
                <a:cs typeface="Times New Roman"/>
              </a:rPr>
              <a:t>cities.Where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(s =&gt; </a:t>
            </a:r>
            <a:r>
              <a:rPr lang="en-US" sz="1800" b="0" dirty="0" err="1" smtClean="0">
                <a:latin typeface="Consolas" pitchFamily="49" charset="0"/>
                <a:ea typeface="Calibri"/>
                <a:cs typeface="Times New Roman"/>
              </a:rPr>
              <a:t>s.StartsWith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sz="18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"L"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));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as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1066800"/>
          </a:xfrm>
        </p:spPr>
        <p:txBody>
          <a:bodyPr/>
          <a:lstStyle/>
          <a:p>
            <a:r>
              <a:rPr lang="en-US" dirty="0" smtClean="0"/>
              <a:t>Lambda expressions as delegates become opaque code</a:t>
            </a:r>
          </a:p>
          <a:p>
            <a:r>
              <a:rPr lang="en-US" dirty="0" smtClean="0"/>
              <a:t>The alternative is Expression&lt;</a:t>
            </a:r>
            <a:r>
              <a:rPr lang="en-US" dirty="0" err="1" smtClean="0"/>
              <a:t>TDelegate</a:t>
            </a:r>
            <a:r>
              <a:rPr lang="en-US" dirty="0" smtClean="0"/>
              <a:t>&gt;</a:t>
            </a:r>
          </a:p>
          <a:p>
            <a:pPr lvl="1"/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228600" y="2514600"/>
            <a:ext cx="8382000" cy="2133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Expression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Func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&gt;&gt;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squareExpression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 x =&gt; x * x;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Expression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Func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&gt;&gt;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multExpression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 (x, y) =&gt; x * y;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Expression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Action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&gt;&gt;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printExpression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 x =&gt;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Console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.WriteLine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(x);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Console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.WriteLine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squareExpression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Console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.WriteLine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multExpression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Console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.WriteLine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printExpression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4648200" y="5181600"/>
            <a:ext cx="3048000" cy="10668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kern="0" dirty="0" smtClean="0">
                <a:latin typeface="Consolas" pitchFamily="49" charset="0"/>
                <a:cs typeface="Segoe UI" pitchFamily="34" charset="0"/>
              </a:rPr>
              <a:t>x=&gt;(x*x)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Segoe UI" pitchFamily="34" charset="0"/>
              </a:rPr>
              <a:t>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Segoe UI" pitchFamily="34" charset="0"/>
              </a:rPr>
              <a:t>x,y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Segoe UI" pitchFamily="34" charset="0"/>
              </a:rPr>
              <a:t>)=&gt;(x*y)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kern="0" noProof="0" dirty="0" smtClean="0">
                <a:latin typeface="Consolas" pitchFamily="49" charset="0"/>
                <a:cs typeface="Segoe UI" pitchFamily="34" charset="0"/>
              </a:rPr>
              <a:t>x=&gt;</a:t>
            </a:r>
            <a:r>
              <a:rPr lang="en-US" sz="1800" b="0" kern="0" noProof="0" dirty="0" err="1" smtClean="0">
                <a:latin typeface="Consolas" pitchFamily="49" charset="0"/>
                <a:cs typeface="Segoe UI" pitchFamily="34" charset="0"/>
              </a:rPr>
              <a:t>WriteLine</a:t>
            </a:r>
            <a:r>
              <a:rPr lang="en-US" sz="1800" b="0" kern="0" noProof="0" dirty="0" smtClean="0">
                <a:latin typeface="Consolas" pitchFamily="49" charset="0"/>
                <a:cs typeface="Segoe UI" pitchFamily="34" charset="0"/>
              </a:rPr>
              <a:t>(x)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  <p:sp>
        <p:nvSpPr>
          <p:cNvPr id="6" name="Bent Arrow 5"/>
          <p:cNvSpPr/>
          <p:nvPr/>
        </p:nvSpPr>
        <p:spPr bwMode="auto">
          <a:xfrm rot="5400000">
            <a:off x="4419600" y="4191000"/>
            <a:ext cx="1066800" cy="609600"/>
          </a:xfrm>
          <a:prstGeom prst="bent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Trees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C# treats Expression&lt;</a:t>
            </a:r>
            <a:r>
              <a:rPr lang="en-US" dirty="0" err="1" smtClean="0"/>
              <a:t>TDelegate</a:t>
            </a:r>
            <a:r>
              <a:rPr lang="en-US" dirty="0" smtClean="0"/>
              <a:t>&gt; as a special type</a:t>
            </a:r>
          </a:p>
          <a:p>
            <a:pPr lvl="1"/>
            <a:r>
              <a:rPr lang="en-US" smtClean="0"/>
              <a:t>Instead </a:t>
            </a:r>
            <a:r>
              <a:rPr lang="en-US" dirty="0" smtClean="0"/>
              <a:t>of generating MSIL, compiler generates an expression tree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533400" y="3962400"/>
            <a:ext cx="8382000" cy="1828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ParameterExpression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x;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Expression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Func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&gt;&gt;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squareExpression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Expression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.Lambda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Func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&gt;&gt;(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Expression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.Multiply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(x =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Expression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.Parameter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typeof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),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"x"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), x),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ParameterExpression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[] { x });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838200" y="2514600"/>
            <a:ext cx="7696200" cy="6096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Expression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sz="18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Func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sz="1800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sz="1800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&gt;&gt; </a:t>
            </a:r>
            <a:r>
              <a:rPr lang="en-US" sz="1800" b="0" dirty="0" err="1" smtClean="0">
                <a:latin typeface="Consolas" pitchFamily="49" charset="0"/>
                <a:ea typeface="Calibri"/>
                <a:cs typeface="Times New Roman"/>
              </a:rPr>
              <a:t>squareExpression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 = x =&gt; x * x;</a:t>
            </a:r>
          </a:p>
        </p:txBody>
      </p:sp>
      <p:sp>
        <p:nvSpPr>
          <p:cNvPr id="7" name="Down Arrow 6"/>
          <p:cNvSpPr/>
          <p:nvPr/>
        </p:nvSpPr>
        <p:spPr bwMode="auto">
          <a:xfrm>
            <a:off x="4114800" y="3048000"/>
            <a:ext cx="484632" cy="978408"/>
          </a:xfrm>
          <a:prstGeom prst="down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1295400"/>
          </a:xfrm>
        </p:spPr>
        <p:txBody>
          <a:bodyPr/>
          <a:lstStyle/>
          <a:p>
            <a:r>
              <a:rPr lang="en-US" dirty="0" smtClean="0"/>
              <a:t>Compile an expression before invoking</a:t>
            </a:r>
          </a:p>
          <a:p>
            <a:pPr lvl="1"/>
            <a:r>
              <a:rPr lang="en-US" dirty="0" smtClean="0"/>
              <a:t>Generating MSIL at runtime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457200" y="47244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2000" kern="0" dirty="0" smtClean="0">
                <a:latin typeface="Myriad Pro Light" pitchFamily="34" charset="0"/>
                <a:cs typeface="Segoe UI" pitchFamily="34" charset="0"/>
              </a:rPr>
              <a:t>But the real power of an expression is through runtime analysis …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yriad Pro Light" pitchFamily="34" charset="0"/>
              <a:ea typeface="+mn-ea"/>
              <a:cs typeface="Segoe UI" pitchFamily="34" charset="0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228600" y="2362200"/>
            <a:ext cx="8382000" cy="2286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Expression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Func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&gt;&gt;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squareExpression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 x =&gt; x * x;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Func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&gt; square =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squareExpression.Compile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y = 3;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ySquared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 square(y);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Console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.WriteLine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ySquared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 </a:t>
            </a:r>
            <a:r>
              <a:rPr lang="en-US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// prints 9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Trees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4267200" cy="1981200"/>
          </a:xfrm>
        </p:spPr>
        <p:txBody>
          <a:bodyPr/>
          <a:lstStyle/>
          <a:p>
            <a:r>
              <a:rPr lang="en-US" dirty="0" smtClean="0"/>
              <a:t>LINQ Providers can analyze expression</a:t>
            </a:r>
          </a:p>
          <a:p>
            <a:pPr lvl="1"/>
            <a:r>
              <a:rPr lang="en-US" dirty="0" smtClean="0"/>
              <a:t>LINQ to SQL will build SQL command after analysis</a:t>
            </a:r>
            <a:endParaRPr lang="en-US" dirty="0"/>
          </a:p>
        </p:txBody>
      </p:sp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1600200"/>
            <a:ext cx="3895725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457200" y="3505200"/>
            <a:ext cx="4267200" cy="8382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Expression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sz="18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Func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sz="1800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sz="1800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&gt;&gt;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  </a:t>
            </a:r>
            <a:r>
              <a:rPr lang="en-US" sz="1800" b="0" dirty="0" err="1" smtClean="0">
                <a:latin typeface="Consolas" pitchFamily="49" charset="0"/>
                <a:ea typeface="Calibri"/>
                <a:cs typeface="Times New Roman"/>
              </a:rPr>
              <a:t>squareExpression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 = x =&gt; x * x;</a:t>
            </a:r>
          </a:p>
        </p:txBody>
      </p:sp>
      <p:sp>
        <p:nvSpPr>
          <p:cNvPr id="8" name="Bent Arrow 7"/>
          <p:cNvSpPr/>
          <p:nvPr/>
        </p:nvSpPr>
        <p:spPr bwMode="auto">
          <a:xfrm flipV="1">
            <a:off x="2971800" y="4648200"/>
            <a:ext cx="813816" cy="990600"/>
          </a:xfrm>
          <a:prstGeom prst="bent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In-memory LINQ Versus Remote LINQ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IEnumerable</a:t>
            </a:r>
            <a:r>
              <a:rPr lang="en-US" dirty="0" smtClean="0"/>
              <a:t>&lt;T&gt; versus </a:t>
            </a:r>
            <a:r>
              <a:rPr lang="en-US" dirty="0" err="1" smtClean="0"/>
              <a:t>IQueryable</a:t>
            </a:r>
            <a:r>
              <a:rPr lang="en-US" dirty="0" smtClean="0"/>
              <a:t>&lt;T&gt;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52400" y="1905000"/>
            <a:ext cx="7315200" cy="25908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namespace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System.Linq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 {   </a:t>
            </a:r>
            <a:b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    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static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Enumerable</a:t>
            </a:r>
            <a:br>
              <a:rPr lang="en-US" sz="140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    {</a:t>
            </a:r>
            <a:b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        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static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IEnumerable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TSource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&gt; Where&lt;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TSource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&gt;(</a:t>
            </a:r>
            <a:b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                                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this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IEnumerable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TSource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&gt; source,</a:t>
            </a:r>
            <a:b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                                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Func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TSource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bool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&gt; predicate) …       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/>
            </a:r>
            <a:br>
              <a:rPr lang="en-US" sz="140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    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    ...</a:t>
            </a:r>
            <a:b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}</a:t>
            </a:r>
            <a:endParaRPr lang="en-US" sz="1400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1676400" y="3733800"/>
            <a:ext cx="7315200" cy="2590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namespace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System.Linq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 {   </a:t>
            </a:r>
            <a:b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    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static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Queryable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/>
            </a:r>
            <a:br>
              <a:rPr lang="en-US" sz="140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    {</a:t>
            </a:r>
            <a:b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        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static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IQueryable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TSource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&gt; Where&lt;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TSource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&gt;(</a:t>
            </a:r>
            <a:b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                              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this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IQueryable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TSource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&gt; source,</a:t>
            </a:r>
            <a:b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                              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Expression&lt;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Func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TSource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bool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&gt;&gt; predicate) 	...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/>
            </a:r>
            <a:br>
              <a:rPr lang="en-US" sz="140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    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    ...</a:t>
            </a:r>
            <a:b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}</a:t>
            </a:r>
            <a:endParaRPr lang="en-US" sz="1400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7" name="Notched Right Arrow 6"/>
          <p:cNvSpPr/>
          <p:nvPr/>
        </p:nvSpPr>
        <p:spPr bwMode="auto">
          <a:xfrm>
            <a:off x="1905000" y="3048000"/>
            <a:ext cx="1359408" cy="484632"/>
          </a:xfrm>
          <a:prstGeom prst="notchedRight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b="0" dirty="0" smtClean="0">
                <a:latin typeface="Tekton Pro" pitchFamily="34" charset="0"/>
              </a:rPr>
              <a:t>delegate</a:t>
            </a:r>
            <a:endParaRPr lang="en-US" sz="2000" b="0" dirty="0">
              <a:latin typeface="Tekton Pro" pitchFamily="34" charset="0"/>
            </a:endParaRPr>
          </a:p>
        </p:txBody>
      </p:sp>
      <p:sp>
        <p:nvSpPr>
          <p:cNvPr id="9" name="Notched Right Arrow 8"/>
          <p:cNvSpPr/>
          <p:nvPr/>
        </p:nvSpPr>
        <p:spPr bwMode="auto">
          <a:xfrm>
            <a:off x="2971800" y="4876800"/>
            <a:ext cx="1664208" cy="484632"/>
          </a:xfrm>
          <a:prstGeom prst="notchedRight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b="0" dirty="0" smtClean="0">
                <a:latin typeface="Tekton Pro" pitchFamily="34" charset="0"/>
              </a:rPr>
              <a:t>expression</a:t>
            </a:r>
            <a:endParaRPr lang="en-US" sz="2000" b="0" dirty="0">
              <a:latin typeface="Tekton Pro" pitchFamily="34" charset="0"/>
            </a:endParaRPr>
          </a:p>
        </p:txBody>
      </p:sp>
      <p:sp>
        <p:nvSpPr>
          <p:cNvPr id="10" name="7-Point Star 9"/>
          <p:cNvSpPr/>
          <p:nvPr/>
        </p:nvSpPr>
        <p:spPr bwMode="auto">
          <a:xfrm>
            <a:off x="5638800" y="1295400"/>
            <a:ext cx="1828800" cy="1524000"/>
          </a:xfrm>
          <a:prstGeom prst="star7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LINQ 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to 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Objects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1" name="7-Point Star 10"/>
          <p:cNvSpPr/>
          <p:nvPr/>
        </p:nvSpPr>
        <p:spPr bwMode="auto">
          <a:xfrm>
            <a:off x="7315200" y="3124200"/>
            <a:ext cx="1828800" cy="1524000"/>
          </a:xfrm>
          <a:prstGeom prst="star7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LINQ 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to 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SQL</a:t>
            </a:r>
            <a:endParaRPr lang="en-US" sz="2000" dirty="0">
              <a:latin typeface="Tekton Pro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Digging Into C# Features For LINQ</a:t>
            </a:r>
          </a:p>
          <a:p>
            <a:pPr lvl="1"/>
            <a:r>
              <a:rPr lang="en-US" dirty="0" smtClean="0"/>
              <a:t>Extension methods</a:t>
            </a:r>
          </a:p>
          <a:p>
            <a:pPr lvl="1"/>
            <a:r>
              <a:rPr lang="en-US" dirty="0" smtClean="0"/>
              <a:t>Lambda Expressions</a:t>
            </a:r>
          </a:p>
          <a:p>
            <a:pPr lvl="1"/>
            <a:r>
              <a:rPr lang="en-US" dirty="0" smtClean="0"/>
              <a:t>Expression Trees</a:t>
            </a:r>
          </a:p>
          <a:p>
            <a:pPr lvl="1"/>
            <a:r>
              <a:rPr lang="en-US" dirty="0" smtClean="0"/>
              <a:t>Query Expressions</a:t>
            </a:r>
          </a:p>
          <a:p>
            <a:pPr lvl="1"/>
            <a:r>
              <a:rPr lang="en-US" dirty="0" smtClean="0"/>
              <a:t>Type Inference</a:t>
            </a:r>
          </a:p>
          <a:p>
            <a:pPr lvl="1"/>
            <a:r>
              <a:rPr lang="en-US" dirty="0" smtClean="0"/>
              <a:t>Anonymous Types</a:t>
            </a:r>
          </a:p>
          <a:p>
            <a:pPr lvl="1"/>
            <a:r>
              <a:rPr lang="en-US" dirty="0" smtClean="0"/>
              <a:t>Partial Methods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 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990600"/>
          </a:xfrm>
        </p:spPr>
        <p:txBody>
          <a:bodyPr/>
          <a:lstStyle/>
          <a:p>
            <a:r>
              <a:rPr lang="en-US" dirty="0" smtClean="0"/>
              <a:t>Extension methods give us standard operators</a:t>
            </a:r>
          </a:p>
          <a:p>
            <a:pPr lvl="1"/>
            <a:r>
              <a:rPr lang="en-US" dirty="0" smtClean="0"/>
              <a:t>As extension methods, standard operators can be redefined</a:t>
            </a:r>
          </a:p>
          <a:p>
            <a:r>
              <a:rPr lang="en-US" dirty="0" smtClean="0"/>
              <a:t>Lambda expressions give us expressive logic</a:t>
            </a:r>
          </a:p>
          <a:p>
            <a:pPr lvl="1"/>
            <a:r>
              <a:rPr lang="en-US" dirty="0" smtClean="0"/>
              <a:t>Can use as delegates</a:t>
            </a:r>
          </a:p>
          <a:p>
            <a:pPr lvl="1"/>
            <a:r>
              <a:rPr lang="en-US" dirty="0" smtClean="0"/>
              <a:t>Can use as expression trees</a:t>
            </a:r>
          </a:p>
          <a:p>
            <a:r>
              <a:rPr lang="en-US" dirty="0" smtClean="0"/>
              <a:t>But - does this code look like a query?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1905000" y="3810000"/>
            <a:ext cx="6324600" cy="1676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string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[] cities = {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"Boston"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"Los Angeles"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"Seattle"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"London"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"Hyderabad"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};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IEnumerable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string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&gt;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filteredList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cities.Where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(s =&gt;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s.StartsWith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"L"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));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3810000"/>
            <a:ext cx="8229600" cy="1981200"/>
          </a:xfrm>
        </p:spPr>
        <p:txBody>
          <a:bodyPr/>
          <a:lstStyle/>
          <a:p>
            <a:r>
              <a:rPr lang="en-US" dirty="0" smtClean="0"/>
              <a:t>Puts the “language integrated” into LINQ</a:t>
            </a:r>
          </a:p>
          <a:p>
            <a:r>
              <a:rPr lang="en-US" dirty="0" smtClean="0"/>
              <a:t>Begins with a </a:t>
            </a:r>
            <a:r>
              <a:rPr lang="en-US" i="1" dirty="0" smtClean="0">
                <a:latin typeface="Consolas" pitchFamily="49" charset="0"/>
              </a:rPr>
              <a:t>from</a:t>
            </a:r>
            <a:r>
              <a:rPr lang="en-US" dirty="0" smtClean="0"/>
              <a:t> clause, ends with a </a:t>
            </a:r>
            <a:r>
              <a:rPr lang="en-US" i="1" dirty="0" smtClean="0">
                <a:latin typeface="Consolas" pitchFamily="49" charset="0"/>
              </a:rPr>
              <a:t>select</a:t>
            </a:r>
            <a:r>
              <a:rPr lang="en-US" dirty="0" smtClean="0"/>
              <a:t> or </a:t>
            </a:r>
            <a:r>
              <a:rPr lang="en-US" i="1" dirty="0" smtClean="0">
                <a:latin typeface="Consolas" pitchFamily="49" charset="0"/>
              </a:rPr>
              <a:t>group</a:t>
            </a:r>
          </a:p>
          <a:p>
            <a:pPr lvl="1"/>
            <a:r>
              <a:rPr lang="en-US" dirty="0" smtClean="0">
                <a:latin typeface="+mn-lt"/>
              </a:rPr>
              <a:t>Can use </a:t>
            </a:r>
            <a:r>
              <a:rPr lang="en-US" dirty="0" smtClean="0">
                <a:latin typeface="Consolas" pitchFamily="49" charset="0"/>
              </a:rPr>
              <a:t>from</a:t>
            </a:r>
            <a:r>
              <a:rPr lang="en-US" dirty="0" smtClean="0">
                <a:latin typeface="+mn-lt"/>
              </a:rPr>
              <a:t>, </a:t>
            </a:r>
            <a:r>
              <a:rPr lang="en-US" dirty="0" smtClean="0">
                <a:latin typeface="Consolas" pitchFamily="49" charset="0"/>
              </a:rPr>
              <a:t>let</a:t>
            </a:r>
            <a:r>
              <a:rPr lang="en-US" dirty="0" smtClean="0">
                <a:latin typeface="+mn-lt"/>
              </a:rPr>
              <a:t>, </a:t>
            </a:r>
            <a:r>
              <a:rPr lang="en-US" dirty="0" smtClean="0">
                <a:latin typeface="Consolas" pitchFamily="49" charset="0"/>
              </a:rPr>
              <a:t>where</a:t>
            </a:r>
            <a:r>
              <a:rPr lang="en-US" dirty="0" smtClean="0">
                <a:latin typeface="+mn-lt"/>
              </a:rPr>
              <a:t>, </a:t>
            </a:r>
            <a:r>
              <a:rPr lang="en-US" dirty="0" err="1" smtClean="0">
                <a:latin typeface="Consolas" pitchFamily="49" charset="0"/>
              </a:rPr>
              <a:t>orderby</a:t>
            </a:r>
            <a:r>
              <a:rPr lang="en-US" dirty="0" smtClean="0">
                <a:latin typeface="+mn-lt"/>
              </a:rPr>
              <a:t>, and </a:t>
            </a:r>
            <a:r>
              <a:rPr lang="en-US" dirty="0" smtClean="0">
                <a:latin typeface="Consolas" pitchFamily="49" charset="0"/>
              </a:rPr>
              <a:t>join</a:t>
            </a:r>
          </a:p>
          <a:p>
            <a:r>
              <a:rPr lang="en-US" dirty="0" smtClean="0"/>
              <a:t>Looks like a SQL query</a:t>
            </a:r>
          </a:p>
          <a:p>
            <a:pPr lvl="1"/>
            <a:r>
              <a:rPr lang="en-US" i="1" dirty="0" smtClean="0">
                <a:latin typeface="Consolas" pitchFamily="49" charset="0"/>
              </a:rPr>
              <a:t>from</a:t>
            </a:r>
            <a:r>
              <a:rPr lang="en-US" dirty="0" smtClean="0"/>
              <a:t> logically comes first (also helps </a:t>
            </a:r>
            <a:r>
              <a:rPr lang="en-US" dirty="0" err="1" smtClean="0"/>
              <a:t>Intellisense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066800" y="1219200"/>
            <a:ext cx="6705600" cy="2362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string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[] cities = {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"Boston"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"Los Angeles"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"Seattle"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"London"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"Hyderabad"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};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IEnumerable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string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&gt;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filteredCities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from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city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cities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where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city.StartsWith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"L"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 &amp;&amp;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city.Length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&lt; 15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orderby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city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select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city;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Sweet and Sugary Syntax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838200"/>
          </a:xfrm>
        </p:spPr>
        <p:txBody>
          <a:bodyPr/>
          <a:lstStyle/>
          <a:p>
            <a:r>
              <a:rPr lang="en-US" dirty="0" smtClean="0"/>
              <a:t>Compiler transforms query expressions into a series of method calls with lambda expressions 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228600" y="2209800"/>
            <a:ext cx="6705600" cy="2362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string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[] cities = {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"Boston"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"Los Angeles"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"Seattle"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"London"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"Hyderabad"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};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IEnumerable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string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&gt;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filteredCities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from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city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cities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where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city.StartsWith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"L"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 &amp;&amp;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city.Length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&lt; 15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orderby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city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select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city;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2438400" y="4419600"/>
            <a:ext cx="6705600" cy="13716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IEnumerable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&lt;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&gt;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filteredCities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=</a:t>
            </a:r>
            <a:endParaRPr lang="en-US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cities.Where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(c =&gt;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c.StartsWith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"L"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) &amp;&amp;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c.Length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&lt; 15)</a:t>
            </a:r>
            <a:endParaRPr lang="en-US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      .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OrderBy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(c =&gt; c)</a:t>
            </a:r>
            <a:endParaRPr lang="en-US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      .Select(c =&gt; c);</a:t>
            </a:r>
            <a:endParaRPr lang="en-US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8" name="Bent Arrow 7"/>
          <p:cNvSpPr/>
          <p:nvPr/>
        </p:nvSpPr>
        <p:spPr bwMode="auto">
          <a:xfrm flipV="1">
            <a:off x="1600200" y="4648200"/>
            <a:ext cx="838200" cy="990600"/>
          </a:xfrm>
          <a:prstGeom prst="bent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Remaining Troubles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304800" y="3048000"/>
            <a:ext cx="8229600" cy="2895600"/>
          </a:xfrm>
        </p:spPr>
        <p:txBody>
          <a:bodyPr/>
          <a:lstStyle/>
          <a:p>
            <a:r>
              <a:rPr lang="en-US" dirty="0" smtClean="0"/>
              <a:t>Type names can clutter the query</a:t>
            </a:r>
          </a:p>
          <a:p>
            <a:r>
              <a:rPr lang="en-US" dirty="0" smtClean="0"/>
              <a:t>Projection is still difficult</a:t>
            </a:r>
          </a:p>
          <a:p>
            <a:pPr lvl="1"/>
            <a:r>
              <a:rPr lang="en-US" dirty="0" smtClean="0"/>
              <a:t>Query a collection of Employee and return an </a:t>
            </a:r>
            <a:r>
              <a:rPr lang="en-US" dirty="0" err="1" smtClean="0"/>
              <a:t>EmployeeSummary</a:t>
            </a:r>
            <a:endParaRPr lang="en-US" dirty="0" smtClean="0"/>
          </a:p>
          <a:p>
            <a:pPr lvl="1"/>
            <a:r>
              <a:rPr lang="en-US" dirty="0" smtClean="0"/>
              <a:t>Requires a new type (</a:t>
            </a:r>
            <a:r>
              <a:rPr lang="en-US" dirty="0" err="1" smtClean="0"/>
              <a:t>EmployeeSummary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Requires a well-stocked </a:t>
            </a:r>
            <a:r>
              <a:rPr lang="en-US" dirty="0" err="1" smtClean="0"/>
              <a:t>EmployeeSummary</a:t>
            </a:r>
            <a:r>
              <a:rPr lang="en-US" dirty="0" smtClean="0"/>
              <a:t> constructor</a:t>
            </a:r>
          </a:p>
          <a:p>
            <a:pPr lvl="1"/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457200" y="1219200"/>
            <a:ext cx="5943600" cy="1600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IEnumerable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string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&gt;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filteredCities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from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city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cities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where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city.StartsWith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"L"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 &amp;&amp;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city.Length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&lt; 15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orderby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city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select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city;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Typing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1295400"/>
          </a:xfrm>
        </p:spPr>
        <p:txBody>
          <a:bodyPr/>
          <a:lstStyle/>
          <a:p>
            <a:r>
              <a:rPr lang="en-US" dirty="0" smtClean="0"/>
              <a:t>C# 3.0 introduced the </a:t>
            </a:r>
            <a:r>
              <a:rPr lang="en-US" i="1" dirty="0" err="1" smtClean="0">
                <a:latin typeface="Consolas" pitchFamily="49" charset="0"/>
              </a:rPr>
              <a:t>var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Unlike JavaScript – does not denote weak, dynamic, or loose typing</a:t>
            </a:r>
          </a:p>
          <a:p>
            <a:r>
              <a:rPr lang="en-US" dirty="0" smtClean="0"/>
              <a:t>Compiler infers the type of the variable</a:t>
            </a:r>
          </a:p>
          <a:p>
            <a:pPr lvl="1"/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2438400" y="2819400"/>
            <a:ext cx="4114800" cy="3048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name =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"Scott"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x = 3.0;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y = 2;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z = x * y;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// all lines print "True"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Console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.WriteLine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(name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string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Console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.WriteLine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(x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double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Console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.WriteLine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(y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Console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.WriteLine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(z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double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Restrictions For Implicit Typing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1219200"/>
          </a:xfrm>
        </p:spPr>
        <p:txBody>
          <a:bodyPr/>
          <a:lstStyle/>
          <a:p>
            <a:r>
              <a:rPr lang="en-US" dirty="0" smtClean="0"/>
              <a:t>Must have a non-ambiguous </a:t>
            </a:r>
            <a:r>
              <a:rPr lang="en-US" dirty="0" err="1" smtClean="0"/>
              <a:t>initializer</a:t>
            </a:r>
            <a:endParaRPr lang="en-US" dirty="0" smtClean="0"/>
          </a:p>
          <a:p>
            <a:pPr lvl="1"/>
            <a:r>
              <a:rPr lang="en-US" dirty="0" smtClean="0"/>
              <a:t>null is ambiguous</a:t>
            </a:r>
          </a:p>
          <a:p>
            <a:r>
              <a:rPr lang="en-US" dirty="0" smtClean="0"/>
              <a:t>Variable is still strongly typed!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457200" y="2514600"/>
            <a:ext cx="8229600" cy="3733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// ERROR: implicitly typed local variables must be initialized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i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// ERROR: Implicitly-typed local variables cannot have multiple </a:t>
            </a:r>
            <a:r>
              <a:rPr lang="en-US" b="0" dirty="0" err="1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declarators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j, k = 0;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// ERROR: Cannot assign &lt;null&gt; to an implicitly-typed local variable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n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null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number =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"42"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// ERROR: Cannot implicitly convert type 'string' to '</a:t>
            </a:r>
            <a:r>
              <a:rPr lang="en-US" b="0" dirty="0" err="1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int</a:t>
            </a:r>
            <a:r>
              <a:rPr lang="en-US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'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x = number + 1;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500" b="0" dirty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Anonymous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2743200"/>
          </a:xfrm>
        </p:spPr>
        <p:txBody>
          <a:bodyPr/>
          <a:lstStyle/>
          <a:p>
            <a:r>
              <a:rPr lang="en-US" dirty="0" smtClean="0"/>
              <a:t>Nameless classes created with an </a:t>
            </a:r>
            <a:r>
              <a:rPr lang="en-US" i="1" dirty="0" smtClean="0"/>
              <a:t>object </a:t>
            </a:r>
            <a:r>
              <a:rPr lang="en-US" i="1" dirty="0" err="1" smtClean="0"/>
              <a:t>initializer</a:t>
            </a:r>
            <a:endParaRPr lang="en-US" i="1" dirty="0" smtClean="0"/>
          </a:p>
          <a:p>
            <a:r>
              <a:rPr lang="en-US" dirty="0" smtClean="0"/>
              <a:t>Specify properties and their initial values</a:t>
            </a:r>
          </a:p>
          <a:p>
            <a:pPr lvl="1"/>
            <a:r>
              <a:rPr lang="en-US" dirty="0" smtClean="0"/>
              <a:t>Compiler creates class with read-only properties</a:t>
            </a:r>
          </a:p>
          <a:p>
            <a:pPr lvl="1"/>
            <a:r>
              <a:rPr lang="en-US" dirty="0" smtClean="0"/>
              <a:t>Always derives from </a:t>
            </a:r>
            <a:r>
              <a:rPr lang="en-US" dirty="0" err="1" smtClean="0"/>
              <a:t>System.Object</a:t>
            </a:r>
            <a:endParaRPr lang="en-US" dirty="0" smtClean="0"/>
          </a:p>
          <a:p>
            <a:r>
              <a:rPr lang="en-US" dirty="0" smtClean="0"/>
              <a:t>Cannot use anonymous type as return value or parameter</a:t>
            </a:r>
          </a:p>
          <a:p>
            <a:pPr lvl="1"/>
            <a:r>
              <a:rPr lang="en-US" dirty="0" smtClean="0"/>
              <a:t>No type name!</a:t>
            </a:r>
          </a:p>
          <a:p>
            <a:pPr lvl="1"/>
            <a:r>
              <a:rPr lang="en-US" dirty="0" smtClean="0"/>
              <a:t>Need to return or pass </a:t>
            </a:r>
            <a:r>
              <a:rPr lang="en-US" dirty="0" err="1" smtClean="0"/>
              <a:t>System.Object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685800" y="4038600"/>
            <a:ext cx="7543800" cy="1676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employee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{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Name =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"Scott"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Department =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"Engineering"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};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Console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.WriteLine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"{0}:{1}"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employee.Name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employee.Department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with </a:t>
            </a:r>
            <a:r>
              <a:rPr lang="en-US" dirty="0" err="1" smtClean="0"/>
              <a:t>var</a:t>
            </a:r>
            <a:r>
              <a:rPr lang="en-US" dirty="0" smtClean="0"/>
              <a:t> and Anonymous Types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066800" y="1066800"/>
            <a:ext cx="6934200" cy="4876800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err="1" smtClean="0">
                <a:solidFill>
                  <a:srgbClr val="0000FF"/>
                </a:solidFill>
                <a:ea typeface="Calibri"/>
                <a:cs typeface="Times New Roman"/>
              </a:rPr>
              <a:t>var</a:t>
            </a:r>
            <a:r>
              <a:rPr lang="en-US" sz="1600" dirty="0" smtClean="0">
                <a:ea typeface="Calibri"/>
                <a:cs typeface="Times New Roman"/>
              </a:rPr>
              <a:t> </a:t>
            </a:r>
            <a:r>
              <a:rPr lang="en-US" sz="1600" dirty="0" err="1" smtClean="0">
                <a:ea typeface="Calibri"/>
                <a:cs typeface="Times New Roman"/>
              </a:rPr>
              <a:t>processList</a:t>
            </a:r>
            <a:r>
              <a:rPr lang="en-US" sz="1600" dirty="0" smtClean="0">
                <a:ea typeface="Calibri"/>
                <a:cs typeface="Times New Roman"/>
              </a:rPr>
              <a:t> =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 </a:t>
            </a: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from</a:t>
            </a:r>
            <a:r>
              <a:rPr lang="en-US" sz="1600" dirty="0" smtClean="0">
                <a:ea typeface="Calibri"/>
                <a:cs typeface="Times New Roman"/>
              </a:rPr>
              <a:t> process </a:t>
            </a: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in</a:t>
            </a:r>
            <a:r>
              <a:rPr lang="en-US" sz="1600" dirty="0" smtClean="0">
                <a:ea typeface="Calibri"/>
                <a:cs typeface="Times New Roman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ea typeface="Calibri"/>
                <a:cs typeface="Times New Roman"/>
              </a:rPr>
              <a:t>Process</a:t>
            </a:r>
            <a:r>
              <a:rPr lang="en-US" sz="1600" dirty="0" err="1" smtClean="0">
                <a:ea typeface="Calibri"/>
                <a:cs typeface="Times New Roman"/>
              </a:rPr>
              <a:t>.GetProcesses</a:t>
            </a:r>
            <a:r>
              <a:rPr lang="en-US" sz="1600" dirty="0" smtClean="0">
                <a:ea typeface="Calibri"/>
                <a:cs typeface="Times New Roman"/>
              </a:rPr>
              <a:t>()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 </a:t>
            </a:r>
            <a:r>
              <a:rPr lang="en-US" sz="1600" dirty="0" err="1" smtClean="0">
                <a:solidFill>
                  <a:srgbClr val="0000FF"/>
                </a:solidFill>
                <a:ea typeface="Calibri"/>
                <a:cs typeface="Times New Roman"/>
              </a:rPr>
              <a:t>orderby</a:t>
            </a:r>
            <a:r>
              <a:rPr lang="en-US" sz="1600" dirty="0" smtClean="0">
                <a:ea typeface="Calibri"/>
                <a:cs typeface="Times New Roman"/>
              </a:rPr>
              <a:t> </a:t>
            </a:r>
            <a:r>
              <a:rPr lang="en-US" sz="1600" dirty="0" err="1" smtClean="0">
                <a:ea typeface="Calibri"/>
                <a:cs typeface="Times New Roman"/>
              </a:rPr>
              <a:t>process.Threads.Count</a:t>
            </a:r>
            <a:r>
              <a:rPr lang="en-US" sz="1600" dirty="0" smtClean="0"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descending</a:t>
            </a:r>
            <a:r>
              <a:rPr lang="en-US" sz="1600" dirty="0" smtClean="0">
                <a:ea typeface="Calibri"/>
                <a:cs typeface="Times New Roman"/>
              </a:rPr>
              <a:t>,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         </a:t>
            </a:r>
            <a:r>
              <a:rPr lang="en-US" sz="1600" dirty="0" err="1" smtClean="0">
                <a:ea typeface="Calibri"/>
                <a:cs typeface="Times New Roman"/>
              </a:rPr>
              <a:t>process.ProcessName</a:t>
            </a:r>
            <a:r>
              <a:rPr lang="en-US" sz="1600" dirty="0" smtClean="0"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ascending</a:t>
            </a:r>
            <a:endParaRPr lang="en-US" sz="16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 </a:t>
            </a: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select</a:t>
            </a:r>
            <a:r>
              <a:rPr lang="en-US" sz="1600" dirty="0" smtClean="0"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new</a:t>
            </a:r>
            <a:endParaRPr lang="en-US" sz="16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 {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     </a:t>
            </a:r>
            <a:r>
              <a:rPr lang="en-US" sz="1600" dirty="0" err="1" smtClean="0">
                <a:ea typeface="Calibri"/>
                <a:cs typeface="Times New Roman"/>
              </a:rPr>
              <a:t>process.ProcessName</a:t>
            </a:r>
            <a:r>
              <a:rPr lang="en-US" sz="1600" dirty="0" smtClean="0">
                <a:ea typeface="Calibri"/>
                <a:cs typeface="Times New Roman"/>
              </a:rPr>
              <a:t>,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     </a:t>
            </a:r>
            <a:r>
              <a:rPr lang="en-US" sz="1600" dirty="0" err="1" smtClean="0">
                <a:ea typeface="Calibri"/>
                <a:cs typeface="Times New Roman"/>
              </a:rPr>
              <a:t>ThreadCount</a:t>
            </a:r>
            <a:r>
              <a:rPr lang="en-US" sz="1600" dirty="0" smtClean="0">
                <a:ea typeface="Calibri"/>
                <a:cs typeface="Times New Roman"/>
              </a:rPr>
              <a:t> = </a:t>
            </a:r>
            <a:r>
              <a:rPr lang="en-US" sz="1600" dirty="0" err="1" smtClean="0">
                <a:ea typeface="Calibri"/>
                <a:cs typeface="Times New Roman"/>
              </a:rPr>
              <a:t>process.Threads.Count</a:t>
            </a:r>
            <a:endParaRPr lang="en-US" sz="16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 };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 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err="1" smtClean="0">
                <a:solidFill>
                  <a:srgbClr val="2B91AF"/>
                </a:solidFill>
                <a:ea typeface="Calibri"/>
                <a:cs typeface="Times New Roman"/>
              </a:rPr>
              <a:t>Console</a:t>
            </a:r>
            <a:r>
              <a:rPr lang="en-US" sz="1600" dirty="0" err="1" smtClean="0">
                <a:ea typeface="Calibri"/>
                <a:cs typeface="Times New Roman"/>
              </a:rPr>
              <a:t>.WriteLine</a:t>
            </a:r>
            <a:r>
              <a:rPr lang="en-US" sz="1600" dirty="0" smtClean="0">
                <a:ea typeface="Calibri"/>
                <a:cs typeface="Times New Roman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ea typeface="Calibri"/>
                <a:cs typeface="Times New Roman"/>
              </a:rPr>
              <a:t>"Process List"</a:t>
            </a:r>
            <a:r>
              <a:rPr lang="en-US" sz="1600" dirty="0" smtClean="0">
                <a:ea typeface="Calibri"/>
                <a:cs typeface="Times New Roman"/>
              </a:rPr>
              <a:t>);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err="1" smtClean="0">
                <a:solidFill>
                  <a:srgbClr val="0000FF"/>
                </a:solidFill>
                <a:ea typeface="Calibri"/>
                <a:cs typeface="Times New Roman"/>
              </a:rPr>
              <a:t>foreach</a:t>
            </a:r>
            <a:r>
              <a:rPr lang="en-US" sz="1600" dirty="0" smtClean="0">
                <a:ea typeface="Calibri"/>
                <a:cs typeface="Times New Roman"/>
              </a:rPr>
              <a:t> (</a:t>
            </a:r>
            <a:r>
              <a:rPr lang="en-US" sz="1600" dirty="0" err="1" smtClean="0">
                <a:solidFill>
                  <a:srgbClr val="0000FF"/>
                </a:solidFill>
                <a:ea typeface="Calibri"/>
                <a:cs typeface="Times New Roman"/>
              </a:rPr>
              <a:t>var</a:t>
            </a:r>
            <a:r>
              <a:rPr lang="en-US" sz="1600" dirty="0" smtClean="0">
                <a:ea typeface="Calibri"/>
                <a:cs typeface="Times New Roman"/>
              </a:rPr>
              <a:t> process </a:t>
            </a: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in</a:t>
            </a:r>
            <a:r>
              <a:rPr lang="en-US" sz="1600" dirty="0" smtClean="0">
                <a:ea typeface="Calibri"/>
                <a:cs typeface="Times New Roman"/>
              </a:rPr>
              <a:t> </a:t>
            </a:r>
            <a:r>
              <a:rPr lang="en-US" sz="1600" dirty="0" err="1" smtClean="0">
                <a:ea typeface="Calibri"/>
                <a:cs typeface="Times New Roman"/>
              </a:rPr>
              <a:t>processList</a:t>
            </a:r>
            <a:r>
              <a:rPr lang="en-US" sz="1600" dirty="0" smtClean="0">
                <a:ea typeface="Calibri"/>
                <a:cs typeface="Times New Roman"/>
              </a:rPr>
              <a:t>)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{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</a:t>
            </a:r>
            <a:r>
              <a:rPr lang="en-US" sz="1600" dirty="0" err="1" smtClean="0">
                <a:solidFill>
                  <a:srgbClr val="2B91AF"/>
                </a:solidFill>
                <a:ea typeface="Calibri"/>
                <a:cs typeface="Times New Roman"/>
              </a:rPr>
              <a:t>Console</a:t>
            </a:r>
            <a:r>
              <a:rPr lang="en-US" sz="1600" dirty="0" err="1" smtClean="0">
                <a:ea typeface="Calibri"/>
                <a:cs typeface="Times New Roman"/>
              </a:rPr>
              <a:t>.WriteLine</a:t>
            </a:r>
            <a:r>
              <a:rPr lang="en-US" sz="1600" dirty="0" smtClean="0">
                <a:ea typeface="Calibri"/>
                <a:cs typeface="Times New Roman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ea typeface="Calibri"/>
                <a:cs typeface="Times New Roman"/>
              </a:rPr>
              <a:t>"{0,25} {1,4:D}"</a:t>
            </a:r>
            <a:r>
              <a:rPr lang="en-US" sz="1600" dirty="0" smtClean="0">
                <a:ea typeface="Calibri"/>
                <a:cs typeface="Times New Roman"/>
              </a:rPr>
              <a:t>, </a:t>
            </a:r>
          </a:p>
          <a:p>
            <a:pPr marL="457200" marR="0" indent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err="1" smtClean="0">
                <a:ea typeface="Calibri"/>
                <a:cs typeface="Times New Roman"/>
              </a:rPr>
              <a:t>process.ProcessName</a:t>
            </a:r>
            <a:r>
              <a:rPr lang="en-US" sz="1600" dirty="0" smtClean="0">
                <a:ea typeface="Calibri"/>
                <a:cs typeface="Times New Roman"/>
              </a:rPr>
              <a:t>, </a:t>
            </a:r>
          </a:p>
          <a:p>
            <a:pPr marL="457200" marR="0" indent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err="1" smtClean="0">
                <a:ea typeface="Calibri"/>
                <a:cs typeface="Times New Roman"/>
              </a:rPr>
              <a:t>process.ThreadCount</a:t>
            </a:r>
            <a:r>
              <a:rPr lang="en-US" sz="1600" dirty="0" smtClean="0">
                <a:ea typeface="Calibri"/>
                <a:cs typeface="Times New Roman"/>
              </a:rPr>
              <a:t>);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}</a:t>
            </a:r>
          </a:p>
          <a:p>
            <a:endParaRPr lang="en-US" sz="1600" dirty="0"/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Initializers</a:t>
            </a:r>
            <a:r>
              <a:rPr lang="en-US" dirty="0" smtClean="0"/>
              <a:t> For Named Classes and Collections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6172200" cy="2590800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FF"/>
                </a:solidFill>
                <a:ea typeface="Calibri"/>
                <a:cs typeface="Times New Roman"/>
              </a:rPr>
              <a:t>public</a:t>
            </a:r>
            <a:r>
              <a:rPr lang="en-US" sz="1200" dirty="0" smtClean="0">
                <a:ea typeface="Calibri"/>
                <a:cs typeface="Times New Roman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ea typeface="Calibri"/>
                <a:cs typeface="Times New Roman"/>
              </a:rPr>
              <a:t>class</a:t>
            </a:r>
            <a:r>
              <a:rPr lang="en-US" sz="1200" dirty="0" smtClean="0">
                <a:ea typeface="Calibri"/>
                <a:cs typeface="Times New Roman"/>
              </a:rPr>
              <a:t> </a:t>
            </a:r>
            <a:r>
              <a:rPr lang="en-US" sz="1200" dirty="0" smtClean="0">
                <a:solidFill>
                  <a:srgbClr val="2B91AF"/>
                </a:solidFill>
                <a:ea typeface="Calibri"/>
                <a:cs typeface="Times New Roman"/>
              </a:rPr>
              <a:t>Employee</a:t>
            </a:r>
            <a:endParaRPr lang="en-US" sz="12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ea typeface="Calibri"/>
                <a:cs typeface="Times New Roman"/>
              </a:rPr>
              <a:t>{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ea typeface="Calibri"/>
                <a:cs typeface="Times New Roman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ea typeface="Calibri"/>
                <a:cs typeface="Times New Roman"/>
              </a:rPr>
              <a:t>public</a:t>
            </a:r>
            <a:r>
              <a:rPr lang="en-US" sz="1200" dirty="0" smtClean="0">
                <a:ea typeface="Calibri"/>
                <a:cs typeface="Times New Roman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ea typeface="Calibri"/>
                <a:cs typeface="Times New Roman"/>
              </a:rPr>
              <a:t>int</a:t>
            </a:r>
            <a:r>
              <a:rPr lang="en-US" sz="1200" dirty="0" smtClean="0">
                <a:ea typeface="Calibri"/>
                <a:cs typeface="Times New Roman"/>
              </a:rPr>
              <a:t> ID { </a:t>
            </a:r>
            <a:r>
              <a:rPr lang="en-US" sz="1200" dirty="0" smtClean="0">
                <a:solidFill>
                  <a:srgbClr val="0000FF"/>
                </a:solidFill>
                <a:ea typeface="Calibri"/>
                <a:cs typeface="Times New Roman"/>
              </a:rPr>
              <a:t>get</a:t>
            </a:r>
            <a:r>
              <a:rPr lang="en-US" sz="1200" dirty="0" smtClean="0">
                <a:ea typeface="Calibri"/>
                <a:cs typeface="Times New Roman"/>
              </a:rPr>
              <a:t>; </a:t>
            </a:r>
            <a:r>
              <a:rPr lang="en-US" sz="1200" dirty="0" smtClean="0">
                <a:solidFill>
                  <a:srgbClr val="0000FF"/>
                </a:solidFill>
                <a:ea typeface="Calibri"/>
                <a:cs typeface="Times New Roman"/>
              </a:rPr>
              <a:t>set</a:t>
            </a:r>
            <a:r>
              <a:rPr lang="en-US" sz="1200" dirty="0" smtClean="0">
                <a:ea typeface="Calibri"/>
                <a:cs typeface="Times New Roman"/>
              </a:rPr>
              <a:t>; }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ea typeface="Calibri"/>
                <a:cs typeface="Times New Roman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ea typeface="Calibri"/>
                <a:cs typeface="Times New Roman"/>
              </a:rPr>
              <a:t>public</a:t>
            </a:r>
            <a:r>
              <a:rPr lang="en-US" sz="1200" dirty="0" smtClean="0">
                <a:ea typeface="Calibri"/>
                <a:cs typeface="Times New Roman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ea typeface="Calibri"/>
                <a:cs typeface="Times New Roman"/>
              </a:rPr>
              <a:t>string</a:t>
            </a:r>
            <a:r>
              <a:rPr lang="en-US" sz="1200" dirty="0" smtClean="0">
                <a:ea typeface="Calibri"/>
                <a:cs typeface="Times New Roman"/>
              </a:rPr>
              <a:t> Name { </a:t>
            </a:r>
            <a:r>
              <a:rPr lang="en-US" sz="1200" dirty="0" smtClean="0">
                <a:solidFill>
                  <a:srgbClr val="0000FF"/>
                </a:solidFill>
                <a:ea typeface="Calibri"/>
                <a:cs typeface="Times New Roman"/>
              </a:rPr>
              <a:t>get</a:t>
            </a:r>
            <a:r>
              <a:rPr lang="en-US" sz="1200" dirty="0" smtClean="0">
                <a:ea typeface="Calibri"/>
                <a:cs typeface="Times New Roman"/>
              </a:rPr>
              <a:t>; </a:t>
            </a:r>
            <a:r>
              <a:rPr lang="en-US" sz="1200" dirty="0" smtClean="0">
                <a:solidFill>
                  <a:srgbClr val="0000FF"/>
                </a:solidFill>
                <a:ea typeface="Calibri"/>
                <a:cs typeface="Times New Roman"/>
              </a:rPr>
              <a:t>set</a:t>
            </a:r>
            <a:r>
              <a:rPr lang="en-US" sz="1200" dirty="0" smtClean="0">
                <a:ea typeface="Calibri"/>
                <a:cs typeface="Times New Roman"/>
              </a:rPr>
              <a:t>; }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ea typeface="Calibri"/>
                <a:cs typeface="Times New Roman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ea typeface="Calibri"/>
                <a:cs typeface="Times New Roman"/>
              </a:rPr>
              <a:t>public</a:t>
            </a:r>
            <a:r>
              <a:rPr lang="en-US" sz="1200" dirty="0" smtClean="0">
                <a:ea typeface="Calibri"/>
                <a:cs typeface="Times New Roman"/>
              </a:rPr>
              <a:t> </a:t>
            </a:r>
            <a:r>
              <a:rPr lang="en-US" sz="1200" dirty="0" smtClean="0">
                <a:solidFill>
                  <a:srgbClr val="2B91AF"/>
                </a:solidFill>
                <a:ea typeface="Calibri"/>
                <a:cs typeface="Times New Roman"/>
              </a:rPr>
              <a:t>Address</a:t>
            </a:r>
            <a:r>
              <a:rPr lang="en-US" sz="1200" dirty="0" smtClean="0">
                <a:ea typeface="Calibri"/>
                <a:cs typeface="Times New Roman"/>
              </a:rPr>
              <a:t> </a:t>
            </a:r>
            <a:r>
              <a:rPr lang="en-US" sz="1200" dirty="0" err="1" smtClean="0">
                <a:ea typeface="Calibri"/>
                <a:cs typeface="Times New Roman"/>
              </a:rPr>
              <a:t>HomeAddress</a:t>
            </a:r>
            <a:r>
              <a:rPr lang="en-US" sz="1200" dirty="0" smtClean="0">
                <a:ea typeface="Calibri"/>
                <a:cs typeface="Times New Roman"/>
              </a:rPr>
              <a:t> { </a:t>
            </a:r>
            <a:r>
              <a:rPr lang="en-US" sz="1200" dirty="0" smtClean="0">
                <a:solidFill>
                  <a:srgbClr val="0000FF"/>
                </a:solidFill>
                <a:ea typeface="Calibri"/>
                <a:cs typeface="Times New Roman"/>
              </a:rPr>
              <a:t>get</a:t>
            </a:r>
            <a:r>
              <a:rPr lang="en-US" sz="1200" dirty="0" smtClean="0">
                <a:ea typeface="Calibri"/>
                <a:cs typeface="Times New Roman"/>
              </a:rPr>
              <a:t>; </a:t>
            </a:r>
            <a:r>
              <a:rPr lang="en-US" sz="1200" dirty="0" smtClean="0">
                <a:solidFill>
                  <a:srgbClr val="0000FF"/>
                </a:solidFill>
                <a:ea typeface="Calibri"/>
                <a:cs typeface="Times New Roman"/>
              </a:rPr>
              <a:t>set</a:t>
            </a:r>
            <a:r>
              <a:rPr lang="en-US" sz="1200" dirty="0" smtClean="0">
                <a:ea typeface="Calibri"/>
                <a:cs typeface="Times New Roman"/>
              </a:rPr>
              <a:t>; }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ea typeface="Calibri"/>
                <a:cs typeface="Times New Roman"/>
              </a:rPr>
              <a:t>}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ea typeface="Calibri"/>
                <a:cs typeface="Times New Roman"/>
              </a:rPr>
              <a:t> 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FF"/>
                </a:solidFill>
                <a:ea typeface="Calibri"/>
                <a:cs typeface="Times New Roman"/>
              </a:rPr>
              <a:t>public</a:t>
            </a:r>
            <a:r>
              <a:rPr lang="en-US" sz="1200" dirty="0" smtClean="0">
                <a:ea typeface="Calibri"/>
                <a:cs typeface="Times New Roman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ea typeface="Calibri"/>
                <a:cs typeface="Times New Roman"/>
              </a:rPr>
              <a:t>class</a:t>
            </a:r>
            <a:r>
              <a:rPr lang="en-US" sz="1200" dirty="0" smtClean="0">
                <a:ea typeface="Calibri"/>
                <a:cs typeface="Times New Roman"/>
              </a:rPr>
              <a:t> </a:t>
            </a:r>
            <a:r>
              <a:rPr lang="en-US" sz="1200" dirty="0" smtClean="0">
                <a:solidFill>
                  <a:srgbClr val="2B91AF"/>
                </a:solidFill>
                <a:ea typeface="Calibri"/>
                <a:cs typeface="Times New Roman"/>
              </a:rPr>
              <a:t>Address</a:t>
            </a:r>
            <a:endParaRPr lang="en-US" sz="12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ea typeface="Calibri"/>
                <a:cs typeface="Times New Roman"/>
              </a:rPr>
              <a:t>{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ea typeface="Calibri"/>
                <a:cs typeface="Times New Roman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ea typeface="Calibri"/>
                <a:cs typeface="Times New Roman"/>
              </a:rPr>
              <a:t>public</a:t>
            </a:r>
            <a:r>
              <a:rPr lang="en-US" sz="1200" dirty="0" smtClean="0">
                <a:ea typeface="Calibri"/>
                <a:cs typeface="Times New Roman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ea typeface="Calibri"/>
                <a:cs typeface="Times New Roman"/>
              </a:rPr>
              <a:t>string</a:t>
            </a:r>
            <a:r>
              <a:rPr lang="en-US" sz="1200" dirty="0" smtClean="0">
                <a:ea typeface="Calibri"/>
                <a:cs typeface="Times New Roman"/>
              </a:rPr>
              <a:t> City { </a:t>
            </a:r>
            <a:r>
              <a:rPr lang="en-US" sz="1200" dirty="0" smtClean="0">
                <a:solidFill>
                  <a:srgbClr val="0000FF"/>
                </a:solidFill>
                <a:ea typeface="Calibri"/>
                <a:cs typeface="Times New Roman"/>
              </a:rPr>
              <a:t>get</a:t>
            </a:r>
            <a:r>
              <a:rPr lang="en-US" sz="1200" dirty="0" smtClean="0">
                <a:ea typeface="Calibri"/>
                <a:cs typeface="Times New Roman"/>
              </a:rPr>
              <a:t>; </a:t>
            </a:r>
            <a:r>
              <a:rPr lang="en-US" sz="1200" dirty="0" smtClean="0">
                <a:solidFill>
                  <a:srgbClr val="0000FF"/>
                </a:solidFill>
                <a:ea typeface="Calibri"/>
                <a:cs typeface="Times New Roman"/>
              </a:rPr>
              <a:t>set</a:t>
            </a:r>
            <a:r>
              <a:rPr lang="en-US" sz="1200" dirty="0" smtClean="0">
                <a:ea typeface="Calibri"/>
                <a:cs typeface="Times New Roman"/>
              </a:rPr>
              <a:t>; }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ea typeface="Calibri"/>
                <a:cs typeface="Times New Roman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ea typeface="Calibri"/>
                <a:cs typeface="Times New Roman"/>
              </a:rPr>
              <a:t>public</a:t>
            </a:r>
            <a:r>
              <a:rPr lang="en-US" sz="1200" dirty="0" smtClean="0">
                <a:ea typeface="Calibri"/>
                <a:cs typeface="Times New Roman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ea typeface="Calibri"/>
                <a:cs typeface="Times New Roman"/>
              </a:rPr>
              <a:t>string</a:t>
            </a:r>
            <a:r>
              <a:rPr lang="en-US" sz="1200" dirty="0" smtClean="0">
                <a:ea typeface="Calibri"/>
                <a:cs typeface="Times New Roman"/>
              </a:rPr>
              <a:t> Country { </a:t>
            </a:r>
            <a:r>
              <a:rPr lang="en-US" sz="1200" dirty="0" smtClean="0">
                <a:solidFill>
                  <a:srgbClr val="0000FF"/>
                </a:solidFill>
                <a:ea typeface="Calibri"/>
                <a:cs typeface="Times New Roman"/>
              </a:rPr>
              <a:t>get</a:t>
            </a:r>
            <a:r>
              <a:rPr lang="en-US" sz="1200" dirty="0" smtClean="0">
                <a:ea typeface="Calibri"/>
                <a:cs typeface="Times New Roman"/>
              </a:rPr>
              <a:t>; </a:t>
            </a:r>
            <a:r>
              <a:rPr lang="en-US" sz="1200" dirty="0" smtClean="0">
                <a:solidFill>
                  <a:srgbClr val="0000FF"/>
                </a:solidFill>
                <a:ea typeface="Calibri"/>
                <a:cs typeface="Times New Roman"/>
              </a:rPr>
              <a:t>set</a:t>
            </a:r>
            <a:r>
              <a:rPr lang="en-US" sz="1200" dirty="0" smtClean="0">
                <a:ea typeface="Calibri"/>
                <a:cs typeface="Times New Roman"/>
              </a:rPr>
              <a:t>; }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ea typeface="Calibri"/>
                <a:cs typeface="Times New Roman"/>
              </a:rPr>
              <a:t>}</a:t>
            </a:r>
          </a:p>
          <a:p>
            <a:endParaRPr lang="en-US" sz="1200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762000" y="3657600"/>
            <a:ext cx="8229600" cy="25908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Employee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err="1" smtClean="0">
                <a:latin typeface="Consolas" pitchFamily="49" charset="0"/>
                <a:ea typeface="Calibri"/>
                <a:cs typeface="Times New Roman"/>
              </a:rPr>
              <a:t>employee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= 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Employee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       ID = 1,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       Name = </a:t>
            </a:r>
            <a:r>
              <a:rPr lang="en-US" sz="14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"Sami"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,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sz="1400" b="0" dirty="0" err="1" smtClean="0">
                <a:latin typeface="Consolas" pitchFamily="49" charset="0"/>
                <a:ea typeface="Calibri"/>
                <a:cs typeface="Times New Roman"/>
              </a:rPr>
              <a:t>HomeAddress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= { City = </a:t>
            </a:r>
            <a:r>
              <a:rPr lang="en-US" sz="14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"Sharpsburg"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, Country = </a:t>
            </a:r>
            <a:r>
              <a:rPr lang="en-US" sz="14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"USA"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   };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List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sz="1400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Employee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&gt; employees = 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List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sz="1400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Employee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&gt;() 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Employee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{ ID=2, Name=</a:t>
            </a:r>
            <a:r>
              <a:rPr lang="en-US" sz="14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"..."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sz="1400" b="0" dirty="0" err="1" smtClean="0">
                <a:latin typeface="Consolas" pitchFamily="49" charset="0"/>
                <a:ea typeface="Calibri"/>
                <a:cs typeface="Times New Roman"/>
              </a:rPr>
              <a:t>HomeAddress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= { City=</a:t>
            </a:r>
            <a:r>
              <a:rPr lang="en-US" sz="14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"..."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, Country=</a:t>
            </a:r>
            <a:r>
              <a:rPr lang="en-US" sz="14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"..."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}},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Employee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{ ID=3, Name=</a:t>
            </a:r>
            <a:r>
              <a:rPr lang="en-US" sz="14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"..."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sz="1400" b="0" dirty="0" err="1" smtClean="0">
                <a:latin typeface="Consolas" pitchFamily="49" charset="0"/>
                <a:ea typeface="Calibri"/>
                <a:cs typeface="Times New Roman"/>
              </a:rPr>
              <a:t>HomeAddress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= { City=</a:t>
            </a:r>
            <a:r>
              <a:rPr lang="en-US" sz="14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"..."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, Country=</a:t>
            </a:r>
            <a:r>
              <a:rPr lang="en-US" sz="14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"..."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}},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Employee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{ ID=4, Name=</a:t>
            </a:r>
            <a:r>
              <a:rPr lang="en-US" sz="14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"..."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sz="1400" b="0" dirty="0" err="1" smtClean="0">
                <a:latin typeface="Consolas" pitchFamily="49" charset="0"/>
                <a:ea typeface="Calibri"/>
                <a:cs typeface="Times New Roman"/>
              </a:rPr>
              <a:t>HomeAddress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= { City=</a:t>
            </a:r>
            <a:r>
              <a:rPr lang="en-US" sz="14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"..."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, Country=</a:t>
            </a:r>
            <a:r>
              <a:rPr lang="en-US" sz="14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"..."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}} 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};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Methods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8229600" cy="1828800"/>
          </a:xfrm>
        </p:spPr>
        <p:txBody>
          <a:bodyPr/>
          <a:lstStyle/>
          <a:p>
            <a:r>
              <a:rPr lang="en-US" dirty="0" smtClean="0"/>
              <a:t>Extensibility mechanism for designer generated code </a:t>
            </a:r>
          </a:p>
          <a:p>
            <a:pPr lvl="1"/>
            <a:r>
              <a:rPr lang="en-US" dirty="0" smtClean="0"/>
              <a:t>LINQ to SQL designer uses partial methods</a:t>
            </a:r>
          </a:p>
          <a:p>
            <a:r>
              <a:rPr lang="en-US" dirty="0" smtClean="0"/>
              <a:t>Implicitly private – no return values or out parameters</a:t>
            </a:r>
          </a:p>
          <a:p>
            <a:r>
              <a:rPr lang="en-US" dirty="0" smtClean="0"/>
              <a:t>Optimizations for unused methods</a:t>
            </a:r>
          </a:p>
          <a:p>
            <a:pPr lvl="1"/>
            <a:r>
              <a:rPr lang="en-US" dirty="0" smtClean="0"/>
              <a:t>Compiler removes method calls if no implementation is defined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304800" y="3048000"/>
            <a:ext cx="3581400" cy="2667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public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partial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class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Account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public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Account()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OnCreated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partial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void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OnCreated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4648200" y="3048000"/>
            <a:ext cx="4114800" cy="26670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public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partial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class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Account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partial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void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OnCreated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Console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.WriteLine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            "Account created..."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}    </a:t>
            </a: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8" name="Cross 7"/>
          <p:cNvSpPr/>
          <p:nvPr/>
        </p:nvSpPr>
        <p:spPr bwMode="auto">
          <a:xfrm>
            <a:off x="4038600" y="4114800"/>
            <a:ext cx="457200" cy="381000"/>
          </a:xfrm>
          <a:prstGeom prst="plus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C# History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0" y="3733800"/>
            <a:ext cx="5029200" cy="1981200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err="1" smtClean="0">
                <a:solidFill>
                  <a:srgbClr val="2B91AF"/>
                </a:solidFill>
                <a:ea typeface="Calibri"/>
                <a:cs typeface="Times New Roman"/>
              </a:rPr>
              <a:t>IEnumerable</a:t>
            </a:r>
            <a:r>
              <a:rPr lang="en-US" sz="1600" dirty="0" smtClean="0">
                <a:ea typeface="Calibri"/>
                <a:cs typeface="Times New Roman"/>
              </a:rPr>
              <a:t>&lt;</a:t>
            </a:r>
            <a:r>
              <a:rPr lang="en-US" sz="1600" dirty="0" smtClean="0">
                <a:solidFill>
                  <a:srgbClr val="2B91AF"/>
                </a:solidFill>
                <a:ea typeface="Calibri"/>
                <a:cs typeface="Times New Roman"/>
              </a:rPr>
              <a:t>Employee</a:t>
            </a:r>
            <a:r>
              <a:rPr lang="en-US" sz="1600" dirty="0" smtClean="0">
                <a:ea typeface="Calibri"/>
                <a:cs typeface="Times New Roman"/>
              </a:rPr>
              <a:t>&gt; </a:t>
            </a:r>
            <a:r>
              <a:rPr lang="en-US" sz="1600" dirty="0" err="1" smtClean="0">
                <a:ea typeface="Calibri"/>
                <a:cs typeface="Times New Roman"/>
              </a:rPr>
              <a:t>scotts</a:t>
            </a:r>
            <a:r>
              <a:rPr lang="en-US" sz="1600" dirty="0" smtClean="0">
                <a:ea typeface="Calibri"/>
                <a:cs typeface="Times New Roman"/>
              </a:rPr>
              <a:t> =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</a:t>
            </a:r>
            <a:r>
              <a:rPr lang="en-US" sz="1600" dirty="0" err="1" smtClean="0">
                <a:solidFill>
                  <a:srgbClr val="2B91AF"/>
                </a:solidFill>
                <a:ea typeface="Calibri"/>
                <a:cs typeface="Times New Roman"/>
              </a:rPr>
              <a:t>EnumerableExtensions</a:t>
            </a:r>
            <a:r>
              <a:rPr lang="en-US" sz="1600" dirty="0" err="1" smtClean="0">
                <a:ea typeface="Calibri"/>
                <a:cs typeface="Times New Roman"/>
              </a:rPr>
              <a:t>.Where</a:t>
            </a:r>
            <a:r>
              <a:rPr lang="en-US" sz="1600" dirty="0" smtClean="0">
                <a:ea typeface="Calibri"/>
                <a:cs typeface="Times New Roman"/>
              </a:rPr>
              <a:t>(employees,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      </a:t>
            </a: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delegate</a:t>
            </a:r>
            <a:r>
              <a:rPr lang="en-US" sz="1600" dirty="0" smtClean="0">
                <a:ea typeface="Calibri"/>
                <a:cs typeface="Times New Roman"/>
              </a:rPr>
              <a:t>(</a:t>
            </a:r>
            <a:r>
              <a:rPr lang="en-US" sz="1600" dirty="0" smtClean="0">
                <a:solidFill>
                  <a:srgbClr val="2B91AF"/>
                </a:solidFill>
                <a:ea typeface="Calibri"/>
                <a:cs typeface="Times New Roman"/>
              </a:rPr>
              <a:t>Employee</a:t>
            </a:r>
            <a:r>
              <a:rPr lang="en-US" sz="1600" dirty="0" smtClean="0">
                <a:ea typeface="Calibri"/>
                <a:cs typeface="Times New Roman"/>
              </a:rPr>
              <a:t> e)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      {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          </a:t>
            </a: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return</a:t>
            </a:r>
            <a:r>
              <a:rPr lang="en-US" sz="1600" dirty="0" smtClean="0">
                <a:ea typeface="Calibri"/>
                <a:cs typeface="Times New Roman"/>
              </a:rPr>
              <a:t> </a:t>
            </a:r>
            <a:r>
              <a:rPr lang="en-US" sz="1600" dirty="0" err="1" smtClean="0">
                <a:ea typeface="Calibri"/>
                <a:cs typeface="Times New Roman"/>
              </a:rPr>
              <a:t>e.Name</a:t>
            </a:r>
            <a:r>
              <a:rPr lang="en-US" sz="1600" dirty="0" smtClean="0">
                <a:ea typeface="Calibri"/>
                <a:cs typeface="Times New Roman"/>
              </a:rPr>
              <a:t> == </a:t>
            </a:r>
            <a:r>
              <a:rPr lang="en-US" sz="1600" dirty="0" smtClean="0">
                <a:solidFill>
                  <a:srgbClr val="A31515"/>
                </a:solidFill>
                <a:ea typeface="Calibri"/>
                <a:cs typeface="Times New Roman"/>
              </a:rPr>
              <a:t>"Scott"</a:t>
            </a:r>
            <a:r>
              <a:rPr lang="en-US" sz="1600" dirty="0" smtClean="0">
                <a:ea typeface="Calibri"/>
                <a:cs typeface="Times New Roman"/>
              </a:rPr>
              <a:t>;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      });</a:t>
            </a:r>
          </a:p>
          <a:p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304800" y="2362200"/>
            <a:ext cx="4419600" cy="914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sequence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Employee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&gt;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scotts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employees.where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(Name ==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"Scott"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Segoe UI" pitchFamily="34" charset="0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609600" y="1295400"/>
            <a:ext cx="66255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Integrating data queries into C# has been a goal for years.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5029200" y="3352800"/>
            <a:ext cx="19800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“LINQ” in C# 2.0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685800" y="1981200"/>
            <a:ext cx="3200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“LINQ” on the whiteboard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LINQ is the product of language and framework design</a:t>
            </a:r>
          </a:p>
          <a:p>
            <a:pPr lvl="1"/>
            <a:r>
              <a:rPr lang="en-US" dirty="0" smtClean="0"/>
              <a:t>Extension methods</a:t>
            </a:r>
          </a:p>
          <a:p>
            <a:pPr lvl="1"/>
            <a:r>
              <a:rPr lang="en-US" dirty="0" smtClean="0"/>
              <a:t>Lambda expressions</a:t>
            </a:r>
          </a:p>
          <a:p>
            <a:pPr lvl="1"/>
            <a:r>
              <a:rPr lang="en-US" dirty="0" smtClean="0"/>
              <a:t>Expression trees</a:t>
            </a:r>
          </a:p>
          <a:p>
            <a:pPr lvl="1"/>
            <a:r>
              <a:rPr lang="en-US" dirty="0" smtClean="0"/>
              <a:t>Query expressions</a:t>
            </a:r>
          </a:p>
          <a:p>
            <a:r>
              <a:rPr lang="en-US" dirty="0" smtClean="0"/>
              <a:t>Many of these LINQ oriented features useful for everyday code</a:t>
            </a:r>
          </a:p>
          <a:p>
            <a:pPr lvl="1"/>
            <a:r>
              <a:rPr lang="en-US" dirty="0" smtClean="0"/>
              <a:t>Functional programming</a:t>
            </a:r>
          </a:p>
          <a:p>
            <a:pPr lvl="1"/>
            <a:r>
              <a:rPr lang="en-US" dirty="0" smtClean="0"/>
              <a:t>Reduced typed noise</a:t>
            </a:r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Evolution of LINQ and Its Impact On The Design of C# </a:t>
            </a:r>
            <a:r>
              <a:rPr lang="en-US" dirty="0" smtClean="0">
                <a:hlinkClick r:id="rId2"/>
              </a:rPr>
              <a:t>http://msdn2.microsoft.com/en-us/magazine/cc163400.aspx</a:t>
            </a:r>
            <a:endParaRPr lang="en-US" dirty="0" smtClean="0"/>
          </a:p>
          <a:p>
            <a:r>
              <a:rPr lang="en-US" dirty="0" smtClean="0"/>
              <a:t>Visual Studio 2008 Samples (Expression Tree Viewer) </a:t>
            </a:r>
            <a:r>
              <a:rPr lang="en-US" dirty="0" smtClean="0">
                <a:hlinkClick r:id="rId3"/>
              </a:rPr>
              <a:t>http://msdn2.microsoft.com/en-us/vcsharp/bb330936.aspx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Problems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371600"/>
            <a:ext cx="5257800" cy="2057400"/>
          </a:xfrm>
        </p:spPr>
        <p:txBody>
          <a:bodyPr/>
          <a:lstStyle/>
          <a:p>
            <a:r>
              <a:rPr lang="en-US" dirty="0" smtClean="0"/>
              <a:t>Code doesn’t look like a query</a:t>
            </a:r>
          </a:p>
          <a:p>
            <a:r>
              <a:rPr lang="en-US" dirty="0" smtClean="0"/>
              <a:t>Static classes hide operations</a:t>
            </a:r>
          </a:p>
          <a:p>
            <a:r>
              <a:rPr lang="en-US" dirty="0" smtClean="0"/>
              <a:t>Anonymous methods are verbose</a:t>
            </a:r>
          </a:p>
          <a:p>
            <a:r>
              <a:rPr lang="en-US" dirty="0" smtClean="0"/>
              <a:t>Projected types require definitions</a:t>
            </a:r>
          </a:p>
          <a:p>
            <a:r>
              <a:rPr lang="en-US" dirty="0" smtClean="0"/>
              <a:t>Type names clutter the code</a:t>
            </a:r>
          </a:p>
          <a:p>
            <a:endParaRPr lang="en-US" dirty="0" smtClean="0"/>
          </a:p>
        </p:txBody>
      </p:sp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3429000" y="3886200"/>
            <a:ext cx="5181600" cy="1752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-342900" algn="l" defTabSz="-13873163" rtl="0" eaLnBrk="1" fontAlgn="base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IEnumerable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Employee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&gt; 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scotts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 = </a:t>
            </a:r>
          </a:p>
          <a:p>
            <a:pPr marL="0" marR="0" lvl="0" indent="-342900" algn="l" defTabSz="-13873163" rtl="0" eaLnBrk="1" fontAlgn="base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EnumerableExtensions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.Where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(employees,</a:t>
            </a:r>
          </a:p>
          <a:p>
            <a:pPr marL="0" marR="0" lvl="0" indent="-342900" algn="l" defTabSz="-13873163" rtl="0" eaLnBrk="1" fontAlgn="base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         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delegate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Employee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 e)</a:t>
            </a:r>
          </a:p>
          <a:p>
            <a:pPr marL="0" marR="0" lvl="0" indent="-342900" algn="l" defTabSz="-13873163" rtl="0" eaLnBrk="1" fontAlgn="base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          {</a:t>
            </a:r>
          </a:p>
          <a:p>
            <a:pPr marL="0" marR="0" lvl="0" indent="-342900" algn="l" defTabSz="-13873163" rtl="0" eaLnBrk="1" fontAlgn="base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             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return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e.Name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 ==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"Scott"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;</a:t>
            </a:r>
          </a:p>
          <a:p>
            <a:pPr marL="0" marR="0" lvl="0" indent="-342900" algn="l" defTabSz="-13873163" rtl="0" eaLnBrk="1" fontAlgn="base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          });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Segoe UI" pitchFamily="34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4953000" y="3440668"/>
            <a:ext cx="19800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“LINQ” in C# 2.0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Evolving The Language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191000" y="4191000"/>
            <a:ext cx="4572000" cy="1752600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 smtClean="0">
                <a:solidFill>
                  <a:srgbClr val="0000FF"/>
                </a:solidFill>
                <a:ea typeface="Calibri"/>
                <a:cs typeface="Times New Roman"/>
              </a:rPr>
              <a:t>var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scotts</a:t>
            </a:r>
            <a:r>
              <a:rPr lang="en-US" dirty="0" smtClean="0">
                <a:ea typeface="Calibri"/>
                <a:cs typeface="Times New Roman"/>
              </a:rPr>
              <a:t> = </a:t>
            </a:r>
            <a:endParaRPr lang="en-US" sz="16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     </a:t>
            </a:r>
            <a:r>
              <a:rPr lang="en-US" dirty="0" smtClean="0">
                <a:solidFill>
                  <a:srgbClr val="0000FF"/>
                </a:solidFill>
                <a:ea typeface="Calibri"/>
                <a:cs typeface="Times New Roman"/>
              </a:rPr>
              <a:t>from</a:t>
            </a:r>
            <a:r>
              <a:rPr lang="en-US" dirty="0" smtClean="0">
                <a:ea typeface="Calibri"/>
                <a:cs typeface="Times New Roman"/>
              </a:rPr>
              <a:t> e </a:t>
            </a:r>
            <a:r>
              <a:rPr lang="en-US" dirty="0" smtClean="0">
                <a:solidFill>
                  <a:srgbClr val="0000FF"/>
                </a:solidFill>
                <a:ea typeface="Calibri"/>
                <a:cs typeface="Times New Roman"/>
              </a:rPr>
              <a:t>in</a:t>
            </a:r>
            <a:r>
              <a:rPr lang="en-US" dirty="0" smtClean="0">
                <a:ea typeface="Calibri"/>
                <a:cs typeface="Times New Roman"/>
              </a:rPr>
              <a:t> employees</a:t>
            </a:r>
            <a:endParaRPr lang="en-US" sz="16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     </a:t>
            </a:r>
            <a:r>
              <a:rPr lang="en-US" dirty="0" smtClean="0">
                <a:solidFill>
                  <a:srgbClr val="0000FF"/>
                </a:solidFill>
                <a:ea typeface="Calibri"/>
                <a:cs typeface="Times New Roman"/>
              </a:rPr>
              <a:t>where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e.Name</a:t>
            </a:r>
            <a:r>
              <a:rPr lang="en-US" dirty="0" smtClean="0">
                <a:ea typeface="Calibri"/>
                <a:cs typeface="Times New Roman"/>
              </a:rPr>
              <a:t> == </a:t>
            </a:r>
            <a:r>
              <a:rPr lang="en-US" dirty="0" smtClean="0">
                <a:solidFill>
                  <a:srgbClr val="A31515"/>
                </a:solidFill>
                <a:ea typeface="Calibri"/>
                <a:cs typeface="Times New Roman"/>
              </a:rPr>
              <a:t>"Scott"</a:t>
            </a:r>
            <a:endParaRPr lang="en-US" sz="16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/>
                <a:cs typeface="Times New Roman"/>
              </a:rPr>
              <a:t>     </a:t>
            </a:r>
            <a:r>
              <a:rPr lang="en-US" dirty="0" smtClean="0">
                <a:solidFill>
                  <a:srgbClr val="0000FF"/>
                </a:solidFill>
                <a:ea typeface="Calibri"/>
                <a:cs typeface="Times New Roman"/>
              </a:rPr>
              <a:t>select</a:t>
            </a:r>
            <a:r>
              <a:rPr lang="en-US" dirty="0" smtClean="0">
                <a:ea typeface="Calibri"/>
                <a:cs typeface="Times New Roman"/>
              </a:rPr>
              <a:t> e;</a:t>
            </a:r>
            <a:endParaRPr lang="en-US" sz="1600" dirty="0" smtClean="0">
              <a:ea typeface="Calibri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228600" y="1752600"/>
            <a:ext cx="5181600" cy="1752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-342900" algn="l" defTabSz="-13873163" rtl="0" eaLnBrk="1" fontAlgn="base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IEnumerable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Employee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&gt; 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scotts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 = </a:t>
            </a:r>
          </a:p>
          <a:p>
            <a:pPr marL="0" marR="0" lvl="0" indent="-342900" algn="l" defTabSz="-13873163" rtl="0" eaLnBrk="1" fontAlgn="base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EnumerableExtensions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.Where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(employees,</a:t>
            </a:r>
          </a:p>
          <a:p>
            <a:pPr marL="0" marR="0" lvl="0" indent="-342900" algn="l" defTabSz="-13873163" rtl="0" eaLnBrk="1" fontAlgn="base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         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delegate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Employee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 e)</a:t>
            </a:r>
          </a:p>
          <a:p>
            <a:pPr marL="0" marR="0" lvl="0" indent="-342900" algn="l" defTabSz="-13873163" rtl="0" eaLnBrk="1" fontAlgn="base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          {</a:t>
            </a:r>
          </a:p>
          <a:p>
            <a:pPr marL="0" marR="0" lvl="0" indent="-342900" algn="l" defTabSz="-13873163" rtl="0" eaLnBrk="1" fontAlgn="base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             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return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e.Name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 ==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"Scott"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;</a:t>
            </a:r>
          </a:p>
          <a:p>
            <a:pPr marL="0" marR="0" lvl="0" indent="-342900" algn="l" defTabSz="-13873163" rtl="0" eaLnBrk="1" fontAlgn="base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Calibri"/>
                <a:cs typeface="Times New Roman"/>
              </a:rPr>
              <a:t>          });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Segoe UI" pitchFamily="34" charset="0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1752600" y="1307068"/>
            <a:ext cx="19800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“LINQ” in C# 2.0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5257800" y="3733800"/>
            <a:ext cx="19800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Today’s LINQ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  <p:sp>
        <p:nvSpPr>
          <p:cNvPr id="8" name="Bent Arrow 7"/>
          <p:cNvSpPr/>
          <p:nvPr/>
        </p:nvSpPr>
        <p:spPr bwMode="auto">
          <a:xfrm flipV="1">
            <a:off x="2743200" y="3733800"/>
            <a:ext cx="1295400" cy="1676400"/>
          </a:xfrm>
          <a:prstGeom prst="bent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Methods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838200"/>
          </a:xfrm>
        </p:spPr>
        <p:txBody>
          <a:bodyPr/>
          <a:lstStyle/>
          <a:p>
            <a:r>
              <a:rPr lang="en-US" dirty="0" smtClean="0"/>
              <a:t>Create the illusion of new methods on an existing type</a:t>
            </a:r>
          </a:p>
          <a:p>
            <a:pPr lvl="1"/>
            <a:r>
              <a:rPr lang="en-US" dirty="0" smtClean="0"/>
              <a:t>Even sealed classes and interfaces</a:t>
            </a:r>
          </a:p>
          <a:p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228600" y="2209800"/>
            <a:ext cx="6858000" cy="2590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// Extending string via static methods (pre C# 3.0)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public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static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class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StringUtils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{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static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public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double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ToDouble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string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data)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{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double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result =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double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.Parse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(data);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return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result;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}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}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Segoe UI" pitchFamily="34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3733800" y="4648200"/>
            <a:ext cx="4876800" cy="7620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string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text =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"43.35"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double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data =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StringUtils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.ToDouble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(text);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Extension Methods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1295400"/>
          </a:xfrm>
        </p:spPr>
        <p:txBody>
          <a:bodyPr/>
          <a:lstStyle/>
          <a:p>
            <a:r>
              <a:rPr lang="en-US" dirty="0" smtClean="0"/>
              <a:t>First parameter of an extension method uses </a:t>
            </a:r>
            <a:r>
              <a:rPr lang="en-US" i="1" dirty="0" smtClean="0">
                <a:latin typeface="Consolas" pitchFamily="49" charset="0"/>
              </a:rPr>
              <a:t>this </a:t>
            </a:r>
            <a:r>
              <a:rPr lang="en-US" dirty="0" smtClean="0"/>
              <a:t>modifier</a:t>
            </a:r>
          </a:p>
          <a:p>
            <a:r>
              <a:rPr lang="en-US" dirty="0" smtClean="0"/>
              <a:t>Can invoke static method with instance syntax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381000" y="2514600"/>
            <a:ext cx="6248400" cy="2438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public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static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class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StringExtensions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{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static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public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double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ToDouble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this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string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data)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{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double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result =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double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.Parse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(data);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return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result;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}    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}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3733800" y="4648200"/>
            <a:ext cx="4876800" cy="7620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string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text =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"43.35"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double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data =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text.ToDouble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();</a:t>
            </a:r>
            <a:endParaRPr lang="en-US" sz="1400" b="0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10" name="Down Arrow 9"/>
          <p:cNvSpPr/>
          <p:nvPr/>
        </p:nvSpPr>
        <p:spPr bwMode="auto">
          <a:xfrm rot="2224346">
            <a:off x="4641088" y="2607046"/>
            <a:ext cx="242822" cy="563446"/>
          </a:xfrm>
          <a:prstGeom prst="downArrow">
            <a:avLst/>
          </a:prstGeom>
          <a:gradFill rotWithShape="1">
            <a:gsLst>
              <a:gs pos="0">
                <a:schemeClr val="accent6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Extension Methods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Must define inside a non-generic, static class</a:t>
            </a:r>
          </a:p>
          <a:p>
            <a:r>
              <a:rPr lang="en-US" dirty="0" smtClean="0"/>
              <a:t>Extension methods are still external, static methods</a:t>
            </a:r>
          </a:p>
          <a:p>
            <a:pPr lvl="1"/>
            <a:r>
              <a:rPr lang="en-US" dirty="0" smtClean="0"/>
              <a:t>No access to private state or methods of target object</a:t>
            </a:r>
          </a:p>
          <a:p>
            <a:r>
              <a:rPr lang="en-US" dirty="0" smtClean="0"/>
              <a:t>Cannot hide, replace, or override instance methods</a:t>
            </a:r>
          </a:p>
          <a:p>
            <a:pPr lvl="1"/>
            <a:r>
              <a:rPr lang="en-US" dirty="0" smtClean="0"/>
              <a:t>Compiler only looks for extension methods when it finds no compatible instance method</a:t>
            </a:r>
          </a:p>
          <a:p>
            <a:r>
              <a:rPr lang="en-US" dirty="0" smtClean="0"/>
              <a:t>Must import namespace for extension method</a:t>
            </a:r>
          </a:p>
          <a:p>
            <a:pPr lvl="1"/>
            <a:r>
              <a:rPr lang="en-US" dirty="0" smtClean="0"/>
              <a:t>Namespace design is important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Methods and LINQ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System.Linq</a:t>
            </a:r>
            <a:r>
              <a:rPr lang="en-US" dirty="0" smtClean="0"/>
              <a:t> defines extension methods for </a:t>
            </a:r>
            <a:r>
              <a:rPr lang="en-US" dirty="0" err="1" smtClean="0"/>
              <a:t>IEnumerable</a:t>
            </a:r>
            <a:r>
              <a:rPr lang="en-US" dirty="0" smtClean="0"/>
              <a:t>&lt;T&gt; and </a:t>
            </a:r>
            <a:r>
              <a:rPr lang="en-US" dirty="0" err="1" smtClean="0"/>
              <a:t>IQueryable</a:t>
            </a:r>
            <a:r>
              <a:rPr lang="en-US" dirty="0" smtClean="0"/>
              <a:t>&lt;T&gt;</a:t>
            </a:r>
          </a:p>
          <a:p>
            <a:pPr lvl="1"/>
            <a:r>
              <a:rPr lang="en-US" dirty="0" smtClean="0"/>
              <a:t>Standard query operators like Select, </a:t>
            </a:r>
            <a:r>
              <a:rPr lang="en-US" dirty="0" err="1" smtClean="0"/>
              <a:t>OrderBy</a:t>
            </a:r>
            <a:r>
              <a:rPr lang="en-US" dirty="0" smtClean="0"/>
              <a:t>, Where, and many more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228600" y="2438400"/>
            <a:ext cx="7315200" cy="25908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namespace</a:t>
            </a:r>
            <a:r>
              <a:rPr lang="en-US" sz="1400" b="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err="1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System.Linq</a:t>
            </a:r>
            <a:r>
              <a:rPr lang="en-US" sz="1400" b="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/>
            </a:r>
            <a:br>
              <a:rPr lang="en-US" sz="1400" b="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</a:br>
            <a:r>
              <a:rPr lang="en-US" sz="1400" b="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{   </a:t>
            </a:r>
            <a:br>
              <a:rPr lang="en-US" sz="1400" b="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</a:br>
            <a:r>
              <a:rPr lang="en-US" sz="1400" b="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    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public</a:t>
            </a:r>
            <a:r>
              <a:rPr lang="en-US" sz="1400" b="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static</a:t>
            </a:r>
            <a:r>
              <a:rPr lang="en-US" sz="1400" b="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class</a:t>
            </a:r>
            <a:r>
              <a:rPr lang="en-US" sz="1400" b="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Enumerable</a:t>
            </a:r>
            <a:br>
              <a:rPr lang="en-US" sz="1400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</a:br>
            <a:r>
              <a:rPr lang="en-US" sz="1400" b="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    {</a:t>
            </a:r>
            <a:br>
              <a:rPr lang="en-US" sz="1400" b="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</a:br>
            <a:r>
              <a:rPr lang="en-US" sz="1400" b="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        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public</a:t>
            </a:r>
            <a:r>
              <a:rPr lang="en-US" sz="1400" b="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static</a:t>
            </a:r>
            <a:r>
              <a:rPr lang="en-US" sz="1400" b="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IEnumerable</a:t>
            </a:r>
            <a:r>
              <a:rPr lang="en-US" sz="1400" b="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sz="1400" b="0" dirty="0" err="1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TSource</a:t>
            </a:r>
            <a:r>
              <a:rPr lang="en-US" sz="1400" b="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&gt; Where&lt;</a:t>
            </a:r>
            <a:r>
              <a:rPr lang="en-US" sz="1400" b="0" dirty="0" err="1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TSource</a:t>
            </a:r>
            <a:r>
              <a:rPr lang="en-US" sz="1400" b="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&gt;(</a:t>
            </a:r>
            <a:br>
              <a:rPr lang="en-US" sz="1400" b="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</a:br>
            <a:r>
              <a:rPr lang="en-US" sz="1400" b="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                                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this</a:t>
            </a:r>
            <a:r>
              <a:rPr lang="en-US" sz="1400" b="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IEnumerable</a:t>
            </a:r>
            <a:r>
              <a:rPr lang="en-US" sz="1400" b="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sz="1400" b="0" dirty="0" err="1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TSource</a:t>
            </a:r>
            <a:r>
              <a:rPr lang="en-US" sz="1400" b="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&gt; source,</a:t>
            </a:r>
            <a:br>
              <a:rPr lang="en-US" sz="1400" b="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</a:br>
            <a:r>
              <a:rPr lang="en-US" sz="1400" b="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                                </a:t>
            </a:r>
            <a:r>
              <a:rPr lang="en-US" sz="14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Func</a:t>
            </a:r>
            <a:r>
              <a:rPr lang="en-US" sz="1400" b="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sz="1400" b="0" dirty="0" err="1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TSource</a:t>
            </a:r>
            <a:r>
              <a:rPr lang="en-US" sz="1400" b="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sz="1400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bool</a:t>
            </a:r>
            <a:r>
              <a:rPr lang="en-US" sz="1400" b="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&gt; predicate) …       </a:t>
            </a:r>
            <a:r>
              <a:rPr lang="en-US" sz="1400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/>
            </a:r>
            <a:br>
              <a:rPr lang="en-US" sz="1400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</a:br>
            <a:r>
              <a:rPr lang="en-US" sz="1400" b="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    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    ...</a:t>
            </a:r>
            <a:br>
              <a:rPr lang="en-US" sz="1400" b="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</a:br>
            <a:r>
              <a:rPr lang="en-US" sz="1400" b="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Times New Roman"/>
              </a:rPr>
              <a:t>}</a:t>
            </a:r>
            <a:endParaRPr lang="en-US" sz="1400" b="0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2743200" y="4419600"/>
            <a:ext cx="6248400" cy="1905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string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[] cities = {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"Boston"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"Los Angeles"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"Seattle"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"London"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"Hyderabad“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};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IEnumerable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string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&gt;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filteredList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cities.Where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delegate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string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s)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  {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return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s.StartsWith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"L"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 });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5935</TotalTime>
  <Words>1809</Words>
  <Application>Microsoft Office PowerPoint</Application>
  <PresentationFormat>On-screen Show (4:3)</PresentationFormat>
  <Paragraphs>391</Paragraphs>
  <Slides>31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1_SapphireTemplate</vt:lpstr>
      <vt:lpstr>C# and LINQ</vt:lpstr>
      <vt:lpstr>Overview</vt:lpstr>
      <vt:lpstr>Some C# History</vt:lpstr>
      <vt:lpstr>Syntax Problems</vt:lpstr>
      <vt:lpstr>Evolving The Language</vt:lpstr>
      <vt:lpstr>Extension Methods</vt:lpstr>
      <vt:lpstr>Defining Extension Methods</vt:lpstr>
      <vt:lpstr>Using Extension Methods</vt:lpstr>
      <vt:lpstr>Extension Methods and LINQ</vt:lpstr>
      <vt:lpstr>Shrinking Delegate Creation</vt:lpstr>
      <vt:lpstr>Lambda Expression Essentials</vt:lpstr>
      <vt:lpstr>Constructing Lambda Expressions</vt:lpstr>
      <vt:lpstr>Invoking Lambda Expressions</vt:lpstr>
      <vt:lpstr>Lambdas for LINQ</vt:lpstr>
      <vt:lpstr>Code as Data</vt:lpstr>
      <vt:lpstr>Expression Trees</vt:lpstr>
      <vt:lpstr>Using Expressions</vt:lpstr>
      <vt:lpstr>Analyzing Trees</vt:lpstr>
      <vt:lpstr>In-memory LINQ Versus Remote LINQ</vt:lpstr>
      <vt:lpstr>Next Steps …</vt:lpstr>
      <vt:lpstr>Query Expressions</vt:lpstr>
      <vt:lpstr>Sweet and Sugary Syntax</vt:lpstr>
      <vt:lpstr>Remaining Troubles</vt:lpstr>
      <vt:lpstr>Implicit Typing</vt:lpstr>
      <vt:lpstr>Restrictions For Implicit Typing</vt:lpstr>
      <vt:lpstr>Anonymous Types</vt:lpstr>
      <vt:lpstr>LINQ with var and Anonymous Types </vt:lpstr>
      <vt:lpstr>Initializers For Named Classes and Collections</vt:lpstr>
      <vt:lpstr>Partial Methods</vt:lpstr>
      <vt:lpstr>Summary</vt:lpstr>
      <vt:lpstr>References</vt:lpstr>
    </vt:vector>
  </TitlesOfParts>
  <LinksUpToDate>false</LinksUpToDate>
  <SharedDoc>false</SharedDoc>
  <HyperlinkBase>http://www.pluralsight.com/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K Scott Allen</cp:lastModifiedBy>
  <cp:revision>392</cp:revision>
  <dcterms:created xsi:type="dcterms:W3CDTF">2007-12-27T20:50:38Z</dcterms:created>
  <dcterms:modified xsi:type="dcterms:W3CDTF">2012-04-19T02:16:05Z</dcterms:modified>
</cp:coreProperties>
</file>