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1"/>
  </p:notesMasterIdLst>
  <p:handoutMasterIdLst>
    <p:handoutMasterId r:id="rId12"/>
  </p:handoutMasterIdLst>
  <p:sldIdLst>
    <p:sldId id="327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5" autoAdjust="0"/>
    <p:restoredTop sz="91071" autoAdjust="0"/>
  </p:normalViewPr>
  <p:slideViewPr>
    <p:cSldViewPr>
      <p:cViewPr varScale="1">
        <p:scale>
          <a:sx n="67" d="100"/>
          <a:sy n="67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80" y="-102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1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6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04873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1534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641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77725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07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2108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07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odetocode.com/default.aspx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50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69" r:id="rId8"/>
    <p:sldLayoutId id="2147483770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C# and the DLR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A Dynamic Duo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Dynamic?</a:t>
            </a:r>
            <a:endParaRPr lang="en-US" dirty="0"/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1"/>
          </p:nvPr>
        </p:nvSpPr>
        <p:spPr bwMode="auto">
          <a:xfrm>
            <a:off x="304800" y="4103255"/>
            <a:ext cx="426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1600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 result </a:t>
            </a: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b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dirty="0" err="1" smtClean="0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0" dirty="0">
                <a:solidFill>
                  <a:srgbClr val="A31515"/>
                </a:solidFill>
                <a:latin typeface="Consolas"/>
              </a:rPr>
              <a:t>"42"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) * 2;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onsolas" pitchFamily="49" charset="0"/>
              <a:ea typeface="Calibri"/>
              <a:cs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8209"/>
              </p:ext>
            </p:extLst>
          </p:nvPr>
        </p:nvGraphicFramePr>
        <p:xfrm>
          <a:off x="304800" y="1676400"/>
          <a:ext cx="8610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/ 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Haskell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648200" y="4114800"/>
            <a:ext cx="426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b="0" dirty="0">
                <a:solidFill>
                  <a:srgbClr val="A31515"/>
                </a:solidFill>
                <a:latin typeface="Consolas"/>
              </a:rPr>
              <a:t>"42"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* 2;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41737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2400" y="304800"/>
            <a:ext cx="5105400" cy="137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alibri"/>
                <a:cs typeface="Times New Roman"/>
              </a:rPr>
              <a:t>{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FirstName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; }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75397" y="2057400"/>
            <a:ext cx="762000" cy="762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000" dirty="0" smtClean="0">
                <a:latin typeface="Tekton Pro" pitchFamily="34" charset="0"/>
              </a:rPr>
              <a:t>Employee</a:t>
            </a:r>
          </a:p>
          <a:p>
            <a:pPr algn="ctr"/>
            <a:r>
              <a:rPr lang="en-US" sz="1000" b="0" dirty="0" err="1" smtClean="0">
                <a:latin typeface="Tekton Pro" pitchFamily="34" charset="0"/>
              </a:rPr>
              <a:t>FirstName</a:t>
            </a:r>
            <a:endParaRPr lang="en-US" sz="1000" b="0" dirty="0">
              <a:latin typeface="Tekton Pro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2600" y="2057400"/>
            <a:ext cx="762000" cy="762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000" dirty="0" smtClean="0">
                <a:latin typeface="Tekton Pro" pitchFamily="34" charset="0"/>
              </a:rPr>
              <a:t>Employee</a:t>
            </a:r>
          </a:p>
          <a:p>
            <a:pPr algn="ctr"/>
            <a:r>
              <a:rPr lang="en-US" sz="1000" b="0" dirty="0" err="1" smtClean="0">
                <a:latin typeface="Tekton Pro" pitchFamily="34" charset="0"/>
              </a:rPr>
              <a:t>FirstName</a:t>
            </a:r>
            <a:endParaRPr lang="en-US" sz="1000" b="0" dirty="0">
              <a:latin typeface="Tekton Pro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48000" y="2057400"/>
            <a:ext cx="762000" cy="762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000" dirty="0" smtClean="0">
                <a:latin typeface="Tekton Pro" pitchFamily="34" charset="0"/>
              </a:rPr>
              <a:t>Employee</a:t>
            </a:r>
          </a:p>
          <a:p>
            <a:pPr algn="ctr"/>
            <a:r>
              <a:rPr lang="en-US" sz="1000" b="0" dirty="0" err="1" smtClean="0">
                <a:latin typeface="Tekton Pro" pitchFamily="34" charset="0"/>
              </a:rPr>
              <a:t>FirstName</a:t>
            </a:r>
            <a:endParaRPr lang="en-US" sz="1000" b="0" dirty="0">
              <a:latin typeface="Tekton Pro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91000" y="2057400"/>
            <a:ext cx="762000" cy="762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000" dirty="0" smtClean="0">
                <a:latin typeface="Tekton Pro" pitchFamily="34" charset="0"/>
              </a:rPr>
              <a:t>Employee</a:t>
            </a:r>
          </a:p>
          <a:p>
            <a:pPr algn="ctr"/>
            <a:r>
              <a:rPr lang="en-US" sz="1000" b="0" dirty="0" err="1" smtClean="0">
                <a:latin typeface="Tekton Pro" pitchFamily="34" charset="0"/>
              </a:rPr>
              <a:t>FirstName</a:t>
            </a:r>
            <a:endParaRPr lang="en-US" sz="1000" b="0" dirty="0">
              <a:latin typeface="Tekton Pro" pitchFamily="34" charset="0"/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 bwMode="auto">
          <a:xfrm flipH="1">
            <a:off x="856397" y="1676400"/>
            <a:ext cx="1848703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4" idx="2"/>
            <a:endCxn id="9" idx="0"/>
          </p:cNvCxnSpPr>
          <p:nvPr/>
        </p:nvCxnSpPr>
        <p:spPr bwMode="auto">
          <a:xfrm flipH="1">
            <a:off x="2133600" y="1676400"/>
            <a:ext cx="5715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4" idx="2"/>
            <a:endCxn id="10" idx="0"/>
          </p:cNvCxnSpPr>
          <p:nvPr/>
        </p:nvCxnSpPr>
        <p:spPr bwMode="auto">
          <a:xfrm>
            <a:off x="2705100" y="1676400"/>
            <a:ext cx="7239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4" idx="2"/>
            <a:endCxn id="11" idx="0"/>
          </p:cNvCxnSpPr>
          <p:nvPr/>
        </p:nvCxnSpPr>
        <p:spPr bwMode="auto">
          <a:xfrm>
            <a:off x="2705100" y="1676400"/>
            <a:ext cx="18669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 Placeholder 2"/>
          <p:cNvSpPr txBox="1">
            <a:spLocks/>
          </p:cNvSpPr>
          <p:nvPr/>
        </p:nvSpPr>
        <p:spPr bwMode="auto">
          <a:xfrm>
            <a:off x="2019300" y="3124200"/>
            <a:ext cx="56769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Employee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attr_accessor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: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firstName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end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alibri"/>
                <a:cs typeface="Times New Roman"/>
              </a:rPr>
              <a:t> 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/>
                <a:ea typeface="Calibri"/>
                <a:cs typeface="Times New Roman"/>
              </a:rPr>
              <a:t>Employee</a:t>
            </a:r>
            <a:r>
              <a:rPr lang="en-US" sz="1600" dirty="0" err="1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class_eval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attr_accessor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: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lastName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514600" y="5562600"/>
            <a:ext cx="997140" cy="10167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000" dirty="0" smtClean="0">
                <a:latin typeface="Tekton Pro" pitchFamily="34" charset="0"/>
              </a:rPr>
              <a:t>Employee</a:t>
            </a:r>
          </a:p>
          <a:p>
            <a:pPr algn="ctr"/>
            <a:r>
              <a:rPr lang="en-US" sz="1000" b="0" dirty="0" err="1" smtClean="0">
                <a:latin typeface="Tekton Pro" pitchFamily="34" charset="0"/>
              </a:rPr>
              <a:t>FirstName</a:t>
            </a:r>
            <a:endParaRPr lang="en-US" sz="1000" b="0" dirty="0" smtClean="0">
              <a:latin typeface="Tekton Pro" pitchFamily="34" charset="0"/>
            </a:endParaRPr>
          </a:p>
          <a:p>
            <a:pPr algn="ctr"/>
            <a:r>
              <a:rPr lang="en-US" sz="1000" b="0" dirty="0" err="1" smtClean="0">
                <a:latin typeface="Tekton Pro" pitchFamily="34" charset="0"/>
              </a:rPr>
              <a:t>LastName</a:t>
            </a:r>
            <a:endParaRPr lang="en-US" sz="1000" b="0" dirty="0">
              <a:latin typeface="Tekton Pro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29050" y="5562600"/>
            <a:ext cx="997140" cy="10167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000" dirty="0" smtClean="0">
                <a:latin typeface="Tekton Pro" pitchFamily="34" charset="0"/>
              </a:rPr>
              <a:t>Employee</a:t>
            </a:r>
          </a:p>
          <a:p>
            <a:pPr algn="ctr"/>
            <a:r>
              <a:rPr lang="en-US" sz="1000" b="0" dirty="0" err="1" smtClean="0">
                <a:latin typeface="Tekton Pro" pitchFamily="34" charset="0"/>
              </a:rPr>
              <a:t>FirstName</a:t>
            </a:r>
            <a:endParaRPr lang="en-US" sz="1000" b="0" dirty="0" smtClean="0">
              <a:latin typeface="Tekton Pro" pitchFamily="34" charset="0"/>
            </a:endParaRPr>
          </a:p>
          <a:p>
            <a:pPr algn="ctr"/>
            <a:r>
              <a:rPr lang="en-US" sz="1000" b="0" dirty="0" err="1" smtClean="0">
                <a:latin typeface="Tekton Pro" pitchFamily="34" charset="0"/>
              </a:rPr>
              <a:t>LastName</a:t>
            </a:r>
            <a:endParaRPr lang="en-US" sz="1000" b="0" dirty="0">
              <a:latin typeface="Tekton Pro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130990" y="5547815"/>
            <a:ext cx="997140" cy="10167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000" dirty="0" smtClean="0">
                <a:latin typeface="Tekton Pro" pitchFamily="34" charset="0"/>
              </a:rPr>
              <a:t>Employee</a:t>
            </a:r>
          </a:p>
          <a:p>
            <a:pPr algn="ctr"/>
            <a:r>
              <a:rPr lang="en-US" sz="1000" b="0" dirty="0" err="1" smtClean="0">
                <a:latin typeface="Tekton Pro" pitchFamily="34" charset="0"/>
              </a:rPr>
              <a:t>FirstName</a:t>
            </a:r>
            <a:endParaRPr lang="en-US" sz="1000" b="0" dirty="0" smtClean="0">
              <a:latin typeface="Tekton Pro" pitchFamily="34" charset="0"/>
            </a:endParaRPr>
          </a:p>
          <a:p>
            <a:pPr algn="ctr"/>
            <a:r>
              <a:rPr lang="en-US" sz="1000" b="0" dirty="0" err="1" smtClean="0">
                <a:latin typeface="Tekton Pro" pitchFamily="34" charset="0"/>
              </a:rPr>
              <a:t>LastName</a:t>
            </a:r>
            <a:endParaRPr lang="en-US" sz="1000" b="0" dirty="0">
              <a:latin typeface="Tekton Pro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350190" y="5547815"/>
            <a:ext cx="997140" cy="10167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000" dirty="0" smtClean="0">
                <a:latin typeface="Tekton Pro" pitchFamily="34" charset="0"/>
              </a:rPr>
              <a:t>Employee</a:t>
            </a:r>
          </a:p>
          <a:p>
            <a:pPr algn="ctr"/>
            <a:r>
              <a:rPr lang="en-US" sz="1000" b="0" dirty="0" err="1" smtClean="0">
                <a:latin typeface="Tekton Pro" pitchFamily="34" charset="0"/>
              </a:rPr>
              <a:t>FirstName</a:t>
            </a:r>
            <a:endParaRPr lang="en-US" sz="1000" b="0" dirty="0" smtClean="0">
              <a:latin typeface="Tekton Pro" pitchFamily="34" charset="0"/>
            </a:endParaRPr>
          </a:p>
          <a:p>
            <a:pPr algn="ctr"/>
            <a:r>
              <a:rPr lang="en-US" sz="1000" b="0" dirty="0" err="1" smtClean="0">
                <a:latin typeface="Tekton Pro" pitchFamily="34" charset="0"/>
              </a:rPr>
              <a:t>LastName</a:t>
            </a:r>
            <a:endParaRPr lang="en-US" sz="1000" b="0" dirty="0">
              <a:latin typeface="Tekton Pro" pitchFamily="34" charset="0"/>
            </a:endParaRPr>
          </a:p>
        </p:txBody>
      </p:sp>
      <p:cxnSp>
        <p:nvCxnSpPr>
          <p:cNvPr id="26" name="Straight Arrow Connector 25"/>
          <p:cNvCxnSpPr>
            <a:stCxn id="20" idx="2"/>
            <a:endCxn id="21" idx="0"/>
          </p:cNvCxnSpPr>
          <p:nvPr/>
        </p:nvCxnSpPr>
        <p:spPr bwMode="auto">
          <a:xfrm flipH="1">
            <a:off x="3013170" y="5257800"/>
            <a:ext cx="1844580" cy="3048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0" idx="2"/>
            <a:endCxn id="22" idx="0"/>
          </p:cNvCxnSpPr>
          <p:nvPr/>
        </p:nvCxnSpPr>
        <p:spPr bwMode="auto">
          <a:xfrm flipH="1">
            <a:off x="4327620" y="5257800"/>
            <a:ext cx="530130" cy="3048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0" idx="2"/>
            <a:endCxn id="23" idx="0"/>
          </p:cNvCxnSpPr>
          <p:nvPr/>
        </p:nvCxnSpPr>
        <p:spPr bwMode="auto">
          <a:xfrm>
            <a:off x="4857750" y="5257800"/>
            <a:ext cx="771810" cy="29001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0" idx="2"/>
            <a:endCxn id="24" idx="0"/>
          </p:cNvCxnSpPr>
          <p:nvPr/>
        </p:nvCxnSpPr>
        <p:spPr bwMode="auto">
          <a:xfrm>
            <a:off x="4857750" y="5257800"/>
            <a:ext cx="1991010" cy="29001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94570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bitmask\AppData\Local\Microsoft\Windows\Temporary Internet Files\Content.IE5\8FGCYREK\MP90038710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3581399" cy="502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itmask\AppData\Local\Microsoft\Windows\Temporary Internet Files\Content.IE5\F6JBLMPM\MP90040658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264" y="990600"/>
            <a:ext cx="3348736" cy="502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669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362200" y="3018403"/>
            <a:ext cx="4572000" cy="121412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dynamic</a:t>
            </a:r>
            <a:r>
              <a:rPr lang="en-US" sz="1600" b="0" dirty="0">
                <a:latin typeface="Consolas" pitchFamily="49" charset="0"/>
                <a:ea typeface="Calibri"/>
                <a:cs typeface="Consolas" pitchFamily="49" charset="0"/>
              </a:rPr>
              <a:t> employee = </a:t>
            </a:r>
            <a:r>
              <a:rPr lang="en-US" sz="16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6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Employee</a:t>
            </a:r>
            <a:r>
              <a:rPr lang="en-US" sz="1600" b="0" dirty="0"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err="1">
                <a:latin typeface="Consolas" pitchFamily="49" charset="0"/>
                <a:ea typeface="Calibri"/>
                <a:cs typeface="Consolas" pitchFamily="49" charset="0"/>
              </a:rPr>
              <a:t>employee.FirstName</a:t>
            </a:r>
            <a:r>
              <a:rPr lang="en-US" sz="1600" b="0" dirty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"Scott"</a:t>
            </a:r>
            <a:r>
              <a:rPr lang="en-US" sz="1600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1600" b="0" dirty="0" err="1">
                <a:latin typeface="Consolas" pitchFamily="49" charset="0"/>
                <a:ea typeface="Calibri"/>
                <a:cs typeface="Consolas" pitchFamily="49" charset="0"/>
              </a:rPr>
              <a:t>.WriteLine</a:t>
            </a:r>
            <a:r>
              <a:rPr lang="en-US" sz="16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b="0" dirty="0" err="1">
                <a:latin typeface="Consolas" pitchFamily="49" charset="0"/>
                <a:ea typeface="Calibri"/>
                <a:cs typeface="Consolas" pitchFamily="49" charset="0"/>
              </a:rPr>
              <a:t>employee.FirstName</a:t>
            </a:r>
            <a:r>
              <a:rPr lang="en-US" sz="16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38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ExpandoObject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590261" y="2895600"/>
            <a:ext cx="6477000" cy="162979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 doc = </a:t>
            </a:r>
            <a:r>
              <a:rPr lang="en-US" sz="1600" b="0" dirty="0" err="1">
                <a:solidFill>
                  <a:srgbClr val="2B91AF"/>
                </a:solidFill>
                <a:latin typeface="Consolas"/>
              </a:rPr>
              <a:t>XDocument</a:t>
            </a:r>
            <a:r>
              <a:rPr lang="en-US" sz="1600" b="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0" dirty="0">
                <a:solidFill>
                  <a:srgbClr val="A31515"/>
                </a:solidFill>
                <a:latin typeface="Consolas"/>
              </a:rPr>
              <a:t>"Employees.xml"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600" b="0" dirty="0" err="1">
                <a:solidFill>
                  <a:prstClr val="black"/>
                </a:solidFill>
                <a:latin typeface="Consolas"/>
              </a:rPr>
              <a:t>AsExpando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 employee </a:t>
            </a:r>
            <a:r>
              <a:rPr lang="en-US" sz="1600" b="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0" dirty="0" err="1">
                <a:solidFill>
                  <a:prstClr val="black"/>
                </a:solidFill>
                <a:latin typeface="Consolas"/>
              </a:rPr>
              <a:t>doc.Employees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b="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b="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0" dirty="0" err="1" smtClean="0">
                <a:solidFill>
                  <a:prstClr val="black"/>
                </a:solidFill>
                <a:latin typeface="Consolas"/>
              </a:rPr>
              <a:t>employee.FirstName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297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DynamicObject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066800" y="1752600"/>
            <a:ext cx="6858000" cy="396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0" dirty="0" err="1">
                <a:solidFill>
                  <a:prstClr val="black"/>
                </a:solidFill>
                <a:latin typeface="Consolas"/>
              </a:rPr>
              <a:t>TryGetMember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latin typeface="Consolas"/>
              </a:rPr>
              <a:t>GetMemberBinder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 binder,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                                  </a:t>
            </a:r>
            <a:r>
              <a:rPr lang="en-US" sz="1600" b="0" dirty="0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 result)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b="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xml = _</a:t>
            </a:r>
            <a:r>
              <a:rPr lang="en-US" sz="1600" b="0" dirty="0" err="1">
                <a:solidFill>
                  <a:prstClr val="black"/>
                </a:solidFill>
                <a:latin typeface="Consolas"/>
              </a:rPr>
              <a:t>xml.Element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0" dirty="0" err="1">
                <a:solidFill>
                  <a:prstClr val="black"/>
                </a:solidFill>
                <a:latin typeface="Consolas"/>
              </a:rPr>
              <a:t>binder.Name</a:t>
            </a: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b="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(xml != </a:t>
            </a:r>
            <a:r>
              <a:rPr lang="en-US" sz="1600" b="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        result 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b="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latin typeface="Consolas"/>
              </a:rPr>
              <a:t>DynamicXml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(xml);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srgbClr val="0000FF"/>
                </a:solidFill>
                <a:latin typeface="Consolas"/>
              </a:rPr>
              <a:t>        return</a:t>
            </a: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1600" b="0" dirty="0">
              <a:solidFill>
                <a:prstClr val="black"/>
              </a:solidFill>
              <a:latin typeface="Consolas"/>
            </a:endParaRPr>
          </a:p>
          <a:p>
            <a:endParaRPr lang="en-US" sz="1600" b="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result = </a:t>
            </a:r>
            <a:r>
              <a:rPr lang="en-US" sz="1600" b="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600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b="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75281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Language </a:t>
            </a:r>
            <a:r>
              <a:rPr lang="en-US" dirty="0" err="1" smtClean="0"/>
              <a:t>Interop</a:t>
            </a:r>
            <a:endParaRPr lang="en-US" dirty="0"/>
          </a:p>
        </p:txBody>
      </p:sp>
      <p:sp>
        <p:nvSpPr>
          <p:cNvPr id="4" name="AutoShape 2" descr="data:undefined;base64,iVBORw0KGgoAAAANSUhEUgAAAX8AAABfCAYAAAAAn8flAAAAAXNSR0IArs4c6QAAAARnQU1BAACxjwv8YQUAAAAJcEhZcwAADsMAAA7DAcdvqGQAAAAXdEVYdFNvZnR3YXJlAFBhaW50Lk5FVCB2My41vUWjyQAAUYxJREFUeF7tXQV4FdfW7f/6WtxiBAnBXYK7uzvFChQt7hR3gkPc3QUIJBCCBadQaIGWFmuRtpQGjzvrX2dyQ9M0yZ2J8ApMv+90brijZ+auvWftvdf+6KNc/Ld8ypRyM4cPdB/XuU3MpJ4dIyb36BQxqVvHiC+6doiY0LldxMTO7SMmdmoX8UXHNhytIr7o1DZtiM/8twma8UUnfs8xUYzObTWjXcQk7mNSFw7ub0q3ThHTenaOmNG7a8SMvj0jvuzf+/nUQX3vL/5yysQ1a9b8Jxenr26izoA6A+oMqDOgdAYWjR9u+NW4kX4zenbEnO7tMbd7B8zr1gFzu7bG7C7NMbtzc8zp1AyzOzblMm3M1Yy0v5to/m4ifc445vLveR05uP2Czs2wsEtLLOreBkt6tsPS3h2wvG8XLOvXHStHD8amRXNfrV269AvVACi9g+r66gyoM6DOgMIZmNO/S9kFg/v6L+zTEcv6d8LSPu2xuHtrLOnWGou7NseiLk2wuDNHp8ZY3NGEy0ZcNsKijg2lpfS3lvEV1/uK6yztZIJlXZpiRfcWWNWzNVb3boN1PN76fh1hMW0MPDatwa41q6I2Ll8+ER999H8KL0VdXZ0BdQbUGVBnQM4MrBk72GBBv04BX/Vuj3V9O2AzwX9jr9ZYRW9+Jb31le0bY2XbRljZpiFWtWqAlS3rc9R9M1a1rIdVrbWMVvWwmuus5nJNmwZY27YB1rc3wUa+EZjyrWJzt5bY3LcNfOdOxKGdG+G5xRTm61ZHb1mx9As516Cuo86AOgPqDKgzoGAG1kwdpbdqRL/AFX3aEvQ7YBeHOT/v7NYc6wjQq1rXJ2DXxZrmtbGmaS2sbVqTowbWNKkmjbXSqI51TTUj/bNYZhobmtWEGOs5NjarBdOWdbC5dV1saVsfWzs0hHnvljiycDJObVuN4B2b4LNtC2w2rIvetmbNBAWXpK6qzoA6A+oMqDOQ0wwsHTRId+2I/oHr+nbENoK+Rb8OsCUFY9ejOSxIz2xqTqBvUoMgXhUbTSphQyMjbGwgRkVsrF+ey/RRAZsbVIAph1imj7S/K74ZW/h5S0OjtNHIGNsaV8U2GpLtPM72FjXh0K0pzswdhwtrF+LEltUI3W2KgN1bYLd5Y+TODWvVNwD1cVZnQJ0BdQbyOgM7Jw3TWTe4R4Bp386wGNAZtgM6wonA79K1GVw7N4JD+7rYbmKMjfUI6vXKY0ttQ2ypZYitNQ2xrWZZbK+hj23V9bGjpgE/G2CH+Jw++N1O/tsuDrHcWV18nzZ2cdtd3MeuWuWwu24F7K5fCWY0BGL4djbBpSnDcHnhJHy9dgHOb1+DE2abEWSxE047tr3aaWqqGoC83nh1e3UG1Bn4cGdg5/xJOlvHD/PfObg7rIf0hPOgLnDr1w5ePVvCm8FYr/b14NGmNizrG2FzVT1srUqAr6yP7cZ62GlMYK+kh10VdbHTSAe7jfQ0Q3zmqKhZGunyb12YiVFJs+S65tzWgvsw4/7MuV/z6oawqFkO1nXKI4jUz8XhXXFlylBcWTwF361fjG92rsdJ650IsbaAy65dr8w3b5744d459crVGVBnQJ2BXM7AzkmTdHZO/TzAbOxAOI3uD68RfeE3uBv8+7aDf9em8CfwB7SqhT3NasOldiXsrkCwL08gL1eGozTMuDQ3LAMzAy7FKFsGFlxa8N/SRmlYlC3N70pxnVL8vjQs+e+WYj3xPZdWhjqwLKcD64p6sKJBsKpkAIdqhghpUQvnujbBpaGdcXXaSFz/6ktc20wDYLkJZ+wsEGpvA3ezXS9sduxQDUAu77+6mToD6gx8gDNgPnu2/u4pnwdaTR792nXyKAR8MRz7xwxEyPDeCCH1E9K9JULaNsTBJrUR1rA29lavBquy9PL1Cdp6BHVdArluKVjplIJ1mTLSsCpTGtalOXQ0g+tY899s+G9poxRsxTpiiHXKcFsurbielR73YaALa0N9uBmVQ1iD6jjdrA6+7twU3w7vhe+nj8aNFV/i++0rcdV2B865WCPU1Q4eNlbPHXbvnvIB3kL1ktUZUGdAnQFlM+C4aVNZiwWz/O1mTXztOXcyAmczpfLLz3Fk4nAcGz0Qx4f0wgkWW4V3ao4TzevjdL06OFKtBhz1SNWUImCXJHAXLwUbDjsxipWGPYdtMfGZAF+0JJclYc/vxHDgv6WN0nDkcCjO9aXt0r63L8G/S5aBXakysC2tAy/DcjhaoxpO1q+Gc03r4ErnVvjxsz64PWs0bq6ehds71+AHx1245GmLo57O8HOwf+FsYTFJLQRT9hyoa6szoM7ABzQDVtvWGDquXeHvsHQefFcuwN4VcxD81XQcmTcR4TPG4NSk4TjDN4AL5P8v0gBc6NgCl1o0xoV6DeCpXxYWxYqnAXuR4hwl4FC4BBwLEdQ/LQUnsSxMcC9Ukkv+e2GxJOgXKZk2+Hf6EN85FBLbchThtsIwCKNAQ+CtZ4iDFY1ocIxwql5VfN20Lq51a4NbY/vi9oJx+HnDAtyx3Iif3K1x2d8DJ/19sNfF7ZWHg+2kgICAjz+g26leqjoD6gyoM6B9BqysthlabVrj57pxNQI2r0HwljUI3bQcYWuYTrlsJk4vmoILs8fh8tSRuDp+CL7/rDdu9O+K66zs/alDc4SUrwjLj4vChsPh/4rA9r9iFIXj/xWHw3+Kw/ETGoNPisH+UzFKwL4QvfrCZQjwNALSKEEDIYxC2nCiARBDGATHoqUk8BfDq4wBggzK4RANwIlqlXGubnV807Q+vu/RFrcnDMQvS77A/S2LcN/OFDd9HXE1yAfnggIQ5O0R6eLkpGoBaX8U1DXUGVBn4EOZAVcrK0N7K6sADysL7LO3Qqjtbhyx3IoTO01xikbg/IaluLR6Ia4um4EfFkzGrZmf4+fJI3Bn3BDcHtEDj/t3waU6deBcnEBfpBhcCdYu9OadChejB1+IyyJwLlIUzlw6FhKjKJw+STMIzp8WhzOXrjQArjQIznwbcBKDHr9zkdIcYpn27+JvrxK6CNQxwIGy5P6NKuIUDcDXdWrguxYm+KlfZ9ybPBS/L5uGxztW4jdXMzwI8sCPx4Jx4cgR7N8bFONiY6MGgT+UB1u9TnUG1BnIeQbsTNf5etpZ45C/P07s34dTB/biVKAfLng446KDJb4x34rvtm/AjU1LcGvdXNxdNh33F0zCoxnj8cf4ofiNnPtv8ybj9pal+GnXWty03Iabuzfj5qZluLl0Bm7OmYhbk0bhh8/64XLvjrjQvhXONDHB0Vq1caBSFQQYVIC3Tjm4Fzcg6OvCiobDjN6/1aeMD0hvCTQUXAoD4VmkDPxK6GOvTlkElzXEURqAM9Wr4lLd2vi+TRP8MrgrHs0ejWebFuCp4xa8OOCKZyeDcT88DOd5XR4WO6LV50GdAXUG3s8Z8DQ27uRpZLz2/by6AriqDWP6JVmQ03chv++3cTlCrHYgnMB/aY8Pftjnh7v7vHHP3xX33c1wz24jHu5ajl83zMfjFTPxeP4EPKExiAtyR8r960BiFN78F/8KeHgNry8dxusQV6S4bkXCjiV4xfUfU5jt9pC+uNShHY42NMGeyjUZN6gEh1KG2M5A73q+IWwlbbT7kyKw+LQIbEgZOfItwYXxA08aiIBSetino4+DDAAfN6qEC8w4umpSB3eo/fNobH88njcBD9bNxq1tS3Bt6xKc3rQYe1bOgc3cCdSAU/9TZ0CdgfdhBtLB3rOS8SmvSpWRPt6Ha3sr17Cuf4eITb2bwbRjPWxoUxebKKi2vXMLFnb1gOcXw3Bk6Sx8u2MN7jrtQISvFaJ8LRHtsRPPLVbjycb5iDZfh5hAV0SfOYSk+z/hdVISUmkBUqJeIPHOdcSfDUPcXickOJoimuD/bOU0vjUwO4dvApcoB32saRMEVa8D77KV4aRTHrtL6WATg8abChXDzk+LwoIGwI7g70DwF8OVbwWeDAIHlNbDfn1DHDYsj3DjSgivWRknGtXA4ZYNsZdicB7dm8C1b0u4DmwDj1Fd4D6pP+ymDlfB/608VR/2QVyNjUtLwJR5GBnPE55pTsPLyHhC+nYf9iz+/erFnHpUNB7kVcnYjHN0LSPYZ/6szpvMGTAd0jVie7/W2NK1Ida3qoEVlGlYUrkMlhoUwxKdIlimXxobjcvDqmFd+HbtgMNjBuH68hl4TGrl2ZrZeLFjOWI9rJB4bC8Sb1xEauQLvH6ditSEWKQ8uI3kb04j4bAPEt13I85sJSLXzcSTuZ/jHmMGV/t1xek2LRFapz4Cy1WDu25F1gOwWpgpoZsYG9hOr9+Sw14D/oICci4sDEBJeNEAeJbQgStTQJ1ZH2Cvx9qCCqwcrkKpiDoVsKtZVdh2agD3QW3hP64H/KYOgtOMUfkO/lOnTj3FgRzGKZm3Ql3tHZwBAvmrnIAor99x/w/o2e4XBsPL2NjkHZyifDll6fozePcq+OfDtG4d2Dlid99W2NGlITZTrmFDo0pYTW2dFZRcWKZXEkuLFsFXH/8Xiz/6D5b833+w9JOPsYkFXGe7t0MMg6uRmxchhm8FCSEE+G/CkfLHfSA5CXidAjz7E6k3vkXiqQNI8LdDrM0GxGxegOeLv8CvTB39iWmjlzq3w7GGjbCvUg146RrBrjRlIpjnL8B/CwPGuz8tTNqHWUSSASgGZ74ROPPNQCxF9pAVYwGWTC01L1ESu1kVvFvIQVALyLplTbhQB8hrUDv4je0O30kD4fjlSBX88+GZUXfx1wzIBaT8Wk8YA+H9+hobV/6Q7oMK/gVwt3f06xhh0bMZdpP22dayBpU4K2BNNT2srFgGK/VLYVXJ4lhFDn554cJY/kkhLPvoY6z86L841dwESQvGI3L9XERab0ScvyNBPhhJd7/H6/i4NOo/Ngqpd28i6esTSGLmTbzzdsTtWorIFVPxx/SRuDuyL77t2QmnmjXDQVI//gZV6MWXxy569KYE+I0E/+2ffgorpo4K8HfkcKZREODvwGwiWxoAa74N2DJIbMUiMyELYVHZABZ1K8KqeXU4d2oIz/7U/x/VFT5f9IcDs5TyewpVzz+/Z/Td2l9+gXru9mPs9qEYARX8C+B3sbNfuwjLHk1h3rEOtpMq2UzaZ0M1Xaylxs4aevirmcK5muC/hkMsV9AArCUPf7ZZYyTRk45aOhWRO1eQ+rFEwpEAJH//NV6/egb6/XjNNwDxJpD83TkkhvojwcsCiVaMEayfhz/njseD8YNwY0A3XGjbGkfrNMDeCtXgoVuBQK6PrfT+N4rALz1/M3r+NgwACwPgJLx/UQtA0LfjZ2thAGgIrEqVSNMFIvhb1SF91Kwa7En7ePRvDb+RXeAzoR8cJg1Twb8AnqEPeZe5A+2/gpN53V7QThzz3vd7oIJ/AdzhXQR/K4K/hQT+VbClXjlsoue/hmJrq3VKYnWxYn8D/5UE/40fF8YZkwZIYEA4Zv54RJmS+nHcgbhgDyRdOobURw+QSt5f4v6fk/r58QqST+5HQoAd4u22IG7zUjxbMgW/MQB7i5pBlzu3x4kGJgiqWA1e+hVhX5qSzsV1sJnAvoVB310Ef2sOEfh1ErUB5PydWRQmaB9bMQj+1iVLUByOukLk/K0J/jZNq8GhQ324k9Ly+awzvMf3hcPEoSr4F8Az9CHvMq/gnX/bG7u9z/dBBf8CuLu7+7aLsCb4W3aog51Nq2BrXYI/JZrXUm1zdeniWEPwF15/uuefDv6n69dHPPV+opm5E7NmFuIt15P6sUUiQT71zg28TogRvj9SSf2k3LuJlK+PIp7GIdaVgd+dK/Fy9Qz8OWsMfhkzANf6dMG5ls0QSurHz1Bk/ZSDVQkGfknnbOZbxk4OSxoBAf4i5TMd/EUMQHj/dgR/GwH+NFjW9PxtCf627BrmKIF/S4J/J3iP6wN7Gqv8nkKV9snvGX239pd/4J0fbwPvrwFQwb8AfhdmBH/bHs1g3aEudjVl16y65WFaRRfrCKRrSKWsLVoU65hxkw7+qz4pjA3k4E+ySCtmcB9ETRqC6K8mIn77V4h324HkUG+kXmfWz8snEvi/Tk5B6h+/IeXqOcQfC0Sstw3iLNciauMcPFsgAr/DcGNQd1xs31yifvYY1YC7vhHsS7Gxiybwu43HN+ewo/cveH9hACQ5CDH42ZEZQHYlS8Ka52xbuSzs6xjBgd2/nAn+Hv3o+Y/QgP9EFfwL4BH6oHf57wJ/YUCMzd7HG6KCfwHcVfO+7SPsejaFLT1/M3L+O9gwxbSyHjYYEPzpTa8h+K8h8AoDsFbw/gT/jQT/E1VqILJ3N0SOHYDo+eMQz9TPOBaBJex1RDIDvIm/32OyP7N+hAl4+QKpN79DwtmDiNnjhDh7U8RuW4SXS6fg0ZTPcGd4H1zu2gbhjRvhQOVa8Dag91+aOf8M/G4qXFTy/ncL3l8T9BXUTzr4Own+vygpIJ6rLQO+aeBfkeBfjeDPhjOC9lHBvwCeHHWXYgb+feBfGaJO4H27Oyr4F8AdNSfn79CzCew6sCsXwX8XPf+txgYwpT7/Wmb6pHP+6wnAwgAI8N9Azv+4UVW87NQRL4f2QhQrhONWz0Gs+SrEe1siKTwECbeZ9ROTVvH7Op45//dvI+GbE4g95MM3hF2IN1uByNUzETFzLB6MHYxrfbvgdKvGCK1ZGwGG1eGiWwkWJQX1UwKmpHx2Ug/IisOeRsCZSydJ+oGCccz8ceSwK8Hv2DDGnpy/PfP8HZpXJfjXJe3TQkP79CXto3L+BfAIfdC7/FeCP9NB37ebooJ/AdxRy/7tI5x6NYNDx7qwaVEdZvUqsh1jWWwpq4sNpUqS9iHvT49/XTr40wBs5Oej5avgWcvWeNa3K14xkBq7ZBpiti9FvAupn0P+SLz2NVKfPE5L+UxNweuI35HETKD4cAZ+fUn9WK9D1Kb5zPmfjEeTPsPNwb0oE90SR+uLrJ+aLPiqBBtSPzup5rmZ4L+NXr85+X0bDon24bCn1y9JRxdlDQApKgfm+TtULQvHukZwYqqnaydB+7SE75uAr0r7FMAj9EHvUgn4CxmCHCt8hUyBlupVuccT1bDv041Rwb8A7qaFBvydCP52BEwLAudOgv82ds/aVLok1lOnX3j86/9bGGuF5y/An2mXYXqV8WeD5njWtR0iR/VBzJzxiN64APE2G5EU6IKEC8cY6L0LUO5B+o+Vv8l3riHx/GEkBLkhzmmrJPfwYuWX+HP6WPwyciCu9GyP8GZNEFyZcg8GxnCggJt5SR1sZVrnFh5TknvQVPwKsbc0z18MGoTSXLKVpCNbPTrXqwSXZowdMNXTi6me6eBvr2b7FMAT9GHvUi4Yi/WU0DFiXcHfpxV1KQ8Gi6rg9+nOqOBfAHfTkto+zr2aw5lFXgL8LVkgtYu0z3YDFlqRR99Ar1pw/W9oH+bdbyL1ckTHCI9qmuDPti0RSR2gmGmjEL1yBmJ3rUS8J/P5j+1DCqt7X0dGMuzL/xJjkfrbHSR9expJh30R77GbNNFKRFGA7RkNx8PPh+J6P2b9UO4hrBblHspXg6sm53+HyPoh+G/ncc351mGrSfmU+H5+50jO34mtH53K6cKJnr9rPSO48i3GvXN9eA1oBd+RneHFPH/7SSrtUwCP0Ae9SyXArAT8M06qyOPPjYzE+3RjVPAvgLtp/Qb8G8C+eU1YEfzNKutju2EpbC7FKttiRbGaWvyZwT+MImy/Vq2L35s2w8u+3RE9gVk/i76gfMNiyj1sQWKwK5Ivh+P1n49I+wj4T0bqsz+QdOMyksODKPdgzZz/DYgVcg8LJ+L3SSNwa0hvXOrUlnIPJthfkdQPlT5t6f2bFS/DfP9i2EbP34zBZmsunVgD4ELwdxa9AwT4sw+wM8HfmfIObvUrwrVldXh0qQ/v/s0l8PcU4D95iJrqWQDP0Ie8y7cB/lJgmbo+So6l9E3j334PVfAvgDuUDv5OHdPA35qcv1kVfexgwdQ2UimbRLZPFp7/Icow/GJUCw/rmuBp1054OaofothLN3rtXERbrUc8tXySzxxE6i+3AI3cQ2pMJJJ/uYnUC0eQRK39eFch97Cccg/TSf2Mxi+jB+C7XpR7aN4MIcz599Hk/FuyicsWBnU3k/LZSfAXOf9C20cofGYGf1d6/u71jeBOqQrPLg3gN7AF/KnqKcDfjmmp+T2Fap5/fs/ou7U/JYCcW88/fUaUAKAE/u+Rtr2Sa3+3nqD/4dkK8HeRaJ8GEu1jTc/fnJ7/LubMbyftY0o+PTPtI/L8D5WugF8Ma+K+cW08bt0GzynSFjVlGKKXfYloFnEleJgh5bA/Ur+/ROrnmUT7p5D/T/z9IZKvnkXi0QDEelkhhnIP0dQHekoN/od8e7gxsBvOUe7hcN362CPJPbBal4FfIfa2sVBhev+FyfuLzmDF4cZKXxfR6Yu9g4Wyp0t5PbhXKwtPCrt5EPy9CP7+g1oR/Luq4P8/fMbe50O/TfAXssaKjqeC//v86OX92v4O/jVgQ77cgumSu5kzv4PZPluY7bOeufYZaR8B/iHMw7+rXx33ytXEI5PmeMoq3VfjBiBq4ReIIvUTa78ViftI/Vw8juTHLPJ6zWpfkfb56jlSfhJKnyGID3DkeqaIY9/dl5R7eDSVOf8jmPPfrSOOmzTGfuMa8BVNXkobUuytDHX+mfNPA2CeA/h7MODr3cAYni1qwKczwX9gBvB/j2mfadOmVeboNGXKlLUZx+TJkyeIfxff5+VpEfvgW86gzPsXf4t/F9/nZf/5vS2v2yS7882P+Ug/X0VgnA/595kbl+R0fLFufs/r/2p/efX8pQC66JXwz34K86TvPkS5bOsBHSNcejdnWmQ9KT3Svm4F2NDzNyfts71MCWymsJuQV95AwJUqfel5iyKvoDJlcatsFfxsUA0PazRERMcOeDmiN6mfUYiizn8sm7wk+thS0ycEKXd+RAr1/aXAb0IcUin38PrCCSQHuyPObSdid69A1Cr2CJg5BvfHDMb1Pt1wtmVzHKwhcv6N4FbGEIL6MSW3v4HnsIvn4kiu3519fd34RuBUjOmeDPi6kPP3qKoPL3L+3uT8/Qj+gQPaYO/IbvCbQG2ff2nAVwNUoi9AdsMsqx/d+PHjS3ObeQTga1p6CmTsNzBIzg9YGAuxbxm01t96GWjOxUxck5zjZLdOVnMhDE1O+9QYKDdu+0rmfDzgemZ5MYxvG/yZAeQm95g5gb+USSRST7WM/KoYloBXxvGyO+fcgL/mmPtlz5cQyUvrnTBPvGUpeX4loyLz+grK0Ij9yj0HiRLMDvwtCP47yPlvYaqnKLLayEybN+DPjJsg6u7fYCXuLb0quFe5Hv5s2QYv+ndH5ORhiFr+JWK3r0Ccyy42cqHS57WLSH4ZIck9ICWZSp8PASp9Jh/xR5y3tZTzH7N+Dp5SIvrhxOH4cVAvfN2uNcLqkfqpWAUeeuVgS+pnG1s8CqVP0eTFkZSPR2GCPxvGZwX+PmxME9CVchEE/30Ef/9/MfhrQEtRQxjh1SoAufR9vxIGQwuACtAXAJrT+cj97lRu3wiyO35WQK0xVNqa6mg7Zzdtc5PVvMkFlvwKwCoBwZzAX+4bRH69PSg576zmWcn2Gg8/Vymyf7+fNLQy3wjEMeU/CwWjwSR1OZObFszzlcDftXcLuAjPn+mRDgz42jLga0HOfwezfbbRq97MTJuNGs9f5Ppv4ud9BP/rBpXwk35l/Fye1E/DZnjendTP5wMl6id24yLE2pkiYZ8bks8z5/8xc/5fJ6Zx/5R8Tr1FpU+2fozb64pYNluP3boIz5dOxG+UiRYtHr/p1gHHmzTB/qo12OKxIhx1DCn3UAamFHETgV97cv1eBH93dvRyLs6MH53ScCXn71nNgLSPEXxaC/BnS8eBbRE0pgf8vxCSzv/OVE+l4J8HcHbLCfg1FI5cr1kbmL75nvvdrxRYswP/zN6/oLVyYQSzO/cHSt9YZP/YFOb5Z3efhGcq95gfLPjLBUDZ6xm7yXkTkJuOK9aTsz8lbx5iXcXHzwr87Qj+VgT/XfT8d5Bq2cK8elMagPWkf0TwV4D/XmruXzUwwg/6xrhTtip+rdEAT9u1x0vq9ETOZNbPqlns77sa8T42SD6+D0k/f0vKJ0qiflIT45H68AZbPIYjgTr/8WwOH797OV6t/hKP547GXRqQ7/p0xclWLXCwFpu8lK9MuQe2kiypi82MQWwi9WRP2se7iA7ci6aBv7NOGbiV1yf4l4VPw0oa8Ge1sAb8Ayf2hyPfSpROqLb1ZdAiWnlXJeCfB+BHdvSGhj7Kq+eszRi8UgKsObx5vEq/Jxrg13Zcpd8rOk+5QJxvnn+mZuU5Hz97kbf32vOXDeryi+ekvglaYjaKPW9t4KLg+7T+xnKvR/PmYTuwQ4RbH3L+LIhyYoaMA9MkbZkrL7TxzQn+u1jktVW0VCTts1GIu3FsIPgGkob5lsB/Va8SbtL7v1+pNiKatMCLft3wkkqd0YunInrLMknCOfGgLxu6nJby/EXKv9D6T414iBTKPSRKcg92SLReT6XPeXi6aDx+o4cuqJ/zHdviaIP62GfEgi0Gfu2o87+V1M8mdhVzYHWvV1EdifN3FYPZPm4V9OBd3RB+DSrBj20cA0n7BDHb58CobgicMACO77jnnxfgF0Yqu7iBwpiBUjDNuP4ruTRQTrRTehA7n6ipf1yPmA+5byryf3DKKnyz9fwV9AzOKdVTBX+5QJlpPUGXZPOf6Kom+3mgjIcCbNe6qqJYULoRywr87TTgb0E9fzOC/3Z6+lsJ/pvI9a/9tBA2sKFLQAkDfEPg/5bjRxqBnw1r4JHI+e/WHi+o9Bk7h1k/a+cj2tYUiZR7SD4Xhte//Sx195ICv5HPqft/lXIPYVJWUIKQe6As9PNlU5jzzxaPI/pLWT8nm5kgpCqVPstWZlC3HHaUZMEXs34E+HsUpbdP4JcMQCbw929VE3u7NcL+QS0J/l014P/vzPOX4/lrOP68AO+gzE+QALi3CPxv4g5y3gByAnbNOec7PZXxmNqCy+lzKfvHng+0jzLvLmdjo4J/LsFfeNc5GAC58yo9NzLjCdqQX1BICiifB2/29zfwZ3qk5PmLbliiKxbF0syZ579DI6wmumqtk7J9CsOfzVa+Zg7+ZT1B/VTCbaZ9PqjeAI8p9yBy/mOnjkLs8pmI2b0GiR5WpH6C8PrWNSDmVZrSJ7N+Uh7eQiLfCBIO+1ESwhwxFmvxah0Dv3PHUe6BWT8UjTvXrgWO1KmHgHJV4caqYotSuthO6keAv7sE/uT9+TbgKmifivrwrpHm+fu3Jvh3J/gPboXg0QT/LwbAafK7yflrAzvBqaenXGZIb8yYAfTXDc/wJMmgrDIamwfiGMJQpYO3JmUyPb1UScaR1sBzHrz6V+nzkfH8RFaPUkMnJwvobYK/EmARYJATaMjd1zsZ8JVNf+S/AfhfBH6VHFNkMuUI/sLztyX4i9aIFgywCkG1Hf8l/UPefwO9f1OCvx9TLy8Q/C9Rf+caDcBN3Wr4uWId/NaU3n/fjogibx9L2YaYzV8hwYFKnwd9kHLlLF4/+Z3tHanymco2j09/RdLNS8z5388uYHaIsd1EqmgRXiyZhEfk538a1gsXu7TBiYYNSf2wxaOuEezKsAZBBHhFqmcxDfiXoAHQ1YV7BQZ7NbRP1uD/znL+WXr8AuRyAijNG4Xg8v+64Zo7rzEWct4kRBA021fdjACjJOtGnHtO4JQL8JfOUxtdo6mFkGWo5Hj/bwv8lbzWp51TzhklKvjnAfjTjUs2nrsCLzxfAr9KkgAENfXmd2c3sCM5/5YS5+9Mz9+RmTJ2DJralNNhZW1JWNLz30VvX1A/gvc3lbJ9isCXnv85nYq4oFOB3H8l3KDK58+s+P29dkM87dwGLz/rhejZbPFI4bYYqw1ICHQi9RMqtXR8nRAvNXhPjn2JxHs/Ue7hGBIPsMWj8zYKwy1D5ErKPbA95M+Ue/iWcg+nmzVFcNXaUotHZ3r/1uzv68gUT+H5i4CvO6kgdz09eJQn+PPc/RoaI6CN8Pwb4AA9/5DRXbB3Yj+4THk3Pf9sgPAfgK7t9TD9e01dgVbgV8J9Zzy2XMOSE/+vBPzlgHTmuZEZP8nyjSnjvgoa/MWPVcmPO/18/vYjz+LB+FDAXwrUpuXur804hHGUOwfZ3WOhuJpV1o7StFS5v9us1lMSZ/iH0mtO4G9NSWerDOC/TYC/8PwJ/t4E4DNlKuBcmYrk/o1wnbz/bX0WfDHn/zELtJ4PZpevaSMQvWIKonetQCxpnYSje5D4w2WkvmJnLzL/KcnxSP7jPlK/PYuksADEeZmzxeNqyj3MxlM2hpfkHgZ0J/XTCofr1EdAhapw1asAe751OJLuEZy/AH+3LMG/BsG/vgb8O2PfxL7vDfjL9cSze6jk0D25Bf70Y8o0ANmCq0zwV5SZk4UBEEVeORpBbdRPQYC/VKwjlDwVpHVmzk/XBihyge+dpX0YUJXb00CsJ3c+Mt/vrILqSgBZ9G/Qdq9ypO/4nMh+BjPHKiTwZ5NzN+rgOLEq1pGcv/D8bamNb0OlTGvy67uZ3rmD6Z7bOQTvL9oqehXTwSmKu52l53+R1M937Lv7k34V/FK+Fn5r0BjPe3VB5LhBiGbhVrTpAknuIWG/O5IvHUfq4wekfpJJ/Kcg5cWfSP6RSp+Ue4gNdECsw2bm/C9ki0dSP1NH4Dapn0td2uGYiQn2GleHJ98yHEvrs7BLgD+9fgH+pTJ6/uT8meoZ0KYG9vVogGB6/gfHdkEQUz1d3t1Uz4wAZZaXh0VGcFkcSysnL+cc5BiZ7Lx/baAszlFO4FgLtSQK5XIEf22GVvYPT0MV5FiBmUvt/oznIDxdbV6/mBO5YPdugn/uiqhEKqdcyibjnGc134oMdx4Cv3Kb/2QZA5ID/mYE/50EfmEAtkrB3zTwP8Hsm1M65STq57J+BVb8VsHdsrXwoBapn/btEcmc/5iZIxGzZiY9+vVI9LNHysn9SPz5GlKTYqSsn9dxVPq8x5z/S8cQH+yFOPedzPlfhujV0/Fk9hjcY+bQ1d5dcKpFc4TUqCNRP26UlnAl6HvS8/cQvH8G8Pch5+8vaJ+2BP+eaeB/SID/pPcC/LXSENpAWQ7doQ3wtB1DCb2UHfevDZTlpoxqO1cZBWI5Glul4F/g6+eQiZJxLt5n8Nd2z3P6XhLPU9xN7Z/1FMoys3JnrBS9YbD69x/XnQ7+7vT8XZjn70TP34Gev115cv6kfayLsX0iUzt3kfIRBkA0VNmuAf+jBP8TFF07yzeAi3oVSf1UJvVTA7+Q+vmjRSu8IGUTxQybaDZqT9ixAomuZlIjl8RrFyj38Cwt5TM1Ecl/kvq5fh5JpIXifanzL+QeNlLpcyGVPicOY85/T3zdsQ0Os8VjYHl6/zQ2bjQ+HtT2kagfgr8HOX8vcv6+NcohoFFl7GlXEwd6NnwD/vsJ/q7vuOefV8DTFHPl6OkKuicvP57M2wpw1wbkWQVptW2TX+cowxieyulYBQ7mijJXsi/qynwNKvhnf1eVpE5KxXvZZFaJmICc5yO3Fb+KisqyeruwG9gpwp20jwdF0FxZGOXMNEnRCtGeAV9bCrtZU8/fmk3bzQj6QlBNpH2K4K8nwTesVDkcI/ifJvh/TfD/luB/U78q7laojV8p9/C0B8XexlLnn/x9/IZFbN6ymXIPLgzwhiPld1I/1PkRWp+pUU+RevsqUk4fRNw+Z8Q5MvC7bQmeLZuKR1+y4ndEX3zLfR1t0ghBbPHoS3pJgL8bWzh68g3Ag5y/pwD/CmXhW70cAgn+gQz4HujRECGDWyN0TBccmDQAblOGv6sVvgKw8+z1y6mIzS+vP/2nJbM+YVDmn+JbBH8hXpetQdRmDOX8uN/OOsq8RxX8c3YflHnulZFVfKGgA79yjUu2cYWcwN+G4G9Dz9+GAV4Lgr8wAFLaJz1/4XEfLmWIo6XK4iTfAM6T97/CoO8PBP9bZZnzT6XPJx3a4dXwXogi9RO/Sih9rkWcD3P+TxxA8u3v8To2UhJ7ey0UPx/cRsrFE4g75IM4D3NSP6so9zATf84Zh/ufD8K1vp1wsmUTHKxZJ63Fo6juZTMXL0H9ZAH+ewj++wn+h4ZSIG5Mt/cB/Ofl1dvNrRee1+NqA3KRg/+/An85MZB/v+cv3+NPvxYV/LU/1XLnKLvUWkW0jMLAb1qPZ3npqn/L7c942faDhOffii0PG0qev0t9YzhWNZSaodvqlIRN8TTwtyTlY86xW6J/ikg59ocotxBGz/8El2epvSOyfq7RK7/JrJ8HleoiokVLvOzXFa8mDkbskqmI2boMMa7bkHLQmw1dziH1+aM0rR/m/OPx71T/PI94qcWjPRKsNlIcbj6eL5ogtXj8cUh3nO/Agq969bCvYnV6/mzcQmVPr0yev1+N8pLnv7dtLYn2OTS0DcLGdkPwO+755zW4Ke65Nn5bW+699p9L1mvICPz+g1rRZjByey6Zt5OT9vpvBX9BF8jNaFFpH+VPjMLiqSzfzAsq8Kuk7iNbEbl08BctD90og+xC2seJnL8jtfHtCP629PxtCfZWBH3RQcuMhmA3aSCRZRNSsixCOY7R+z8jqB8WfX2nZywFfn9mk5ff6zXBM6pzvhjdF9HzPiePPx+xthuRsMcZyWzlmPrrbSb7p6Q1eYl6iRRSP4nnDyMhiC0eHaj0uX0JXi6fisdU+rw7qi+u9GiPcBaRBVetCa/i+vT8SfeIrB9y/l761PWpyEyfjODfq5EG/LsieHJ/uE99d4u8lD+6f99CU4ClLbc/z28XWZ2nnLTP/5XnrzGKOc7LvxP8jc3yogwp16t9F7N98vpbSd9eaee0rO6HMvpIPnUnPysph33aD+oscf6ebHYugX9DIzhVJ/jT87cr8xf42xD8rQj85hxmBH83Sirvp77PIYL/EYq8nWRnr/MMxF5hFa7I+b9lUB2/VjNBBHP0nw2lzv905vyvmo4Ys1WI9rZBwrEgqaMXItOUPgX1I8k9XDmJ+FBvtoHcgTjzlYhcNwtP5rLJy/g0uYczbVsgtA4Lvgj+7oWY8cN6g3Tw980W/LsQ/Pu9s+CvjXeW87DLoTfyGlDO7jzkxBoyB33fluf/roF/boODqucv51fyz3WUZP5kp/opl5uXe2+VGJQc3wyVgL8NPX9LvgWYc7gWLoV9BODgkgY4zHGC/P9pKee/Iq4yF/9Hyjz/UrEuHjVuhme9O+PVBOb8L6bcw9YliHbZiYQQUj+XT+P1n4+EzCeDv0lIffoIKTep83/qANNC2eTFZgOiNwu5B+r8Tx6BnwZT7qFrWxxrVB/+JfXo+ZeSDf4h77bn/w9aROmjLCQetAGqtoImpcdMXz83hkfbueb2XLLaLi/Hksu75ud6Oal1yp0X1fOXN1NK6JUcwH+t7PsvI1VXLpUkjE6OV/kG/LvWhzs9f1cWSDln8PztSPvYEfRt/8tBbR8rAr8lPX/ROD2wuB69f32E0vM/St5fFH19zcDvtyz4El2+7hrWotxDUzzr1BEvRvWR5B5i185BtLWQe2DOP5u5pFLeAdT3l5q8xLxEwr0fkfz1cSSS+olz3sFm8CvwknIPj2eMwS+j+uO73h1xikqfARR4c6O4W7rn70naR3j+/jUrYI9JFexrVxvBvUwQOqwtjnz+ztM+eQb/3FAv8n4e2tdSwT89MEdJgfySGchDYZC4Yyr4a39upXni/ZIL3NkZZUX0kZbAr6J9ZZXbn/GylYC/HQO+1gR/a/bwdWWwNaC4LvZR4+dgSX2J+gkXWT/U3rnMtM/vDUj9CLmHSg3xZ6s2eE7qJ4oVu7HLvkQU5R5iPHYj6Uggkn64iJTIp2mB3+QE5vw/QAqDwUmhfsz6sUIsi8Oi1jPnfx7lHsZR7mFgN5xv0wyBpfXg+mlxFfzlPcMf/Y/BX7SG1Caj0CnjpWhbX+Zly1otL8eSCwxSPngOzUDkenNvjqcwO0SlfWQ9Cv9YKT/AX+xUyRtETlLPSoLQWiu908Hfi41P3CmDnOb5G8KJLRHtqJFvxzaOtgR9O6p62hNsbT4m+H9Mzr8QPf+iethXTB8hpH8OE/yPMe9f6P1cIu9/VbR4pPf/cwUGfk0a40mfDpR7GIAY5vxHb1pMpc+dSNzvicRL4UiS5B6o9Cla/L5gzv/NbyTqJ55icDGOpojZthAvvpqMR1MY+GWLx8ud2yFQpyycC7GPr4bzT/P8WeBVsxL2Nq6CoPa1ENKrKQ4PZUOYz7sgZMoAeEx9Z/P832nPXzz82gBW1AN8yOCvtLBIU1y0NneQpnr+cuctv8BfSWpmToqscmMQsgL1isFf0D80AG4EXn+CvzAA+0n/HGJbxyPk/QX1I6SerzDt83vSP7eZ8/+wLr1/6vO8GkG5h1ls8UjqJ9ZiE+Ip95B46iAS7/6A1/ExEvUDsXzwI1IvHkMC5R5i3XYhji0eIxks/nPGWPzCnP+rPTpjj64hXD5VwV/uQ/y/9PzlgH/m4jJtxkLudctZLy/Hyi/PX5ynkkDem+Pmkv5RaR85T0b+0D7pR8pr4Fdh3cAErVdoS2E3974t4Ck4fxZGuTai58+GKE4V9GHPBin21M63o8cvKJ83gwZABHx9WWgVwCKrIIJ/MKmfUKZ8ipz/M6R+LumVZ85/BWb9VMO9KlT6bN0arwb0QMzk4YhaNg0x21cgznUXkg/5IenqRaS+iJAKvvCanb4ifiX1cx4JR/YgVsg9WK1mzj+bvAilTwZ+f+jXA3v1ysHlEwH+lHdgkZeHni58KhgioBY9/ybk/NvXREjvpggbRlE4cv4Hp/SH5zTV888J6LQ+LHlYQRvAZs400rZ+Hk7lH5vm5Vj5Cf7ixN4W/aOCv7wnSKHnPy+nvYpiK9nPSxaBX7nby80a+ign8HfIAP72BH8xJANA8Heh5y966Pqx2GsPuf8DgvsX1A/B/zS5/4u65aj0WZFKn9Vwt5xQ+myK5/TYIynUFrlgAnP+FzLn3xRJe1yRcuE4kn+/S9onUeL+U6LY4vEWc/75VhC31xkJpH7it1Ppk9TPbwz8/jSkD/YZlIfzf4tnAf5GEvhLtE/vJir4a57G/6XnrwZ80wK+2hqAi1sl6fcr6NObW/pHBf8CAH8tDd4VBWuziOnIfXPQ1sjnzZWn0T4az19w/umef3l99sxl0xS2SHSg5+9I0Hfk0oFLMZxFD90iZeBDA+BPzz+IOf8HpYIvQ+b8E/yZ9vmdbiXm/LPilzn/D6sLuQf296XS50s2aoleOQuxbPEY522L5PADSLrzLamfyDTwT4xDKnP+Uy6HS83fYxkcjjFndfCqmXjMwO9tFnztMywPx4//GfANYLbPvsZVcaB9XRzq3Rhhw+n5j+uGQ+T8Vc8/56CrvJ+D8rVU8JcP/pL3r8RD1AiLaQ3uZbptKvjLe46VvInJMe65DfyKILDstwa5VGBewN+d4O9N2sevqC72FjNAcAkWfNEAnKTkg8j6+Ybgf5Udvn7UY86/UV08bsaCr37d8WLSUEQtnkrxNgK6yy4CvB+VPs8i5fkfaVo/qRR8e/IbUm9cRDKLwWJ8bdgIfg2pn3l4Qu//l3EDsa98BRX85T2/0lpyBNYKKs9fTpFXZvmKvFAxCqYlfW7eSoWvHHB4ww9XMj4l+8cuDADXV3LdKvjLmy25AVZxr+RUXOc28CtXwVNrbn/Gy04Hfy/B+adn+9QsB2f2w3XS0YFTiVJwpJfvRK/fict0719k2rgXLg0vyioL8N9DrR2R8y8Kvo6T+z9VxlBq8yjkHgT432WLx9/qNMHTrh3wfEx/RNGDF3IPMXabkBjgiqTzR5Dy2x0gKSHNAJD6Sbl7HSnnwhAb5IIo580sEFuMF2um4wHjBvsrsBKZnr/Q8xecv1D1FHn+kuffpCqCO9TDoT5NcISe//Hx3RE6dSA9/xHvqqqnoh92Vo91brxveT8P7WvlhnL60ME/l/RPjpxzxjulgr/251asIdcAZyfrnNVR5NI3GfcplwrMVsQtqxPJK/h70gD4FhGBX+b8k/s/SO7/KA1AuOD+Je/fCD/oVsYdfco9VG2EP9u2xtNhPSj3MJIZPDMQZb4KiR62SDpG6ufWd3gd/UJK+nnNwq+UX+/g9ZVTSDzshxgvM8SaUe7BdC5+47YHjIzg+J9i8sF/2ocN/nK0/EUVsLyfhLK1ZAi7Pci8xw8d/DX0j+wCo3Rdebn0jwr+2p9hJdlXSt68FNF6DPwqOQ+591+6egH+nmzg7sM8f49WNeFOzt+VDVGcy5HzF54/Of9/eP6s9BWev5topkLw9yT9I7z/ffT+Q+j9hwm5B1I/Iuf/osj516Pcg14V3KtYG3+wGftTyjNHjWeTl0VT2LJxCWKctrOLlw+Svj2NFGb6UOZT8v5Tn/yB5BuXkXTyAJU+qQdksw5xFHsTMs/BlQj+Hxd9k+cvhN0kz782Pf+mwvOvi9DeJjjGCt8T43vg0NRB8Pzyw/X8NdSPtp61btp/EsrX0AbkWamJattG+Vlkv0VejiXXM5Qb8M18lkpoB+kYMukfFfy1P0FK+HklkhtKajrS7pOxm5znTMQntF9VhjXyC/x9iwjqRxfBLPg6xLTPtKyfDHIPpH/uGFbDr8z5j2DO/0sWa0XPGo+4dXMRTQ2f2EBnJJ47jCTKO7xOSJN7QOQLJP9CuYcLR5EklD6dtiLOYiWeLp6CEGM2nfkP+wpkEnbLDvxDVfAXvL+bFqB7pejhkbGynFhDVm8ceQFkGaf1t1Xyciw5P8r0dZRw/uknqCjQl94nmAFjbXMgF/zFuWvbl5zv5XLW2R1PScqlnPPRto6izBwx73KDrJoDywX09Dc6Oc+ZYnlve3by8qSef7rn78YKXxdW+LqwJaKzri49/9J/8/wl3r9QcSnVM93zl7J+SP0EEvyD6P0L6ucIwT+c3v85Qf0IuQeKvd02qIoHVdnisVVrPB/UA9FTRiGecg8xu1cg3ssSyWzjmEy5h9cvn6SBP/n/ZHb8SvqWcg9hAcz6sUCs3UY8XzELB6tUhtN/CqelepbSkSSdM3r+IR3q4HCfxjhOzj98fE/J8/f4wD1/OYHX/Fb2lNNAJqtAc14AWdsPOz8pJjk/yryAf0HRP0qyWJQCW+b5VeLp/lvAXyE4P1D6zOXGqOf0rCmJObw51+zBn/IJ2YC/MAB/A3/q6nuLlE+OvZL3ryuJvQmdf5Hzf4lib1dZ7XuTaZ/3KtTF742a42mfLoiiVk/sfOb8b1nA1o1bkbzfg928jrPF4y9Sxo+gflJePkXyj1cp98Ccf8o9xLruxPM1C3CoShU4fVQojfPPAvyDNeB/Yjh7AGhonw8d/GXy/vlG/cjpIZCdXLUK/n+HE7lBwjeGRgv9o8STFl67UnBLXz83DdGzOpaS883tub552yLPrsioU/wtN8dUSunlfE65uEf2rPDN6Pmnc/45ef7p4C/4/nTO34vev6j43Uvu/4AAf0H9iKwfTc7/FYL/D+zx+7NBTfxai4Hfbm3xUsg9sFFL9Brm/FusR4KvAxLJ76fcvYaUhJi0Ji9xMUi5dxOpVPpM2O+FRC8LvNyyGAerCfCn50/w98gI/rUqIKhJNYSQ8z/ctwmOjWivcv4ZnkwZ1A/yo2uYOKSMQK9IscySolDBPxP4K2jb98YA5ED/KAk6Cq9SUSBRc+q5Af788PzlpFxmB9ZKhNPS5zm3x8vNsbI1AAppJ+n67STwzxDwNTGGW83yEu3jRM/fuURpOFHBUwC+s2Yp0j1dSft4spnKGwNA79+HwC9RPyz6ChFKn1LOP5U+GfgVSp+iycttPco9sAn7ozYt8Hxgd0RPZM4/5R5it69EvKsF4sJ82c6RLR5fPREJn1R7oM7/Iwq/CaXPsECkBNjj5a5lCK1ZHS4fFWEnL6Z5SuCvD18jIewmwL+6lOp5uG9THP0sDfwF5+/1gdM+4n7LSfnMj+YxAtS1ATi/f5W5iUv6j1LbtrnxtLLbJi/HUuQhaqkA1XZNSnjzdK44O2BSTDuw4lQJyAlgk5uemHkO8+r5C49aqbFK082RF1j9+/nmwuPOYBxzO0d/O4fcKrz+Hfxr/JXtI8BfJ3vwF6JqIs3zL/Av/Yb62SO8f/L+wvsXTV5Ei8dLehrqh+B/R1L6FHIPpH4o9xBFzZ40uYetiGdOf/KFMKSS+gEbvAipz5SXz9jk5Tsknj6ElBBPRFqvRWgtdh2j5y+Bf8m/wD8wM/hrPP/D0wbBWwV/6bGT6ZHnmv6R0xdXAK7I/y8IQNYGopm/f1fAX8OdP1BkcHLIAFEKPBL1lEOzEY2nL0Bf0TnmO/hrqp4FVZSTEZAMoDBSnCMlc5rhzeqVEoOY1XOZO4OTqXG7jAYwWf4mJNqnPwO+3Rox1TMj+JPz19GDM/vjOrFxi/D6Jc9fs8wM/u4UevNgX18fpn8GSmJvOmk5/+T+TzPwe0HHEFf0y+NHav3cZpOX32qa4BnlHiKH9sIr5u0L6YZYs9WI87VEavg+vL55DYhNa/GYEs+c/we3kfTNSaQc24NIav0cqstm8x99Kun5S56/AT3/SuWwp1ZF7KfnH9KxPg73a4ajIzoifEJPhE0fDO/pn+VL5kLGiZQBpKe0gZEMb1zrPrQdI+P3csFZUETZeebZHU8TVH6lDVD5/YOc9q1teyXXq23dvBxLCWjkJtsn87krqxBNA4nsskByCzzCaKSnIAqAlT7T+1QyFzmtm2fPX5P1lAGkH4hzTB/5da6Ks2uyuDDFb2CZrk1cY64NkOOQjhHeBH8/gr9Xm1rwNKkMd9I+rhWZ7UOlTNdSpeFK8Hehfr/Q8xGBXrEUks4eGWgfUe2bVvErcv7J/QvqR+T8k/cPJ/VzVqccC74qUOmzimQAHhjVw58tWuBFvy54OXEIYpZMptzDYsS4bkPSQR+kMsPn9fM06if1dSpSmf+f9P0FpLL71yv33ThcvyacpYCv6OErwF8PfsaGCKxD2qdpNRzsWA9HCP7HR3ZC+MReBP8h8KKR0QYESr9/F8FfXKOcqlsNKD4QgK7NCAiDIiezJwPQDspprvMCyLm4h/86eYecrkGpp5qdymNuDEl+AfzbBP+COWf5zda1PY95e1PKw3k4De0U4TugFfy7m8C7bR14sQWiJ6kTN6OycBHgT85fePWuAvw/1YA/l5nBP53+EeAvxN72MN//AMXeQiW5B6HzX05q8XiFBV8/0AD8LCl9muBJt/Z4RbmH6LnM+afcQzRTORMCSf2cO4akh1T6ZLqnxP1HPkHy7cvAN6cQyT4AR+rXggM9fw/GGDzL6MHbkJ5/lbIIrE/wb07w71QfR/o3x/FRnRE+qS/CZgyHNwXltN0Ipd+/q+CvgP7JCIynhNHIOHj9ZsKL1wbWmb430zbP2vanbXsl3+flWEqAJT88f3FdSlMnJf4/G/pHSb6/kmvNy7r57fnn5Vyy3Da3HHs2D6WS4Hvm88nT24fL8C4R/oPaILBnE/i2rQsf6uJ41q4Id+NycKU37Sa08un5C/AXXr/Q8ZeWopFKBs4/I/cvcv79me//Ru6B1M/JMmVxjty/kHu4zqyfW1T6vF+9Ph63Yc7/kJ6ImjYKsStmIno3A78e1kg6TrmHm1T6jHwuGjyyz28skn+9DfzwDaKC3BHWoDYcP/qEfL8ePBmY9mL/Ab/qpH0aGmF/q+o4yIrlIwNa4viYLgif0g9hs0fAe9ZYFfwzPIDCmxfBXW3gl8/fu8kBZm3HlLMPuevk5VhKgCW/wF9cl5KS//RzzAoo/o3e/78a/BUGvuU8g4qatGSgfRSJuGV1Iu4jukXsGdIee3s3g3/7+vBtVh0+dStRe7wc3Mrqw720rsTli4IuAfx/A38ahMwGQASBvZn5kyb2lhb4DZMCvwYM/Aqd/4rM+afYG5u8/FKxLh6ZNMPT3tT5Hz8EcYtI/WxZgniHHUg46I3k706xsctD0dxXknxIjngEUOwthlo/R0zqwvH/PiHlo09RNwN4VigLvxrlEUh5iv1sSnOoRyMcHdwaJz7vhpPTB+DovJHwmfO5Cv6ZHoK3bABkAb/mrSTXVIycH1zGdd5F8Bfnn2/0j4Im5UqMXW7X/beCv5jvXPPrWh7K3MQhlEhKZHl4z1E9I/YO64D9/VogsFMD+DWvAd/6leBdtTw8qe/jRU1/L5FLT25dAn5piDiAMAhl4JaF9+9F8Bc5/yLtMy3rR49yDwbM+ReBX+r8i5x/A1I/ZUn91G6MiM4dKPfQH7GzxyFu/TzEW7PFIwu6ks4dxOv7P0mVvqK/b2r0S4A6/zHh+3G4aT24kvbx5huFV9my8KkkdH0qSo1cgtuzurdXExxnF6/wCT1wesZgHJ8/Br4sKFMKDNrWf5dpn/Rr0xiA/dpAMC/f55TZk9UcazuWtvui5Pu8HEsJwOWn5y+uL1fKn9nQP7kN/sq5/jQjZWwmZ12xzr8R/BWpZSp5+DTrKpmf9HlUms76j9PyHd8v4sDoLgge3Ar7epggsE0N+JtUJIViCG9SKZ7k/T1I/bhT5sGlaEk4MtvHnpSPA4crwd2NmT1SsJfGQCzFm0BawRdz/jmk/r70/I8S+MNJ+5wl+Au5h+sG1PopS7mHKg3Y4rEd5R56Uu5hBOKWUud/x3JSP1ZICRNyD19T3jld6ZNG4FkEoi4dR0jrRnD+v0Lw0jXgeZaFd7VyCGxghCBSPiGdGyCMtQsnRnTGafL952YPx/EFY+E3/wsV/HN4MAmCIjdfTqZOjl55RjAVtFJuJCPyAshKf3t5OZZcQJN49zzm+WcDivJbA2oog+x44rxwz1nNg5Rdo7nmvFboat9eGBf5BkbufRPXkGeQlfFAKqXf5Ar45XjogElDIkKpfXOY+fDBfZtjf8e62Nu8KgLqGMOb1I+noQHcqe7pWaIMvKjw6V2mNPZWJtBWYBvFT4rCXXT0ogFIexNIMwAS9ZNB7iFEeP+kfY4LpU9m/VwS1I8BlT5FxW+F2pR7aIFnvZnzP34wYhd8gRjThZR72IEkUdF78QSSHz9gvmeKJPbJ/yPmmxM4YdKQxofgX569eyvTANQ2hH+TNMrnYNdGCBvYBuFjuuHsl4NwfsFohH81EQFLpqngr+VB1LwFrM1FEPdvBkGAfuam7DJ+A29WyQsgKzlOXikmuSBSUOCvoX+UNX5hHn529EXui5003cqkFpTGbpkNnXbw/it3XbHnnyEAm9fzl+6T5hryqmmk5DlULCSX29z+jCe1d9qwP49M7oejY7oidFBrHGTK5/62tbGHrRAFjbKHdEowC76OVSyPy/Xq4E4PUjSkT54sn44QUi82H33MzJ9ScONbgCvpIVfGByQDQPD34RtAIOmiAyV0cYjgf4Tgf5Lgf0G3PLN+0rz/uwz8/l6zEZ50ptLniH6ImT4W0WtnIdpyPeL9nKQ+vok/X2eLxzhJ6y350V1cmfk5wnTZKL5SeYTXqYTwRlVxnHLUR9vVRhi9/sMMXocOaY2jbNx+ZsYQnF/0OU6umIqAZbPyHfwFwGXOgMn4txwAFBo4ed2HkgdN7rqa+gORzXNKGxhr3hjEevPyoyNYTvOhlELSdr15OZaU5y5zFJQHqaF/ZJ+HBMRa5AA0+5wnKButqYhSjr+xWU6ZJ8IYyJ0nJeCfnfREpvOnQcpUGJW5FiBNOjnHa9D2HOX1e63z/Jdqa56Ly6Rz3T9rVNwxAmT4F71w7LOOzI1vjkNdGiC4bU2EMWXyDIH1Sr1quGVSD0+6d0DsxOEsyJqBFPctiKIY2+E2rWBL7t2NdJA7uX1BA4k3AAn8aQwCWIS1n+AvCb2xu9cpDfhf1q+AHwyF1k81PKpSDy/atUH00D6I+3IM4qj1k2C5Fkl+Dkg+HYzEu9+JSi8k/f4Qlyd8Br/SnyCsEumjujXwfeMauNXBBPcGd8bvEwbg4czP8DMpnutLxuPSV+NwecUkfL1iMo6unAbfZTPyHfzzesPfte2FQcg48ksH6F2bhw/xfIXBkEBcMwrKmGU1txKYZzh2+mdtRizjvjJvr2Tbt3G/5afd5iG3P+OFBM4bfeXo/FE48+UAnGS7w2ND2+BI38Y40b0+znSsg0utauNaszq43cwEf3Rti1fjByJq6WREW62SKnFjwkJwtHd3uBQpAvdi5PxFxS0NgBc9fm/WCPiX0GFz9zStn8NlSP2w0veULvV+9CviG0MGfstS78eoJh42boaI7p3wfGR/PKNn/3zVHETuXo1oTxvEhx9CNDX9T40fyYreYjhAjj+8TnV83agGrreshVtdmuDhMPYGZjZP3OaFSHHegoR9Dog54oPIY364F+SGMy6W8Nm07PbbuInqMdQZUGdAnQGlMyAb/HMj4pbVyfjMG9ns4NxR108wD/7E1AE4PrYru1+RL+/XFGcZAL7EDKBr7Rvgdttm+KNPJ0R+MRhRy6eSllmFmH3uwMuHeORhBx+mW7oUKgZ3Ar4ng8Oe1Nn3LEm5B2EAaBT8OHyowSOGP1U/A2kkhGHYw7cCMQJoGPYacJQvC9/KFeFZowpTTqvDr1F9+LdlJlIz9hguUxyB/D60ZmWcrlcd3zSnYaKA263eLfFwdG88pUZQ5NaFFIjbhvgQD8YLwhB1/Wvc//YSLoSH3w6w2tFO6Q1R11dnQJ0BdQbexgzISffMc25/5gsJmjO66f45o6+FzhyOYyyIOv55F5xkAPjsoFa4TGXM6z2a4Hb3Vng8pCteTh2OKOrwxFmuRuJ+T7x+dAs/bFrNgDADvsVZ+Us5CE/RUJ3A78HP0mATeHf+7UKdIGd+dhZZQ0VLwLZ4SdjysxWHWeFi2F64ELYU/hQbC32K1YU+xspPP8HqTwtjeaH/YnPRQvCrYIj9NYwo7VAZp5iSeonAf71HY9wa3B6/TRqI58snI9JsKWI8duJVsCeehh/A3fCDOBe6/86RQ4favo0bqB5DnQF1BtQZUDoDcgu9CiTlNHDm5832zRp9XWjgnJjUB2cog3xhTCdcGd4GNwa3xM8D2uPPkRRhmzUSsWy9GGu9HrHH/ZFKqeXTnw2Ca8ki8GJaqKce6wJ06eEzQ8iLlbdSqqhm6cl/89BhTKA06wRK0QiUKQNHfrYvUwo2pUrCvHRJ7NIphe26pWCqUxymeiWxVb8UNpUrjW0VWMVL4A9uWBlhLarjFJu1fNOzEW7QQP3MYPUjGq4X62ZQ8XMlonzMERHsgbsHA3Ax0PvnI3u8VOBX+jSq66szoM7AW5kBJX0PCizOEjhzZLP904dfOzptCM5O7Y9Lk3vh6viuuEEjcHdUV/w5sT8iGUyN3rwAMVTWTD4bglhW2x7u2BSuBGgfqmr6UBPIh6JwvtIghcPhQ45eDO/ylGJg4ZgH0zPdyjE7qJweXAzZKpLD3lAHNuV0YMmxm2MHv99eQQfbK5XBjip62FHNAK4NjRHasjpOsojrPCmpK4Na4qfRHXF/Sm/8sXgMnm+ZjxfUBnribYbbAQ445+Ny76SfZ6u3cgfVg6gzoM6AOgMKZ0CTBSVLAltxg3aF5/JR4FRhAIZdC585DJdmDsX30wbg1uQ+uDd5AJ7Qu45aPgkxO75CjMt24Nwh/Om6C/ua1YR3DVbYMu3Sn5LK/jUqSCNAsxQa+2IEVC8v6e94VzOEJ4cHC7PcqhrClcO5alnYc1hRnM2cY3cVQ+xmodnuWuVhRqVOM1Ydu1J64kinejjLVM5vmJZ6dXQnnlsvPJg7DI/XTMWTncvxh8M23OY5nXExu3fU1UEFfqUPgLq+OgPqDBToDKSnvcrh+DOmqOZJxE3uFQVMH96UKaBXT84dg+/mfoabs4fi3pwReLJkHCLXz0C0+Qrq7ltJ4H+XTVgCmlVBIGUV9lBKObAxl5SFznI0qoyARsbwZZN4HwqweXPpTS0eT352bVABjvUrwrZeJVhzmIvRwBiW3JclxeYsyfG7tqnDzKLmOD+4Ha6Q6vl+Sh/cmTcED5aPw0PTeXhgvg4/2W3FKbvt9w/a7W4p93rV9dQZUGdAnYH8ngFNo5g3fQSUNs/JCPz5HujN6WIDGATeO+/zq2cXMWeelMovzJl/smYKorbNR6zdejZbd0Xy8b24Nms09rWpyuYp9aipUxcHWGgVzBHCcYD9AcQIzrAMal0DeyjBENiqGgL42b91dfjyb6+WVeHaoiocWVvgQKC3EaNlTdgR8O3a14M9s448uprg+JB2+GZsD1xjYdqPc4fi7rKx+GXdVNzZtgjXzdbi1O7190LNt6gef34/yer+1BlQZ0DRDCipatZWhPZWvP6MV+c3c0yT0Pljr56nNMJPq6fhD9O5iLRYgRi3HUgO80fcPhd8PaE3DvZgVS0bp4T2boJDvUxwqKcJQjkOkZc/xD4BoczIEcuDHCHdG+FA14bYT8nloK71sY/LvVz6dakPn8714Nm5Plw7N4QThzPB3rV7U7j1ag6Pfuw2RsmGI2O64ztKNtyYOxw/LR2Pnwj8NzfPxLfbliB8y6oHoTvXqMCv6BFVV1ZnQJ2BgpiB/AP/fCrqUnqRe+eNaXJo4ZRrF1dPx71tC/HCdi2ifSyRciIIzzzMcIqSyUeGtcWxkR1xfHh71gi0x5Gh7Tja4siQtpRV5qC3foTLMP59eHAbhA5sjUMDW+Eg9fbFCOHf+wa0xh52FPPn0qd/a3iKMbAdfAZ3hM+wzvD7rCsCxvTA0SkDcH3RGNxcQYO0fjpumM7GN5vn4diW5XcPm65qrfT61PXVGVBnQJ2BgpiB/AH//xHwp09I0MLJTQ+umHH9ytZF+NV+I14E2iMxPAj37TbhJIPBp1kbcIqgfHpiH0oo90b4+F44QbG4cI6TmnFiXA+cGNedNQSsIqbBODqWRoO8/WGhKTS2O0JGd8cBevVBo3tgDz/7izGmF/Z83hd7J/THvkmDEMQspGPzRuE630J+3DQX17bOx8XN8xGyfvHtPZtWqemcBfEEq/tUZ0CdgVzNQN7B/38M/OlXHbBqTtPgTYu/v2y1CQ8CnPGMtM/3u5bh7JyhOE9APjtvNM5TOvnMrGE4wyyh09QLOsum6enjDD+fmj6QjVU4vkxbnmAm0TGOIxxh0wYidMpAHOQ4wMyioMlpYB88fThCZo/EQe4/dNF4HFs6Ed9unI3vti/BGTZ+Cdm45FbAhq/Uyt1cPZ7qRuoMqDNQUDOQW/CXAsP5odqZnxcWsH5p031b113/2t0GN/zscIY9d88snogzyybh1NIJOEP1zNNiLByLk/M5aBSkMX80l5RV5udwdtQ6MZeDy2NzR7HD1igc4TJs9mcIZQHZQQaQg2ePwr45o7B37lgEUbIheNFEHPxqMg4t/xKhK2fgtOl8nNy6BEEbltxRgT8/77C6L3UG1BnIrxnIHfgbuxVUt7A8X5en6armAeZbr4eab8T+lTMRumw6QpdPwyEagNDFX+AQx8FFE6QRsnB82qDHLpbBYiwYhwOasX/BBAQtGI9988dh37zPsZedvALnTID/vAnw4b/7LJgI38VT4P/Vl9hDRc49K2Zjz5q52LNuPnw2LLrrtW6RSvXk+Y6qO1BnQJ2BgpgBueCf3j+gwKp38/PiHLdsbGG5fNF5qwXTohwXfvlEDIeFU584LJgiDfv5k6VhN2/SE7v5YvAzhy3/lsZczZg38YmNGHMnSMN6zsQnVrMmPbGcM+mJBdexmDf1ieXCaU+suH+bRTOe2Hw184nFVzNfmi2dfclh1eL2+XlN6r7UGVBnQJ2B/JyBnMA/Tbvf2E3QO/9aTz8/J0PdlzoD6gyoM/ChzIAAdqmr2V/NfuaJ6t5/i4f//6pZBpebQgwD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815548"/>
            <a:ext cx="39528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7" y="3139523"/>
            <a:ext cx="37909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2" y="4253948"/>
            <a:ext cx="34671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837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and the DLR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DLR</a:t>
            </a:r>
          </a:p>
          <a:p>
            <a:pPr lvl="1"/>
            <a:r>
              <a:rPr lang="en-US" dirty="0" smtClean="0"/>
              <a:t>New languages</a:t>
            </a:r>
          </a:p>
          <a:p>
            <a:pPr lvl="1"/>
            <a:r>
              <a:rPr lang="en-US" dirty="0" smtClean="0"/>
              <a:t>Better </a:t>
            </a:r>
            <a:r>
              <a:rPr lang="en-US" dirty="0" err="1" smtClean="0"/>
              <a:t>interop</a:t>
            </a:r>
            <a:endParaRPr lang="en-US" dirty="0" smtClean="0"/>
          </a:p>
          <a:p>
            <a:pPr lvl="1"/>
            <a:r>
              <a:rPr lang="en-US" dirty="0" smtClean="0"/>
              <a:t>Better syntax!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60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56856</TotalTime>
  <Words>193</Words>
  <Application>Microsoft Office PowerPoint</Application>
  <PresentationFormat>On-screen Show (4:3)</PresentationFormat>
  <Paragraphs>79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1_SapphireTemplate</vt:lpstr>
      <vt:lpstr>C# and the DLR</vt:lpstr>
      <vt:lpstr>Why Dynamic?</vt:lpstr>
      <vt:lpstr>PowerPoint Presentation</vt:lpstr>
      <vt:lpstr>PowerPoint Presentation</vt:lpstr>
      <vt:lpstr>dynamic</vt:lpstr>
      <vt:lpstr>ExpandoObject</vt:lpstr>
      <vt:lpstr>DynamicObject</vt:lpstr>
      <vt:lpstr>Dynamic Language Interop</vt:lpstr>
      <vt:lpstr>C# and the DLR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4524</cp:revision>
  <dcterms:created xsi:type="dcterms:W3CDTF">2007-12-27T20:50:38Z</dcterms:created>
  <dcterms:modified xsi:type="dcterms:W3CDTF">2012-04-19T02:16:31Z</dcterms:modified>
</cp:coreProperties>
</file>