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0"/>
  </p:notesMasterIdLst>
  <p:handoutMasterIdLst>
    <p:handoutMasterId r:id="rId31"/>
  </p:handoutMasterIdLst>
  <p:sldIdLst>
    <p:sldId id="327" r:id="rId2"/>
    <p:sldId id="365" r:id="rId3"/>
    <p:sldId id="393" r:id="rId4"/>
    <p:sldId id="394" r:id="rId5"/>
    <p:sldId id="395" r:id="rId6"/>
    <p:sldId id="398" r:id="rId7"/>
    <p:sldId id="399" r:id="rId8"/>
    <p:sldId id="400" r:id="rId9"/>
    <p:sldId id="396" r:id="rId10"/>
    <p:sldId id="397" r:id="rId11"/>
    <p:sldId id="401" r:id="rId12"/>
    <p:sldId id="402" r:id="rId13"/>
    <p:sldId id="403" r:id="rId14"/>
    <p:sldId id="404" r:id="rId15"/>
    <p:sldId id="405" r:id="rId16"/>
    <p:sldId id="407" r:id="rId17"/>
    <p:sldId id="406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363" r:id="rId2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27" autoAdjust="0"/>
  </p:normalViewPr>
  <p:slideViewPr>
    <p:cSldViewPr>
      <p:cViewPr>
        <p:scale>
          <a:sx n="77" d="100"/>
          <a:sy n="77" d="100"/>
        </p:scale>
        <p:origin x="-11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0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4873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7725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0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108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0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5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Crafting Code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Make it readable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609600" y="1143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A readable API</a:t>
            </a:r>
          </a:p>
          <a:p>
            <a:pPr lvl="1"/>
            <a:r>
              <a:rPr lang="en-US" dirty="0" smtClean="0"/>
              <a:t>Often uses method chaining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1496291" y="2819400"/>
            <a:ext cx="6553200" cy="2971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 Minutes(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(0, 0, value, 0, 0);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dirty="0">
                <a:latin typeface="Consolas"/>
                <a:ea typeface="Calibri"/>
                <a:cs typeface="Times New Roman"/>
              </a:rPr>
              <a:t> Ago(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SystemTime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.Now</a:t>
            </a:r>
            <a:r>
              <a:rPr lang="en-US" dirty="0">
                <a:latin typeface="Consolas"/>
                <a:ea typeface="Calibri"/>
                <a:cs typeface="Times New Roman"/>
              </a:rPr>
              <a:t>() - value;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l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/>
        </p:nvSpPr>
        <p:spPr bwMode="auto">
          <a:xfrm>
            <a:off x="3657600" y="2057400"/>
            <a:ext cx="4114800" cy="50512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then </a:t>
            </a:r>
            <a:r>
              <a:rPr lang="en-US" dirty="0">
                <a:latin typeface="Consolas"/>
                <a:ea typeface="Calibri"/>
                <a:cs typeface="Times New Roman"/>
              </a:rPr>
              <a:t>= 2.Minutes().Ago();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685800" y="1828800"/>
            <a:ext cx="55626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Tasks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Schedule(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task,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                        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runEvery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                        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expireIn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(task, every,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expiresIn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  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AccountSynchronization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 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(); }       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1600200" y="4648200"/>
            <a:ext cx="7010400" cy="1143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task =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Tasks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.Schedule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Tasks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.AccountSynchronization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                     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runEvery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: 2.Minutes(),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                     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expireIn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: 5.Days());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1981200" y="26670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Dealing with requirements in the form of complex flowcharts</a:t>
            </a:r>
          </a:p>
          <a:p>
            <a:pPr lvl="1"/>
            <a:r>
              <a:rPr lang="en-US" dirty="0" smtClean="0"/>
              <a:t>Model them with procedural if/else code</a:t>
            </a:r>
          </a:p>
          <a:p>
            <a:pPr lvl="1"/>
            <a:r>
              <a:rPr lang="en-US" dirty="0" smtClean="0"/>
              <a:t>Or 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19200" y="2590800"/>
            <a:ext cx="67818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chart 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MovieFlowchart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chart.WithShape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CheckTitle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RequiresField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!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RequiresField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&gt; 120)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== 75)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CheckReleaseDate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m.Length.HasValue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      . . .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MovieResult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.BadMovie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MovieResult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.GoodMovie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In-memory representation of what a DSL describes</a:t>
            </a:r>
          </a:p>
          <a:p>
            <a:pPr lvl="1"/>
            <a:r>
              <a:rPr lang="en-US" dirty="0" smtClean="0"/>
              <a:t>A domain model built by the DSL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2209800"/>
            <a:ext cx="687705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Fluent API / DSL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Heavy use of extension methods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1981200"/>
            <a:ext cx="8534400" cy="426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this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chart,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shape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{ Name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};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chart.Shapes.Add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(shape);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    this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chart, R result)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chart.LastShape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().Result = result;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Expression&lt;T&gt;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Expression&lt;T&gt; can yield rich meta-data about a piece of code</a:t>
            </a:r>
          </a:p>
          <a:p>
            <a:pPr lvl="1"/>
            <a:r>
              <a:rPr lang="en-US" dirty="0" smtClean="0"/>
              <a:t>“Static” reflection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81000" y="2209800"/>
            <a:ext cx="8534400" cy="426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PropertySpecifier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&gt;&gt; expression)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ue.Operand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 10 Rules</a:t>
            </a:r>
            <a:endParaRPr lang="en-US" dirty="0"/>
          </a:p>
        </p:txBody>
      </p:sp>
      <p:pic>
        <p:nvPicPr>
          <p:cNvPr id="1028" name="Picture 4" descr="C:\Users\bitmask\AppData\Local\Microsoft\Windows\Temporary Internet Files\Content.IE5\S04BZJPJ\MC90029257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034">
            <a:off x="1219200" y="2133600"/>
            <a:ext cx="6038969" cy="293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113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#10: Avoid Regions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057400" y="1219200"/>
            <a:ext cx="5320862" cy="518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AccountManager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#region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UserManagement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#region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RoleManagement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region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DataAccess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/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#9: Use Exceptions For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instead of status code or </a:t>
            </a:r>
            <a:r>
              <a:rPr lang="en-US" dirty="0" err="1" smtClean="0"/>
              <a:t>booleans</a:t>
            </a:r>
            <a:endParaRPr lang="en-US" dirty="0" smtClean="0"/>
          </a:p>
          <a:p>
            <a:r>
              <a:rPr lang="en-US" dirty="0" smtClean="0"/>
              <a:t>… but not for control flow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371600" y="2209800"/>
            <a:ext cx="6477000" cy="358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Login(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password)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.IsNullOrEmpty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/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6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#8: Avoid Boolean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81000" y="1206500"/>
            <a:ext cx="63246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[] contents,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flush)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   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267200" y="2057400"/>
            <a:ext cx="39624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storage.WriteFile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(data,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381000" y="2705100"/>
            <a:ext cx="5334000" cy="361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[] contents)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(contents,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WriteFileAndFlush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[] contents)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(contents,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[] contents, 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flush)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/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76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Standards and best practices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What is language oriented programming?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Fluent Interfaces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Declarative Programming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Domain specific languages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#7: Avoid Too Many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93700" y="1371600"/>
            <a:ext cx="7467600" cy="176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LoginUser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username,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password,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                 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IPAddress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ipAddress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persist)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1143000" y="3505200"/>
            <a:ext cx="7467600" cy="14478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LoginUser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UserLoginRequest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request)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7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#6: Warnings Are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1"/>
            <a:ext cx="6858000" cy="525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314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#5: Encapsulate Complex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28600" y="1358900"/>
            <a:ext cx="8521700" cy="176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account.Balance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&gt; 0 &amp;&amp; !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&amp;&amp;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account.DueDate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&gt;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CurrentDate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   //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send off a warning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464050" y="3657600"/>
            <a:ext cx="2895600" cy="13716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7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#4: Try To Avoid Multiple Exits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457200" y="1371600"/>
            <a:ext cx="3581400" cy="4508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account.Balance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&lt; 10000)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5105400" y="1371600"/>
            <a:ext cx="3581400" cy="44958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endParaRPr lang="en-US" b="0" dirty="0">
              <a:solidFill>
                <a:prstClr val="black"/>
              </a:solidFill>
              <a:latin typeface="Consolas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account.Balance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&lt; 10000)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account.IsPastDue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account.IsVip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endParaRPr lang="en-US" b="0" dirty="0">
              <a:solidFill>
                <a:prstClr val="black"/>
              </a:solidFill>
              <a:latin typeface="Consolas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86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#3: Try To Avoid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825500" y="1981200"/>
            <a:ext cx="5410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ensure we don't send a notification to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important people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&amp;&amp;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SendNotification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038600" y="4267200"/>
            <a:ext cx="4495800" cy="6096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latin typeface="Consolas"/>
                <a:ea typeface="Calibri"/>
                <a:cs typeface="Times New Roman"/>
              </a:rPr>
              <a:t>CancelNotificationForVipAccounts</a:t>
            </a:r>
            <a:r>
              <a:rPr lang="en-US" b="0" dirty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90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#2: Keep Methods Short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609600" y="1828800"/>
            <a:ext cx="38227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BuildLogParameters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HttpContext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context,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_parameters 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"Rapid"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  </a:t>
            </a:r>
            <a:r>
              <a:rPr lang="en-US" sz="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//should no longer have any overlap between indigo and rapid;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"Indicator"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en-US" sz="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//Unknown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SessionObject.UserId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SessionObject.PatientDataAccess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DateTime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.Now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context.Request.QueryString.ToString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] !=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].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context.Request.RawUrl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[0]);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||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(((</a:t>
            </a:r>
            <a:r>
              <a:rPr lang="en-US" sz="4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Page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context.CurrentHandler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).Title);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}</a:t>
            </a:r>
            <a:endParaRPr lang="en-US" sz="4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38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#1: Keep Classes Small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185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5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Language Oriented Programming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Useful in complex</a:t>
            </a:r>
            <a:r>
              <a:rPr lang="en-US" sz="1800" kern="0" dirty="0" smtClean="0">
                <a:latin typeface="Myriad Pro" pitchFamily="34" charset="0"/>
                <a:cs typeface="Segoe UI" pitchFamily="34" charset="0"/>
              </a:rPr>
              <a:t> domains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lang="en-US" sz="1800" kern="0" dirty="0" smtClean="0">
                <a:latin typeface="Myriad Pro" pitchFamily="34" charset="0"/>
                <a:cs typeface="Segoe UI" pitchFamily="34" charset="0"/>
              </a:rPr>
              <a:t>Increases productivity, maintainability, separation of concerns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tabLst/>
              <a:defRPr/>
            </a:pPr>
            <a:endParaRPr lang="en-US" sz="1800" kern="0" dirty="0" smtClean="0">
              <a:latin typeface="Myriad Pro" pitchFamily="34" charset="0"/>
              <a:cs typeface="Segoe UI" pitchFamily="34" charset="0"/>
            </a:endParaRPr>
          </a:p>
          <a:p>
            <a:pPr marL="285750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Trade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Offs	</a:t>
            </a:r>
          </a:p>
          <a:p>
            <a:pPr marL="742950" lvl="1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r>
              <a:rPr lang="en-US" sz="1800" kern="0" dirty="0" smtClean="0">
                <a:latin typeface="Myriad Pro" pitchFamily="34" charset="0"/>
                <a:cs typeface="Segoe UI" pitchFamily="34" charset="0"/>
              </a:rPr>
              <a:t>Effort required to create DSL / Fluent API in C#</a:t>
            </a:r>
            <a:endParaRPr kumimoji="0" lang="en-US" sz="18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  <a:p>
            <a:pPr marL="742950" lvl="1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Oriented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295400" y="1676400"/>
            <a:ext cx="2743200" cy="1752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Domain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Specific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Language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1676400"/>
            <a:ext cx="26670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General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Purpose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Language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26" name="Picture 2" descr="http://static.cargurus.com/images/site/2008/07/04/22/15/1993_nissan_altima-pic-3773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733800"/>
            <a:ext cx="2585230" cy="1752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http://www.niot.net/blog-images/28_Mar/breaking-first-appearance-of-acura-lmp1-car-at-alms-winter-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33800"/>
            <a:ext cx="2514600" cy="16821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Oriented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SQL, regular expressions, CSS selectors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Specialized language can increase productivity</a:t>
            </a:r>
          </a:p>
          <a:p>
            <a:pPr lvl="1"/>
            <a:r>
              <a:rPr lang="en-US" dirty="0" smtClean="0"/>
              <a:t>Narrows gap between you and customer</a:t>
            </a:r>
          </a:p>
          <a:p>
            <a:pPr lvl="1"/>
            <a:r>
              <a:rPr lang="en-US" dirty="0" smtClean="0"/>
              <a:t>Easy to separate concerns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Can be expensive to create (and possibly learn)</a:t>
            </a:r>
          </a:p>
          <a:p>
            <a:pPr lvl="1"/>
            <a:r>
              <a:rPr lang="en-US" dirty="0" smtClean="0"/>
              <a:t>Difficult to implement in C#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Oriented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For better APIs</a:t>
            </a:r>
          </a:p>
          <a:p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For static reflection</a:t>
            </a:r>
          </a:p>
          <a:p>
            <a:r>
              <a:rPr lang="en-US" dirty="0" err="1" smtClean="0"/>
              <a:t>Funcs</a:t>
            </a:r>
            <a:r>
              <a:rPr lang="en-US" dirty="0" smtClean="0"/>
              <a:t> and Actions</a:t>
            </a:r>
          </a:p>
          <a:p>
            <a:pPr lvl="1"/>
            <a:r>
              <a:rPr lang="en-US" dirty="0" smtClean="0"/>
              <a:t>For functional, declarative programming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tasks for periodic execution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1828800"/>
            <a:ext cx="62484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interval,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expiration)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Task = task;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Interval = interval;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Expiration = expiration;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Interval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Expiration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2971800" y="53340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784377">
            <a:off x="7716548" y="4552581"/>
            <a:ext cx="607860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Easier to maintain</a:t>
            </a:r>
          </a:p>
          <a:p>
            <a:r>
              <a:rPr lang="en-US" dirty="0" smtClean="0"/>
              <a:t>Essence over ceremony</a:t>
            </a:r>
          </a:p>
          <a:p>
            <a:pPr lvl="1"/>
            <a:r>
              <a:rPr lang="en-US" dirty="0" smtClean="0"/>
              <a:t>Remove language clutter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447800" y="35052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small step forward</a:t>
            </a:r>
          </a:p>
          <a:p>
            <a:pPr lvl="1"/>
            <a:r>
              <a:rPr lang="en-US" dirty="0" smtClean="0"/>
              <a:t>Particularly useful when combined with optional parameters</a:t>
            </a:r>
          </a:p>
          <a:p>
            <a:pPr lvl="1"/>
            <a:r>
              <a:rPr lang="en-US" dirty="0" smtClean="0"/>
              <a:t>Gives reader a clue when using constants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19200" y="28194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Tasks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.AccountSynchronization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runEvery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expiresIn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533400" y="1143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Extend types!</a:t>
            </a:r>
          </a:p>
          <a:p>
            <a:pPr lvl="1"/>
            <a:r>
              <a:rPr lang="en-US" dirty="0" smtClean="0"/>
              <a:t>Even sealed types, generic types, and interfaces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1143000" y="2814084"/>
            <a:ext cx="6629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StringExtensions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ToInt32(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Int32</a:t>
            </a:r>
            <a:r>
              <a:rPr lang="en-US" dirty="0">
                <a:latin typeface="Consolas"/>
                <a:ea typeface="Calibri"/>
                <a:cs typeface="Times New Roman"/>
              </a:rPr>
              <a:t>.Parse(value);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l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4495800" y="4876800"/>
            <a:ext cx="3810000" cy="609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value =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"32"</a:t>
            </a:r>
            <a:r>
              <a:rPr lang="en-US" dirty="0">
                <a:latin typeface="Consolas"/>
                <a:ea typeface="Calibri"/>
                <a:cs typeface="Times New Roman"/>
              </a:rPr>
              <a:t>.ToInt32();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54922</TotalTime>
  <Words>1291</Words>
  <Application>Microsoft Office PowerPoint</Application>
  <PresentationFormat>On-screen Show (4:3)</PresentationFormat>
  <Paragraphs>351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1_SapphireTemplate</vt:lpstr>
      <vt:lpstr>C# : Crafting Code</vt:lpstr>
      <vt:lpstr>Overview</vt:lpstr>
      <vt:lpstr>Language Oriented Programming</vt:lpstr>
      <vt:lpstr>Language Oriented</vt:lpstr>
      <vt:lpstr>Language Oriented C#</vt:lpstr>
      <vt:lpstr>Example Scenario</vt:lpstr>
      <vt:lpstr>Goals</vt:lpstr>
      <vt:lpstr>Named parameters</vt:lpstr>
      <vt:lpstr>Extension Methods</vt:lpstr>
      <vt:lpstr>Fluent APIs</vt:lpstr>
      <vt:lpstr>Putting It Together</vt:lpstr>
      <vt:lpstr>Validation Example</vt:lpstr>
      <vt:lpstr>Semantic Model</vt:lpstr>
      <vt:lpstr>Building the Fluent API / DSL</vt:lpstr>
      <vt:lpstr>Taking Advantage of Expression&lt;T&gt;</vt:lpstr>
      <vt:lpstr>My Top 10 Rules</vt:lpstr>
      <vt:lpstr>Rule #10: Avoid Regions</vt:lpstr>
      <vt:lpstr>Rule #9: Use Exceptions For Errors</vt:lpstr>
      <vt:lpstr>Rule #8: Avoid Boolean Parameters</vt:lpstr>
      <vt:lpstr>Rule #7: Avoid Too Many Parameters</vt:lpstr>
      <vt:lpstr>Rule #6: Warnings Are Errors</vt:lpstr>
      <vt:lpstr>Rule #5: Encapsulate Complex Expressions</vt:lpstr>
      <vt:lpstr>Rule #4: Try To Avoid Multiple Exits</vt:lpstr>
      <vt:lpstr>Rule #3: Try To Avoid Comments</vt:lpstr>
      <vt:lpstr>Rule #2: Keep Methods Short</vt:lpstr>
      <vt:lpstr>Rule #1: Keep Classes Small</vt:lpstr>
      <vt:lpstr>Summary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4361</cp:revision>
  <dcterms:created xsi:type="dcterms:W3CDTF">2007-12-27T20:50:38Z</dcterms:created>
  <dcterms:modified xsi:type="dcterms:W3CDTF">2012-04-19T02:17:53Z</dcterms:modified>
</cp:coreProperties>
</file>