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22"/>
  </p:notesMasterIdLst>
  <p:handoutMasterIdLst>
    <p:handoutMasterId r:id="rId23"/>
  </p:handoutMasterIdLst>
  <p:sldIdLst>
    <p:sldId id="327" r:id="rId2"/>
    <p:sldId id="365" r:id="rId3"/>
    <p:sldId id="367" r:id="rId4"/>
    <p:sldId id="366" r:id="rId5"/>
    <p:sldId id="368" r:id="rId6"/>
    <p:sldId id="369" r:id="rId7"/>
    <p:sldId id="370" r:id="rId8"/>
    <p:sldId id="371" r:id="rId9"/>
    <p:sldId id="372" r:id="rId10"/>
    <p:sldId id="374" r:id="rId11"/>
    <p:sldId id="373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63" r:id="rId21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4D289"/>
    <a:srgbClr val="EAEAEA"/>
    <a:srgbClr val="FF9119"/>
    <a:srgbClr val="FF9121"/>
    <a:srgbClr val="5DB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79865" autoAdjust="0"/>
  </p:normalViewPr>
  <p:slideViewPr>
    <p:cSldViewPr>
      <p:cViewPr varScale="1">
        <p:scale>
          <a:sx n="58" d="100"/>
          <a:sy n="58" d="100"/>
        </p:scale>
        <p:origin x="-14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766" y="-114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4384C5-E6B0-428D-8E73-CA215AF2A4E3}" type="datetimeFigureOut">
              <a:rPr lang="en-US"/>
              <a:pPr>
                <a:defRPr/>
              </a:pPr>
              <a:t>4/18/2012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4D36B1-815E-46B3-BF05-705B4CC4C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1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Header Placeholder 19457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Date Placeholder 19458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1945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Notes Placeholder 3584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48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62" name="Footer Placeholder 1946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 eaLnBrk="1" hangingPunct="1">
              <a:defRPr sz="13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Slide Number Placeholder 3584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7488"/>
            <a:ext cx="3163888" cy="47942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/>
            </a:lvl1pPr>
          </a:lstStyle>
          <a:p>
            <a:pPr>
              <a:defRPr/>
            </a:pPr>
            <a:fld id="{11D29CD3-EA91-4B07-8041-33A63E8C4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489CD3C6-3D47-4CC0-9CF2-E2692F3E014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3" name="Rectangle 2048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5364" name="Rectangle 2048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F5EFE72E-DBBB-404D-9A21-07EBEB37E85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6387" name="Rectangle 21505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16388" name="Rectangle 2150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D29CD3-EA91-4B07-8041-33A63E8C46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hape 4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headEnd/>
            <a:tailEnd/>
          </a:ln>
        </p:spPr>
        <p:txBody>
          <a:bodyPr/>
          <a:lstStyle/>
          <a:p>
            <a:fld id="{6F8E712A-3391-44E3-B8E1-37AE61B1313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Rectangle 34817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21508" name="Rectangle 34818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detocode.com/default.aspx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0" name="Title 32779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  <a:noFill/>
        </p:spPr>
        <p:txBody>
          <a:bodyPr anchor="b"/>
          <a:lstStyle>
            <a:lvl1pPr algn="r">
              <a:defRPr sz="3200" b="1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781" name="Subtitle 32780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None/>
              <a:defRPr b="0">
                <a:latin typeface="Myriad Pro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6" descr="http://www.odetocode.com/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/>
          <a:srcRect r="26934"/>
          <a:stretch>
            <a:fillRect/>
          </a:stretch>
        </p:blipFill>
        <p:spPr bwMode="auto">
          <a:xfrm>
            <a:off x="7620000" y="6248400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680739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829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</p:spPr>
        <p:txBody>
          <a:bodyPr rtlCol="0"/>
          <a:lstStyle>
            <a:lvl1pPr>
              <a:defRPr b="1">
                <a:latin typeface="Myriad Pro" pitchFamily="34" charset="0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buClrTx/>
              <a:buFont typeface="Wingdings" pitchFamily="2" charset="2"/>
              <a:buChar char="§"/>
              <a:defRPr sz="2000" b="1">
                <a:latin typeface="Myriad Pro Light" pitchFamily="34" charset="0"/>
              </a:defRPr>
            </a:lvl1pPr>
            <a:lvl2pPr>
              <a:buClrTx/>
              <a:buFont typeface="Wingdings" pitchFamily="2" charset="2"/>
              <a:buChar char="o"/>
              <a:defRPr sz="1800" b="0">
                <a:latin typeface="Myriad Pro" pitchFamily="34" charset="0"/>
              </a:defRPr>
            </a:lvl2pPr>
            <a:lvl3pPr>
              <a:buClrTx/>
              <a:buFont typeface="Wingdings" pitchFamily="2" charset="2"/>
              <a:buChar char="o"/>
              <a:defRPr sz="1600" b="0">
                <a:latin typeface="Myriad Pro" pitchFamily="34" charset="0"/>
              </a:defRPr>
            </a:lvl3pPr>
            <a:lvl4pPr>
              <a:buClrTx/>
              <a:buFont typeface="Wingdings" pitchFamily="2" charset="2"/>
              <a:buChar char="o"/>
              <a:defRPr sz="1400" b="0">
                <a:latin typeface="Myriad Pro" pitchFamily="34" charset="0"/>
              </a:defRPr>
            </a:lvl4pPr>
            <a:lvl5pPr>
              <a:buClrTx/>
              <a:buFont typeface="Wingdings" pitchFamily="2" charset="2"/>
              <a:buChar char="o"/>
              <a:defRPr sz="1200" b="0">
                <a:latin typeface="Myriad Pro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85398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51761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617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4524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7103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85900" y="1600200"/>
            <a:ext cx="6172200" cy="3962400"/>
          </a:xfrm>
          <a:solidFill>
            <a:schemeClr val="accent2"/>
          </a:solidFill>
          <a:ln w="9525">
            <a:solidFill>
              <a:schemeClr val="tx1"/>
            </a:solidFill>
          </a:ln>
        </p:spPr>
        <p:txBody>
          <a:bodyPr/>
          <a:lstStyle>
            <a:lvl1pPr>
              <a:buNone/>
              <a:defRPr sz="1800" b="0">
                <a:latin typeface="Consolas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67689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10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odetocode.com/default.aspx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BD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0" y="6780212"/>
            <a:ext cx="9144000" cy="1588"/>
          </a:xfrm>
          <a:prstGeom prst="lin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15240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bg2">
                <a:lumMod val="60000"/>
                <a:lumOff val="40000"/>
                <a:alpha val="40000"/>
              </a:schemeClr>
            </a:glow>
          </a:effectLst>
        </p:spPr>
      </p:cxnSp>
      <p:pic>
        <p:nvPicPr>
          <p:cNvPr id="8" name="Picture 6" descr="http://www.odetocode.com/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/>
          <a:srcRect r="26934"/>
          <a:stretch>
            <a:fillRect/>
          </a:stretch>
        </p:blipFill>
        <p:spPr bwMode="auto">
          <a:xfrm>
            <a:off x="7620000" y="6266497"/>
            <a:ext cx="1295400" cy="43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123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69" r:id="rId10"/>
    <p:sldLayoutId id="214748377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ea typeface="+mj-ea"/>
          <a:cs typeface="Segoe UI" pitchFamily="34" charset="0"/>
        </a:defRPr>
      </a:lvl1pPr>
      <a:lvl2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2pPr>
      <a:lvl3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3pPr>
      <a:lvl4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4pPr>
      <a:lvl5pPr marL="342900" indent="-342900" algn="ctr" defTabSz="-13873163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Myriad Pro" pitchFamily="34" charset="0"/>
          <a:cs typeface="Segoe UI" pitchFamily="34" charset="0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2800" b="1">
          <a:solidFill>
            <a:schemeClr val="tx2">
              <a:alpha val="100000"/>
            </a:schemeClr>
          </a:solidFill>
          <a:latin typeface="Verdana"/>
        </a:defRPr>
      </a:lvl9pPr>
    </p:titleStyle>
    <p:bodyStyle>
      <a:lvl1pPr marL="342900" indent="-342900" algn="l" defTabSz="-13873163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1"/>
          </a:solidFill>
          <a:latin typeface="Myriad Pro Light" pitchFamily="34" charset="0"/>
          <a:ea typeface="+mn-ea"/>
          <a:cs typeface="Segoe UI" pitchFamily="34" charset="0"/>
        </a:defRPr>
      </a:lvl1pPr>
      <a:lvl2pPr marL="742950" indent="-28575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>
          <a:solidFill>
            <a:schemeClr val="tx1"/>
          </a:solidFill>
          <a:latin typeface="Myriad Pro" pitchFamily="34" charset="0"/>
          <a:cs typeface="Segoe UI" pitchFamily="34" charset="0"/>
        </a:defRPr>
      </a:lvl2pPr>
      <a:lvl3pPr marL="11430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600">
          <a:solidFill>
            <a:schemeClr val="tx1"/>
          </a:solidFill>
          <a:latin typeface="Myriad Pro" pitchFamily="34" charset="0"/>
          <a:cs typeface="Segoe UI" pitchFamily="34" charset="0"/>
        </a:defRPr>
      </a:lvl3pPr>
      <a:lvl4pPr marL="16002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400">
          <a:solidFill>
            <a:schemeClr val="tx1"/>
          </a:solidFill>
          <a:latin typeface="Myriad Pro" pitchFamily="34" charset="0"/>
          <a:cs typeface="Segoe UI" pitchFamily="34" charset="0"/>
        </a:defRPr>
      </a:lvl4pPr>
      <a:lvl5pPr marL="2057400" indent="-228600" algn="l" defTabSz="-13873163" rtl="0" eaLnBrk="1" fontAlgn="base" hangingPunct="1">
        <a:spcBef>
          <a:spcPct val="20000"/>
        </a:spcBef>
        <a:spcAft>
          <a:spcPct val="0"/>
        </a:spcAft>
        <a:buSzPct val="50000"/>
        <a:buFont typeface="Wingdings" pitchFamily="2" charset="2"/>
        <a:buChar char="o"/>
        <a:defRPr sz="1200">
          <a:solidFill>
            <a:schemeClr val="tx1"/>
          </a:solidFill>
          <a:latin typeface="Myriad Pro" pitchFamily="34" charset="0"/>
          <a:cs typeface="Segoe UI" pitchFamily="34" charset="0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lr>
          <a:schemeClr val="accent1">
            <a:alpha val="100000"/>
          </a:schemeClr>
        </a:buClr>
        <a:buFont typeface="Wingdings"/>
        <a:buChar char=""/>
        <a:defRPr sz="1400" b="1">
          <a:solidFill>
            <a:schemeClr val="tx1">
              <a:alpha val="100000"/>
            </a:schemeClr>
          </a:solidFill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hape 18739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marL="0" indent="0" defTabSz="914400" eaLnBrk="1" hangingPunct="1"/>
            <a:r>
              <a:rPr lang="en-US" dirty="0" smtClean="0"/>
              <a:t>Controllers</a:t>
            </a:r>
          </a:p>
        </p:txBody>
      </p:sp>
      <p:sp>
        <p:nvSpPr>
          <p:cNvPr id="6147" name="Shape 18739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defTabSz="914400"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Selector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Specified as attributes</a:t>
            </a:r>
          </a:p>
          <a:p>
            <a:r>
              <a:rPr lang="en-US" dirty="0" err="1" smtClean="0"/>
              <a:t>ActionName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Overrides default of action name == method name</a:t>
            </a:r>
          </a:p>
          <a:p>
            <a:pPr lvl="1"/>
            <a:r>
              <a:rPr lang="en-US" dirty="0" smtClean="0"/>
              <a:t>Method name is no longer a valid action</a:t>
            </a:r>
          </a:p>
          <a:p>
            <a:r>
              <a:rPr lang="en-US" dirty="0" err="1" smtClean="0"/>
              <a:t>AcceptVerbs</a:t>
            </a:r>
            <a:r>
              <a:rPr lang="en-US" dirty="0" smtClean="0"/>
              <a:t> attribute </a:t>
            </a:r>
          </a:p>
          <a:p>
            <a:pPr lvl="1"/>
            <a:r>
              <a:rPr lang="en-US" dirty="0" smtClean="0"/>
              <a:t>Restricts invocation to specified verbs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3657600"/>
            <a:ext cx="6248400" cy="2209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ActionName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smtClean="0">
                <a:solidFill>
                  <a:srgbClr val="A31515"/>
                </a:solidFill>
                <a:latin typeface="Consolas" pitchFamily="49" charset="0"/>
                <a:ea typeface="Calibri"/>
                <a:cs typeface="Times New Roman"/>
              </a:rPr>
              <a:t>"Modify"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AcceptVerbs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HttpVerbs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.Post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)]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ActionResult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Edit(</a:t>
            </a:r>
            <a:r>
              <a:rPr lang="en-US" sz="18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Department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800" b="0" dirty="0" err="1" smtClean="0">
                <a:latin typeface="Consolas" pitchFamily="49" charset="0"/>
                <a:ea typeface="Calibri"/>
                <a:cs typeface="Times New Roman"/>
              </a:rPr>
              <a:t>department</a:t>
            </a: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800" b="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en-US" sz="18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 Parameters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can take a variety of parameters</a:t>
            </a:r>
          </a:p>
          <a:p>
            <a:r>
              <a:rPr lang="en-US" dirty="0" smtClean="0"/>
              <a:t>Primitive parameters 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bool</a:t>
            </a:r>
            <a:r>
              <a:rPr lang="en-US" dirty="0" smtClean="0"/>
              <a:t>, string)</a:t>
            </a:r>
          </a:p>
          <a:p>
            <a:pPr lvl="1"/>
            <a:r>
              <a:rPr lang="en-US" dirty="0" smtClean="0"/>
              <a:t>Map from route data</a:t>
            </a:r>
          </a:p>
          <a:p>
            <a:pPr lvl="1"/>
            <a:r>
              <a:rPr lang="en-US" dirty="0" smtClean="0"/>
              <a:t>Map from form data</a:t>
            </a:r>
          </a:p>
          <a:p>
            <a:pPr lvl="1"/>
            <a:r>
              <a:rPr lang="en-US" dirty="0" smtClean="0"/>
              <a:t>Map from query string</a:t>
            </a:r>
          </a:p>
          <a:p>
            <a:pPr lvl="1"/>
            <a:r>
              <a:rPr lang="en-US" dirty="0" smtClean="0"/>
              <a:t>If parameter is not found a null reference is passed</a:t>
            </a:r>
          </a:p>
          <a:p>
            <a:r>
              <a:rPr lang="en-US" dirty="0" smtClean="0"/>
              <a:t>Complex parameters</a:t>
            </a:r>
          </a:p>
          <a:p>
            <a:pPr lvl="1"/>
            <a:r>
              <a:rPr lang="en-US" dirty="0" smtClean="0"/>
              <a:t>Framework uses model binder to map properties</a:t>
            </a:r>
          </a:p>
          <a:p>
            <a:pPr lvl="1"/>
            <a:r>
              <a:rPr lang="en-US" dirty="0" smtClean="0"/>
              <a:t>Public properties of object mapped to data sources listed above</a:t>
            </a:r>
          </a:p>
          <a:p>
            <a:pPr lvl="1"/>
            <a:r>
              <a:rPr lang="en-US" dirty="0" smtClean="0"/>
              <a:t>You can define custom model binders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Attributes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524000"/>
          <a:ext cx="8001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Cache the output of a controller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 request validation</a:t>
                      </a:r>
                      <a:r>
                        <a:rPr lang="en-US" baseline="0" dirty="0" smtClean="0"/>
                        <a:t> and allow dangerous input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Authorize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Restrict an action to authorized</a:t>
                      </a:r>
                      <a:r>
                        <a:rPr lang="en-US" baseline="0" dirty="0" smtClean="0"/>
                        <a:t> users or roles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ValidateAntiForgeryToken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Helps</a:t>
                      </a:r>
                      <a:r>
                        <a:rPr lang="en-US" baseline="0" dirty="0" smtClean="0"/>
                        <a:t> prevent cross site request forgeries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HandleError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specify a view to render in the event of an unhandled exception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Action Filters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Derive from </a:t>
            </a:r>
            <a:r>
              <a:rPr lang="en-US" dirty="0" err="1" smtClean="0"/>
              <a:t>ActionFilterAttribute</a:t>
            </a:r>
            <a:r>
              <a:rPr lang="en-US" dirty="0" smtClean="0"/>
              <a:t> base class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905000"/>
            <a:ext cx="8382000" cy="365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LogAttribute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ActionFilterAttribute</a:t>
            </a:r>
            <a:endParaRPr lang="en-US" sz="14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OnActionExecuting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ActionExecutingContext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OnActionExecuted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ActionExecutedContext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OnResultExecuting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ResultExecutingContext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OnResultExecuted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ResultExecutedContext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 pitchFamily="49" charset="0"/>
                <a:ea typeface="Calibri"/>
                <a:cs typeface="Times New Roman"/>
              </a:rPr>
              <a:t>filterContext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{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/* */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}</a:t>
            </a:r>
          </a:p>
          <a:p>
            <a:pPr algn="l"/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3429000" y="4953000"/>
            <a:ext cx="4724400" cy="1752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Log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[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HandleError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]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DepartmentController</a:t>
            </a: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sz="1400" b="0" dirty="0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// ...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Actions typically return an </a:t>
            </a:r>
            <a:r>
              <a:rPr lang="en-US" dirty="0" err="1" smtClean="0"/>
              <a:t>ActionResult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905000"/>
          <a:ext cx="7239000" cy="385047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13000"/>
                <a:gridCol w="3240058"/>
                <a:gridCol w="1585942"/>
              </a:tblGrid>
              <a:tr h="124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Name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Framework Behavior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Producing Method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ContentResult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 string literal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Content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EmptyResult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No response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64889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FileContentResult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FilePathResult</a:t>
                      </a:r>
                      <a:r>
                        <a:rPr lang="en-US" sz="1400" dirty="0" smtClean="0"/>
                        <a:t> / </a:t>
                      </a:r>
                      <a:r>
                        <a:rPr lang="en-US" sz="1400" dirty="0" err="1" smtClean="0"/>
                        <a:t>FileStreamResult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n-US" sz="1400" baseline="0" dirty="0" smtClean="0">
                          <a:latin typeface="+mn-lt"/>
                          <a:ea typeface="+mn-ea"/>
                          <a:cs typeface="+mn-cs"/>
                        </a:rPr>
                        <a:t> the contents of a file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File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HttpUnauthorizedResult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an HTTP 403 status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/>
                        <a:t>JavaScriptResult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a script to execute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JavaScript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3859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JsonResult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Returns data in JSON format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Json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2544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Redirects the client to a new URL.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/>
                        <a:t>Redirect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51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RedirectToRouteResult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Redirect</a:t>
                      </a:r>
                      <a:r>
                        <a:rPr lang="en-US" sz="1400" baseline="0" dirty="0" smtClean="0"/>
                        <a:t> to another action, or another controller’s 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/>
                        <a:t>RedirectToRoute</a:t>
                      </a:r>
                      <a:r>
                        <a:rPr lang="en-US" sz="1400" dirty="0"/>
                        <a:t> / </a:t>
                      </a:r>
                      <a:r>
                        <a:rPr lang="en-US" sz="1400" dirty="0" err="1"/>
                        <a:t>RedirectToAction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  <a:tr h="5174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ViewResult</a:t>
                      </a:r>
                      <a:endParaRPr lang="en-US" sz="1400" dirty="0" smtClean="0"/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/>
                        <a:t>PartialViewResult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Response is the responsibility of a view engine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/>
                        <a:t>View /    </a:t>
                      </a:r>
                      <a:r>
                        <a:rPr lang="en-US" sz="1400" dirty="0" err="1" smtClean="0"/>
                        <a:t>PartialView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05" marR="41305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Controllers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to use?</a:t>
            </a:r>
          </a:p>
          <a:p>
            <a:pPr lvl="1"/>
            <a:r>
              <a:rPr lang="en-US" dirty="0" smtClean="0"/>
              <a:t>Actions are waiting for network or other I/O operation</a:t>
            </a:r>
          </a:p>
          <a:p>
            <a:pPr lvl="1"/>
            <a:r>
              <a:rPr lang="en-US" dirty="0" smtClean="0"/>
              <a:t>Parallelism more valuable than simplicity</a:t>
            </a:r>
          </a:p>
          <a:p>
            <a:r>
              <a:rPr lang="en-US" dirty="0" smtClean="0"/>
              <a:t>How to use?</a:t>
            </a:r>
          </a:p>
          <a:p>
            <a:pPr lvl="1"/>
            <a:r>
              <a:rPr lang="en-US" dirty="0" smtClean="0"/>
              <a:t>Derive from </a:t>
            </a:r>
            <a:r>
              <a:rPr lang="en-US" dirty="0" err="1" smtClean="0"/>
              <a:t>AsyncController</a:t>
            </a:r>
            <a:endParaRPr lang="en-US" dirty="0" smtClean="0"/>
          </a:p>
          <a:p>
            <a:pPr lvl="1"/>
            <a:r>
              <a:rPr lang="en-US" dirty="0" smtClean="0"/>
              <a:t>Two methods for each action (</a:t>
            </a:r>
            <a:r>
              <a:rPr lang="en-US" i="1" dirty="0" err="1" smtClean="0"/>
              <a:t>Action</a:t>
            </a:r>
            <a:r>
              <a:rPr lang="en-US" dirty="0" err="1" smtClean="0"/>
              <a:t>Async</a:t>
            </a:r>
            <a:r>
              <a:rPr lang="en-US" dirty="0" smtClean="0"/>
              <a:t> and </a:t>
            </a:r>
            <a:r>
              <a:rPr lang="en-US" i="1" dirty="0" err="1" smtClean="0"/>
              <a:t>Action</a:t>
            </a:r>
            <a:r>
              <a:rPr lang="en-US" dirty="0" err="1" smtClean="0"/>
              <a:t>Completed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Replace blocking I/O calls with </a:t>
            </a:r>
            <a:r>
              <a:rPr lang="en-US" dirty="0" err="1" smtClean="0"/>
              <a:t>async</a:t>
            </a:r>
            <a:r>
              <a:rPr lang="en-US" dirty="0" smtClean="0"/>
              <a:t> versions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AsyncManager</a:t>
            </a:r>
            <a:r>
              <a:rPr lang="en-US" dirty="0" smtClean="0"/>
              <a:t> to coordinate with MVC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348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-&gt; </a:t>
            </a:r>
            <a:r>
              <a:rPr lang="en-US" dirty="0" err="1" smtClean="0"/>
              <a:t>Async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975360"/>
            <a:ext cx="42672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ActionResult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Index()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{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client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NewsServiceClient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var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news = </a:t>
            </a:r>
            <a:r>
              <a:rPr lang="en-US" sz="1400" dirty="0" err="1">
                <a:latin typeface="Consolas"/>
                <a:ea typeface="Calibri"/>
                <a:cs typeface="Times New Roman"/>
              </a:rPr>
              <a:t>client.GetNews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();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latin typeface="Consolas"/>
                <a:ea typeface="Calibri"/>
                <a:cs typeface="Times New Roman"/>
              </a:rPr>
              <a:t> View(news);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onsolas"/>
                <a:ea typeface="Calibri"/>
                <a:cs typeface="Times New Roman"/>
              </a:rPr>
              <a:t>}</a:t>
            </a:r>
            <a:endParaRPr lang="en-US" sz="1800" dirty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215536" y="2895600"/>
            <a:ext cx="5956664" cy="26670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public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void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IndexAsync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() 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{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var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client = 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ea typeface="Calibri"/>
                <a:cs typeface="Consolas" pitchFamily="49" charset="0"/>
              </a:rPr>
              <a:t>new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latin typeface="Consolas" pitchFamily="49" charset="0"/>
                <a:ea typeface="Calibri"/>
                <a:cs typeface="Consolas" pitchFamily="49" charset="0"/>
              </a:rPr>
              <a:t>NewsServiceClient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AsyncManager.OutstandingOperations.Increment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client.GetNewsCompleted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+= (s, e) =&gt; {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AsyncManager.Parameters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ea typeface="Calibri"/>
                <a:cs typeface="Consolas" pitchFamily="49" charset="0"/>
              </a:rPr>
              <a:t>"news"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] =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e.Result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;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AsyncManager.OutstandingOperations.Decrement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();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};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    </a:t>
            </a:r>
            <a:r>
              <a:rPr lang="en-US" sz="1400" b="0" dirty="0" err="1">
                <a:latin typeface="Consolas" pitchFamily="49" charset="0"/>
                <a:ea typeface="Calibri"/>
                <a:cs typeface="Consolas" pitchFamily="49" charset="0"/>
              </a:rPr>
              <a:t>client.GetNewsAsync</a:t>
            </a: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();            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>
                <a:latin typeface="Consolas" pitchFamily="49" charset="0"/>
                <a:ea typeface="Calibri"/>
                <a:cs typeface="Consolas" pitchFamily="49" charset="0"/>
              </a:rPr>
              <a:t>}</a:t>
            </a:r>
            <a:endParaRPr lang="en-US" sz="1800" b="0" dirty="0">
              <a:latin typeface="Consolas" pitchFamily="49" charset="0"/>
              <a:ea typeface="Calibri"/>
              <a:cs typeface="Consolas" pitchFamily="49" charset="0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 bwMode="auto">
          <a:xfrm>
            <a:off x="3886200" y="4800600"/>
            <a:ext cx="5105400" cy="1219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400" b="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4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latin typeface="Consolas"/>
              </a:rPr>
              <a:t>ActionResult</a:t>
            </a:r>
            <a:r>
              <a:rPr lang="en-US" sz="1400" b="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b="0" dirty="0" err="1">
                <a:solidFill>
                  <a:prstClr val="black"/>
                </a:solidFill>
                <a:latin typeface="Consolas"/>
              </a:rPr>
              <a:t>IndexCompleted</a:t>
            </a:r>
            <a:r>
              <a:rPr lang="en-US" sz="1400" b="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400" b="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1400" b="0" dirty="0">
                <a:solidFill>
                  <a:prstClr val="black"/>
                </a:solidFill>
                <a:latin typeface="Consolas"/>
              </a:rPr>
              <a:t> news)</a:t>
            </a:r>
          </a:p>
          <a:p>
            <a:pPr algn="l"/>
            <a:r>
              <a:rPr lang="en-US" sz="1400" b="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algn="l"/>
            <a:r>
              <a:rPr lang="en-US" sz="1400" b="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400" b="0" dirty="0" smtClean="0">
                <a:solidFill>
                  <a:prstClr val="black"/>
                </a:solidFill>
                <a:latin typeface="Consolas"/>
              </a:rPr>
              <a:t> View(news</a:t>
            </a:r>
            <a:r>
              <a:rPr lang="en-US" sz="1400" b="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algn="l"/>
            <a:r>
              <a:rPr lang="en-US" sz="1400" b="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5181600" y="1524000"/>
            <a:ext cx="685800" cy="381000"/>
          </a:xfrm>
          <a:prstGeom prst="rightArrow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0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4114800" cy="4495800"/>
          </a:xfrm>
        </p:spPr>
        <p:txBody>
          <a:bodyPr/>
          <a:lstStyle/>
          <a:p>
            <a:r>
              <a:rPr lang="en-US" dirty="0" smtClean="0"/>
              <a:t>Break large applications into pieces</a:t>
            </a:r>
          </a:p>
          <a:p>
            <a:r>
              <a:rPr lang="en-US" dirty="0" smtClean="0"/>
              <a:t>Each area has self-contained routes, controllers, and views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838200"/>
            <a:ext cx="3495675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72404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Registration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228600" y="1356360"/>
            <a:ext cx="7239000" cy="40538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ShoppingAreaRegistration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: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AreaName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get 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{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;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RegisterArea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AreaRegistrationContext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context)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context.MapRoute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b="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Shopping_default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"Shopping/{controller}/{action}/{id}"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action =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id =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UrlParameter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.Optional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3886200" y="4800600"/>
            <a:ext cx="5105400" cy="16002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protected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Application_Start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{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AreaRegistration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.RegisterAllAreas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RegisterRoutes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RouteTable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.Routes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}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484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Linking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752600" y="2895600"/>
            <a:ext cx="5257800" cy="153924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 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&lt;%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: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en-US" sz="1400" b="0" dirty="0" err="1" smtClean="0">
                <a:latin typeface="Consolas"/>
                <a:ea typeface="Calibri"/>
                <a:cs typeface="Times New Roman"/>
              </a:rPr>
              <a:t>Html.ActionLink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"Index"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"Home"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, 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latin typeface="Consolas"/>
                <a:ea typeface="Calibri"/>
                <a:cs typeface="Times New Roman"/>
              </a:rPr>
              <a:t>                  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new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 { area=</a:t>
            </a:r>
            <a:r>
              <a:rPr lang="en-US" sz="1400" b="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"Shopping"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}, </a:t>
            </a:r>
            <a:r>
              <a:rPr lang="en-US" sz="1400" b="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null</a:t>
            </a:r>
            <a:r>
              <a:rPr lang="en-US" sz="1400" b="0" dirty="0" smtClean="0">
                <a:latin typeface="Consolas"/>
                <a:ea typeface="Calibri"/>
                <a:cs typeface="Times New Roman"/>
              </a:rPr>
              <a:t>)</a:t>
            </a:r>
            <a:r>
              <a:rPr lang="en-US" sz="1400" b="0" dirty="0" smtClean="0">
                <a:highlight>
                  <a:srgbClr val="FFFF00"/>
                </a:highlight>
                <a:latin typeface="Consolas"/>
                <a:ea typeface="Calibri"/>
                <a:cs typeface="Times New Roman"/>
              </a:rPr>
              <a:t>%&gt;</a:t>
            </a:r>
            <a:endParaRPr lang="en-US" sz="1200" b="0" dirty="0" smtClean="0">
              <a:latin typeface="Calibri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H="1">
            <a:off x="1257300" y="2400300"/>
            <a:ext cx="609600" cy="5334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 bwMode="auto">
          <a:xfrm>
            <a:off x="1066800" y="2057400"/>
            <a:ext cx="29161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Links inside current area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4305300" y="4152900"/>
            <a:ext cx="685800" cy="4572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4903942" y="4876800"/>
            <a:ext cx="25571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Tekton Pro" pitchFamily="34" charset="0"/>
              </a:rPr>
              <a:t>Links to external area</a:t>
            </a:r>
            <a:endParaRPr lang="en-US" sz="1800" dirty="0">
              <a:solidFill>
                <a:srgbClr val="002060"/>
              </a:solidFill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713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MVC Controllers</a:t>
            </a:r>
          </a:p>
          <a:p>
            <a:r>
              <a:rPr lang="en-US" dirty="0" smtClean="0"/>
              <a:t>	Controller Factories</a:t>
            </a:r>
          </a:p>
          <a:p>
            <a:r>
              <a:rPr lang="en-US" dirty="0" smtClean="0"/>
              <a:t>Actions</a:t>
            </a:r>
          </a:p>
          <a:p>
            <a:r>
              <a:rPr lang="en-US" dirty="0" smtClean="0"/>
              <a:t>Action Filters</a:t>
            </a:r>
          </a:p>
          <a:p>
            <a:r>
              <a:rPr lang="en-US" dirty="0" smtClean="0"/>
              <a:t>Action Results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Controllers are the lynchpins</a:t>
            </a:r>
          </a:p>
          <a:p>
            <a:pPr lvl="1"/>
            <a:r>
              <a:rPr lang="en-US" dirty="0" err="1" smtClean="0"/>
              <a:t>IController</a:t>
            </a:r>
            <a:r>
              <a:rPr lang="en-US" dirty="0" smtClean="0"/>
              <a:t> defines an Execute method</a:t>
            </a:r>
          </a:p>
          <a:p>
            <a:pPr lvl="1"/>
            <a:r>
              <a:rPr lang="en-US" dirty="0" smtClean="0"/>
              <a:t>Controller class defines a rich execution model</a:t>
            </a:r>
          </a:p>
          <a:p>
            <a:r>
              <a:rPr lang="en-US" dirty="0" smtClean="0"/>
              <a:t>Controller built by a factory</a:t>
            </a:r>
          </a:p>
          <a:p>
            <a:r>
              <a:rPr lang="en-US" dirty="0" smtClean="0"/>
              <a:t>Actions invoked by name</a:t>
            </a:r>
          </a:p>
          <a:p>
            <a:r>
              <a:rPr lang="en-US" dirty="0" smtClean="0"/>
              <a:t>Extensible set of action selectors and action filters</a:t>
            </a:r>
          </a:p>
          <a:p>
            <a:r>
              <a:rPr lang="en-US" dirty="0" smtClean="0"/>
              <a:t>Variety of </a:t>
            </a:r>
            <a:r>
              <a:rPr lang="en-US" dirty="0" err="1" smtClean="0"/>
              <a:t>ActionResults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Controllers Are Key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3276600" y="1371600"/>
            <a:ext cx="2209800" cy="19050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219200" y="36576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486400" y="3581400"/>
            <a:ext cx="2209800" cy="19050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9207364">
            <a:off x="5265071" y="2850313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2489159">
            <a:off x="2832878" y="2846088"/>
            <a:ext cx="685800" cy="9906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5400000">
            <a:off x="4076700" y="3771900"/>
            <a:ext cx="685800" cy="1676400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0" name="Straight Arrow Connector 9"/>
          <p:cNvCxnSpPr>
            <a:stCxn id="11" idx="2"/>
            <a:endCxn id="4" idx="2"/>
          </p:cNvCxnSpPr>
          <p:nvPr/>
        </p:nvCxnSpPr>
        <p:spPr bwMode="auto">
          <a:xfrm rot="16200000" flipH="1">
            <a:off x="2247900" y="1295400"/>
            <a:ext cx="419100" cy="16383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85800" y="1524000"/>
            <a:ext cx="1905000" cy="3810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HTTP Request</a:t>
            </a:r>
            <a:endParaRPr lang="en-US" sz="2000" dirty="0">
              <a:latin typeface="Tekton Pro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 &amp; Controllers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609600" y="3581400"/>
            <a:ext cx="7772400" cy="2590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routes.MapRoute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(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"Default"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   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Route name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"{controller}/{action}/{id}"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URL with parameters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new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{ controller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"Home"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action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"Index"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,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  id =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""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         }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/>
                <a:ea typeface="Calibri"/>
                <a:cs typeface="Times New Roman"/>
              </a:rPr>
              <a:t>// Parameter defaults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-342900" algn="l" defTabSz="-13873163" rtl="0" eaLnBrk="1" fontAlgn="base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ea typeface="+mn-ea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8600" y="1295400"/>
            <a:ext cx="35814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b="0" dirty="0" smtClean="0">
                <a:latin typeface="Tekton Pro" pitchFamily="34" charset="0"/>
              </a:rPr>
              <a:t>http://localhost/</a:t>
            </a:r>
            <a:r>
              <a:rPr lang="en-US" sz="2400" dirty="0" smtClean="0">
                <a:latin typeface="Tekton Pro" pitchFamily="34" charset="0"/>
              </a:rPr>
              <a:t>home</a:t>
            </a:r>
            <a:r>
              <a:rPr lang="en-US" sz="2000" b="0" dirty="0" smtClean="0">
                <a:latin typeface="Tekton Pro" pitchFamily="34" charset="0"/>
              </a:rPr>
              <a:t>/index/</a:t>
            </a:r>
            <a:endParaRPr lang="en-US" sz="2000" b="0" dirty="0">
              <a:latin typeface="Tekton Pro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1066800"/>
            <a:ext cx="1371600" cy="12954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400" dirty="0" smtClean="0">
                <a:latin typeface="Tekton Pro" pitchFamily="34" charset="0"/>
              </a:rPr>
              <a:t>Home</a:t>
            </a:r>
          </a:p>
          <a:p>
            <a:pPr algn="ctr"/>
            <a:r>
              <a:rPr lang="en-US" sz="2000" dirty="0" smtClean="0">
                <a:latin typeface="Tekton Pro" pitchFamily="34" charset="0"/>
              </a:rPr>
              <a:t>Controller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657600" y="25146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Model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400800" y="2514600"/>
            <a:ext cx="1371600" cy="1295400"/>
          </a:xfrm>
          <a:prstGeom prst="ellipse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sz="2000" dirty="0" smtClean="0">
                <a:latin typeface="Tekton Pro" pitchFamily="34" charset="0"/>
              </a:rPr>
              <a:t>View</a:t>
            </a:r>
            <a:endParaRPr lang="en-US" sz="2000" dirty="0">
              <a:latin typeface="Tekton Pro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9207364">
            <a:off x="6414839" y="2115524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2489159">
            <a:off x="4741714" y="2113891"/>
            <a:ext cx="425669" cy="673608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5400000">
            <a:off x="5468690" y="2532310"/>
            <a:ext cx="466344" cy="1040524"/>
          </a:xfrm>
          <a:prstGeom prst="downArrow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endParaRPr lang="en-US" sz="2000" dirty="0">
              <a:latin typeface="Tekton Pro" pitchFamily="34" charset="0"/>
            </a:endParaRPr>
          </a:p>
        </p:txBody>
      </p:sp>
      <p:cxnSp>
        <p:nvCxnSpPr>
          <p:cNvPr id="12" name="Straight Arrow Connector 11"/>
          <p:cNvCxnSpPr>
            <a:stCxn id="5" idx="3"/>
            <a:endCxn id="6" idx="2"/>
          </p:cNvCxnSpPr>
          <p:nvPr/>
        </p:nvCxnSpPr>
        <p:spPr bwMode="auto">
          <a:xfrm>
            <a:off x="3810000" y="1524000"/>
            <a:ext cx="1295400" cy="190500"/>
          </a:xfrm>
          <a:prstGeom prst="straightConnector1">
            <a:avLst/>
          </a:prstGeom>
          <a:gradFill rotWithShape="1">
            <a:gsLst>
              <a:gs pos="0">
                <a:srgbClr val="A4D289"/>
              </a:gs>
              <a:gs pos="100000">
                <a:schemeClr val="bg1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Request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334000" cy="4495800"/>
          </a:xfrm>
        </p:spPr>
        <p:txBody>
          <a:bodyPr/>
          <a:lstStyle/>
          <a:p>
            <a:r>
              <a:rPr lang="en-US" dirty="0" err="1" smtClean="0"/>
              <a:t>MvcRouteHandler</a:t>
            </a:r>
            <a:endParaRPr lang="en-US" dirty="0" smtClean="0"/>
          </a:p>
          <a:p>
            <a:pPr lvl="1"/>
            <a:r>
              <a:rPr lang="en-US" dirty="0" smtClean="0"/>
              <a:t>Routing engine is agnostic</a:t>
            </a:r>
          </a:p>
          <a:p>
            <a:r>
              <a:rPr lang="en-US" dirty="0" err="1" smtClean="0"/>
              <a:t>MvcHandler</a:t>
            </a:r>
            <a:endParaRPr lang="en-US" dirty="0" smtClean="0"/>
          </a:p>
          <a:p>
            <a:pPr lvl="1"/>
            <a:r>
              <a:rPr lang="en-US" dirty="0" smtClean="0"/>
              <a:t>Creates controller</a:t>
            </a:r>
          </a:p>
          <a:p>
            <a:pPr lvl="1"/>
            <a:r>
              <a:rPr lang="en-US" dirty="0" smtClean="0"/>
              <a:t>Executes controller</a:t>
            </a:r>
          </a:p>
          <a:p>
            <a:pPr lvl="1"/>
            <a:r>
              <a:rPr lang="en-US" dirty="0" smtClean="0"/>
              <a:t>Disposes controller</a:t>
            </a:r>
          </a:p>
          <a:p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Lowest level abstraction</a:t>
            </a:r>
          </a:p>
          <a:p>
            <a:pPr lvl="1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6469380" y="2387806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257800" y="4724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84751" y="53340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84751" y="4495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MvcHandler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6469380" y="40794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24200" y="4495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IControllerFactory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 rot="5400000">
            <a:off x="6469380" y="49176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5257800" y="4343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5105400" y="18288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http://localhost/</a:t>
            </a:r>
            <a:r>
              <a:rPr lang="en-US" dirty="0" smtClean="0">
                <a:latin typeface="Tekton Pro" pitchFamily="34" charset="0"/>
              </a:rPr>
              <a:t>home</a:t>
            </a:r>
            <a:r>
              <a:rPr lang="en-US" b="0" dirty="0" smtClean="0">
                <a:latin typeface="Tekton Pro" pitchFamily="34" charset="0"/>
              </a:rPr>
              <a:t>/index/</a:t>
            </a:r>
            <a:endParaRPr lang="en-US" b="0" dirty="0">
              <a:latin typeface="Tekton Pro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53296" y="2819400"/>
            <a:ext cx="20760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UrlRoutingModule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84751" y="36576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MvcRouteHandler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6469380" y="32412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DefaultControllerFactory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Finds controllers</a:t>
            </a:r>
          </a:p>
          <a:p>
            <a:pPr lvl="1"/>
            <a:r>
              <a:rPr lang="en-US" dirty="0" smtClean="0"/>
              <a:t>Looks in all referenced assemblies</a:t>
            </a:r>
          </a:p>
          <a:p>
            <a:pPr lvl="1"/>
            <a:r>
              <a:rPr lang="en-US" dirty="0" smtClean="0"/>
              <a:t>Looks in all namespaces</a:t>
            </a:r>
          </a:p>
          <a:p>
            <a:pPr lvl="1"/>
            <a:r>
              <a:rPr lang="en-US" dirty="0" smtClean="0"/>
              <a:t>Type name ends with “Controller”</a:t>
            </a:r>
          </a:p>
          <a:p>
            <a:pPr lvl="1"/>
            <a:r>
              <a:rPr lang="en-US" dirty="0" smtClean="0"/>
              <a:t>Type implements </a:t>
            </a:r>
            <a:r>
              <a:rPr lang="en-US" dirty="0" err="1" smtClean="0"/>
              <a:t>IController</a:t>
            </a:r>
            <a:endParaRPr lang="en-US" dirty="0" smtClean="0"/>
          </a:p>
          <a:p>
            <a:r>
              <a:rPr lang="en-US" dirty="0" smtClean="0"/>
              <a:t>Instantiates controllers</a:t>
            </a:r>
          </a:p>
          <a:p>
            <a:pPr lvl="1"/>
            <a:r>
              <a:rPr lang="en-US" dirty="0" smtClean="0"/>
              <a:t>Controller must have a default constructor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1238250"/>
            <a:ext cx="27336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2"/>
          <p:cNvSpPr txBox="1">
            <a:spLocks/>
          </p:cNvSpPr>
          <p:nvPr/>
        </p:nvSpPr>
        <p:spPr bwMode="auto">
          <a:xfrm>
            <a:off x="609600" y="3886200"/>
            <a:ext cx="5257800" cy="24384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class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EmployeeController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: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IController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public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EmployeeController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logger)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_logger = logger;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8000"/>
                </a:solidFill>
                <a:latin typeface="Consolas" pitchFamily="49" charset="0"/>
                <a:ea typeface="Calibri"/>
                <a:cs typeface="Times New Roman"/>
              </a:rPr>
              <a:t>    // ...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Factory Extensibility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set factory during startup</a:t>
            </a:r>
          </a:p>
          <a:p>
            <a:r>
              <a:rPr lang="en-US" dirty="0" smtClean="0"/>
              <a:t>Can also implement custom </a:t>
            </a:r>
            <a:r>
              <a:rPr lang="en-US" dirty="0" err="1" smtClean="0"/>
              <a:t>IDependencyResolver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 bwMode="auto">
          <a:xfrm>
            <a:off x="1371600" y="2362200"/>
            <a:ext cx="6248400" cy="3886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protected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Application_Start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InitializeContainer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RegisterRoutes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RouteTable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.Routes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 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private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void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InitializeContainer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 {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StructureMapConfiguration</a:t>
            </a:r>
            <a:endParaRPr lang="en-US" b="0" dirty="0" smtClean="0">
              <a:latin typeface="Consolas" pitchFamily="49" charset="0"/>
              <a:ea typeface="Calibri"/>
              <a:cs typeface="Times New Roman"/>
            </a:endParaRP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ForRequestedType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ILogger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.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TheDefaultIsConcreteType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&lt;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SqlServerLogger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&gt;();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ControllerBuilder</a:t>
            </a:r>
            <a:r>
              <a:rPr lang="en-US" b="0" dirty="0" err="1" smtClean="0">
                <a:latin typeface="Consolas" pitchFamily="49" charset="0"/>
                <a:ea typeface="Calibri"/>
                <a:cs typeface="Times New Roman"/>
              </a:rPr>
              <a:t>.Current.SetControllerFactory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       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ea typeface="Calibri"/>
                <a:cs typeface="Times New Roman"/>
              </a:rPr>
              <a:t>new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 </a:t>
            </a:r>
            <a:r>
              <a:rPr lang="en-US" b="0" dirty="0" err="1" smtClean="0">
                <a:solidFill>
                  <a:srgbClr val="2B91AF"/>
                </a:solidFill>
                <a:latin typeface="Consolas" pitchFamily="49" charset="0"/>
                <a:ea typeface="Calibri"/>
                <a:cs typeface="Times New Roman"/>
              </a:rPr>
              <a:t>StructureMapControllerFactory</a:t>
            </a: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());</a:t>
            </a:r>
          </a:p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latin typeface="Consolas" pitchFamily="49" charset="0"/>
                <a:ea typeface="Calibri"/>
                <a:cs typeface="Times New Roman"/>
              </a:rPr>
              <a:t>}</a:t>
            </a:r>
          </a:p>
          <a:p>
            <a:pPr marL="342900" marR="0" lvl="0" indent="-342900" algn="l" defTabSz="-13873163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Segoe U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Execution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IController</a:t>
            </a:r>
            <a:endParaRPr lang="en-US" dirty="0" smtClean="0"/>
          </a:p>
          <a:p>
            <a:pPr lvl="1"/>
            <a:r>
              <a:rPr lang="en-US" dirty="0" smtClean="0"/>
              <a:t>Execute method invoked by </a:t>
            </a:r>
            <a:r>
              <a:rPr lang="en-US" dirty="0" err="1" smtClean="0"/>
              <a:t>MvcHandler</a:t>
            </a:r>
            <a:endParaRPr lang="en-US" dirty="0" smtClean="0"/>
          </a:p>
          <a:p>
            <a:pPr lvl="1"/>
            <a:r>
              <a:rPr lang="en-US" dirty="0" smtClean="0"/>
              <a:t>Writes to the response stream</a:t>
            </a:r>
          </a:p>
          <a:p>
            <a:r>
              <a:rPr lang="en-US" dirty="0" err="1" smtClean="0"/>
              <a:t>ControllerBase</a:t>
            </a:r>
            <a:endParaRPr lang="en-US" dirty="0" smtClean="0"/>
          </a:p>
          <a:p>
            <a:pPr lvl="1"/>
            <a:r>
              <a:rPr lang="en-US" dirty="0" smtClean="0"/>
              <a:t>Introduces </a:t>
            </a:r>
            <a:r>
              <a:rPr lang="en-US" dirty="0" err="1" smtClean="0"/>
              <a:t>ViewData</a:t>
            </a:r>
            <a:r>
              <a:rPr lang="en-US" dirty="0" smtClean="0"/>
              <a:t> and </a:t>
            </a:r>
            <a:r>
              <a:rPr lang="en-US" dirty="0" err="1" smtClean="0"/>
              <a:t>ControllerContext</a:t>
            </a:r>
            <a:endParaRPr lang="en-US" dirty="0" smtClean="0"/>
          </a:p>
          <a:p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Default base class in MVC</a:t>
            </a:r>
          </a:p>
          <a:p>
            <a:pPr lvl="1"/>
            <a:r>
              <a:rPr lang="en-US" dirty="0" smtClean="0"/>
              <a:t>Introduces Actions</a:t>
            </a:r>
          </a:p>
          <a:p>
            <a:pPr lvl="1"/>
            <a:r>
              <a:rPr lang="en-US" dirty="0" smtClean="0"/>
              <a:t>Includes helper methods for rendering content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7513" y="1600200"/>
            <a:ext cx="2376487" cy="402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486400" cy="4495800"/>
          </a:xfrm>
        </p:spPr>
        <p:txBody>
          <a:bodyPr/>
          <a:lstStyle/>
          <a:p>
            <a:r>
              <a:rPr lang="en-US" dirty="0" smtClean="0"/>
              <a:t>Actions are the ultimate request destination</a:t>
            </a:r>
          </a:p>
          <a:p>
            <a:pPr lvl="1"/>
            <a:r>
              <a:rPr lang="en-US" dirty="0" smtClean="0"/>
              <a:t>Public controller methods</a:t>
            </a:r>
          </a:p>
          <a:p>
            <a:pPr lvl="1"/>
            <a:r>
              <a:rPr lang="en-US" dirty="0" smtClean="0"/>
              <a:t>Non-static</a:t>
            </a:r>
          </a:p>
          <a:p>
            <a:pPr lvl="1"/>
            <a:r>
              <a:rPr lang="en-US" dirty="0" smtClean="0"/>
              <a:t>No return value restrictions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 rot="5400000">
            <a:off x="7155180" y="1244806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5943600" y="3581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70551" y="4191000"/>
            <a:ext cx="201309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 Derived</a:t>
            </a:r>
          </a:p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70551" y="3352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MvcHandler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5400000">
            <a:off x="7155180" y="29364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33528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IControllerFactory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7155180" y="37746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5943600" y="32004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5791200" y="6858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3"/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b="0" dirty="0" smtClean="0">
                <a:latin typeface="Tekton Pro" pitchFamily="34" charset="0"/>
              </a:rPr>
              <a:t>http://localhost/</a:t>
            </a:r>
            <a:r>
              <a:rPr lang="en-US" dirty="0" smtClean="0">
                <a:latin typeface="Tekton Pro" pitchFamily="34" charset="0"/>
              </a:rPr>
              <a:t>home</a:t>
            </a:r>
            <a:r>
              <a:rPr lang="en-US" b="0" dirty="0" smtClean="0">
                <a:latin typeface="Tekton Pro" pitchFamily="34" charset="0"/>
              </a:rPr>
              <a:t>/index/</a:t>
            </a:r>
            <a:endParaRPr lang="en-US" b="0" dirty="0">
              <a:latin typeface="Tekton Pro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39096" y="1676400"/>
            <a:ext cx="2076008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UrlRoutingModule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70551" y="25146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MvcRouteHandler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7155180" y="2098247"/>
            <a:ext cx="243840" cy="314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36772" y="4343400"/>
            <a:ext cx="201309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IActionInvoker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968315" y="45720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10800000">
            <a:off x="5968315" y="4191000"/>
            <a:ext cx="251637" cy="304800"/>
          </a:xfrm>
          <a:prstGeom prst="rightArrow">
            <a:avLst/>
          </a:prstGeom>
          <a:scene3d>
            <a:camera prst="orthographicFront">
              <a:rot lat="0" lon="21299999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apphireTemplate">
  <a:themeElements>
    <a:clrScheme name="Sapphir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4D289"/>
      </a:accent1>
      <a:accent2>
        <a:srgbClr val="FFFFCC"/>
      </a:accent2>
      <a:accent3>
        <a:srgbClr val="E2E2FF"/>
      </a:accent3>
      <a:accent4>
        <a:srgbClr val="D8D8D8"/>
      </a:accent4>
      <a:accent5>
        <a:srgbClr val="A5A5A5"/>
      </a:accent5>
      <a:accent6>
        <a:srgbClr val="EAD6FF"/>
      </a:accent6>
      <a:hlink>
        <a:srgbClr val="002060"/>
      </a:hlink>
      <a:folHlink>
        <a:srgbClr val="002060"/>
      </a:folHlink>
    </a:clrScheme>
    <a:fontScheme name="Sapphire">
      <a:majorFont>
        <a:latin typeface="Myriad Pro"/>
        <a:ea typeface=""/>
        <a:cs typeface=""/>
      </a:majorFont>
      <a:minorFont>
        <a:latin typeface="Myriad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algn="ctr">
          <a:solidFill>
            <a:schemeClr val="tx1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anchor="ctr"/>
      <a:lstStyle>
        <a:defPPr>
          <a:defRPr sz="2000" dirty="0">
            <a:latin typeface="Tekton Pro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A4D289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6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>
        <a:spAutoFit/>
      </a:bodyPr>
      <a:lstStyle>
        <a:defPPr>
          <a:defRPr sz="1800" dirty="0">
            <a:solidFill>
              <a:srgbClr val="002060"/>
            </a:solidFill>
            <a:latin typeface="Tekton Pro" pitchFamily="34" charset="0"/>
          </a:defRPr>
        </a:defPPr>
      </a:lstStyle>
    </a:tx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21223</TotalTime>
  <Words>764</Words>
  <Application>Microsoft Office PowerPoint</Application>
  <PresentationFormat>On-screen Show (4:3)</PresentationFormat>
  <Paragraphs>266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1_SapphireTemplate</vt:lpstr>
      <vt:lpstr>Controllers</vt:lpstr>
      <vt:lpstr>Overview</vt:lpstr>
      <vt:lpstr>Controllers Are Key</vt:lpstr>
      <vt:lpstr>Routes &amp; Controllers</vt:lpstr>
      <vt:lpstr>MVC Request Processing</vt:lpstr>
      <vt:lpstr>DefaultControllerFactory</vt:lpstr>
      <vt:lpstr>Controller Factory Extensibility</vt:lpstr>
      <vt:lpstr>Controller Execution</vt:lpstr>
      <vt:lpstr>Actions</vt:lpstr>
      <vt:lpstr>Action Selector Filters</vt:lpstr>
      <vt:lpstr>Action Parameters</vt:lpstr>
      <vt:lpstr>Filter Attributes</vt:lpstr>
      <vt:lpstr>Custom Action Filters</vt:lpstr>
      <vt:lpstr>Results</vt:lpstr>
      <vt:lpstr>Asynchronous Controllers</vt:lpstr>
      <vt:lpstr>Sync -&gt; Async</vt:lpstr>
      <vt:lpstr>Areas</vt:lpstr>
      <vt:lpstr>Area Registration</vt:lpstr>
      <vt:lpstr>Area Linking</vt:lpstr>
      <vt:lpstr>Summary</vt:lpstr>
    </vt:vector>
  </TitlesOfParts>
  <LinksUpToDate>false</LinksUpToDate>
  <SharedDoc>false</SharedDoc>
  <HyperlinkBase>http://www.pluralsight.com/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Title</dc:title>
  <dc:subject>Introducing WCF</dc:subject>
  <dc:creator>Scott Allen</dc:creator>
  <cp:lastModifiedBy>K Scott Allen</cp:lastModifiedBy>
  <cp:revision>1636</cp:revision>
  <dcterms:created xsi:type="dcterms:W3CDTF">2007-12-27T20:50:38Z</dcterms:created>
  <dcterms:modified xsi:type="dcterms:W3CDTF">2012-04-19T02:33:13Z</dcterms:modified>
</cp:coreProperties>
</file>