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2"/>
  </p:notesMasterIdLst>
  <p:handoutMasterIdLst>
    <p:handoutMasterId r:id="rId23"/>
  </p:handoutMasterIdLst>
  <p:sldIdLst>
    <p:sldId id="327" r:id="rId2"/>
    <p:sldId id="365" r:id="rId3"/>
    <p:sldId id="367" r:id="rId4"/>
    <p:sldId id="370" r:id="rId5"/>
    <p:sldId id="368" r:id="rId6"/>
    <p:sldId id="369" r:id="rId7"/>
    <p:sldId id="381" r:id="rId8"/>
    <p:sldId id="366" r:id="rId9"/>
    <p:sldId id="371" r:id="rId10"/>
    <p:sldId id="372" r:id="rId11"/>
    <p:sldId id="373" r:id="rId12"/>
    <p:sldId id="380" r:id="rId13"/>
    <p:sldId id="383" r:id="rId14"/>
    <p:sldId id="384" r:id="rId15"/>
    <p:sldId id="375" r:id="rId16"/>
    <p:sldId id="374" r:id="rId17"/>
    <p:sldId id="377" r:id="rId18"/>
    <p:sldId id="378" r:id="rId19"/>
    <p:sldId id="379" r:id="rId20"/>
    <p:sldId id="363" r:id="rId21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 varScale="1">
        <p:scale>
          <a:sx n="58" d="100"/>
          <a:sy n="58" d="100"/>
        </p:scale>
        <p:origin x="-14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4/18/2012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69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33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F5EFE72E-DBBB-404D-9A21-07EBEB37E85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7" name="Rectangle 2150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6388" name="Rectangle 2150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ui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AJAX with ASP.NET MVC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Page Rendering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PartialViewResults</a:t>
            </a:r>
            <a:r>
              <a:rPr lang="en-US" dirty="0" smtClean="0"/>
              <a:t> in controller actions</a:t>
            </a:r>
          </a:p>
          <a:p>
            <a:pPr lvl="1"/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81000" y="1905000"/>
            <a:ext cx="5257800" cy="1905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(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Request.IsAjaxRequest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())</a:t>
            </a:r>
            <a:endParaRPr lang="en-US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PartialView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MovieTable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, movies);</a:t>
            </a:r>
            <a:endParaRPr lang="en-US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}</a:t>
            </a:r>
            <a:endParaRPr lang="en-US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View(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"Index"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, movies);                </a:t>
            </a:r>
            <a:endParaRPr lang="en-US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371600" y="3657600"/>
            <a:ext cx="7467600" cy="2819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&lt;%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using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Ajax.BeginForm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"Index"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"Movie"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AjaxOptions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{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HttpMethod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"GET"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UpdateTargetId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movieTable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}))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{ </a:t>
            </a:r>
            <a:r>
              <a:rPr lang="en-US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%&gt;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input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type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="text"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name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="q"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/&gt;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input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type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="submit"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value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="Search"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/&gt;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&lt;%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} </a:t>
            </a:r>
            <a:r>
              <a:rPr lang="en-US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%&gt;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Helpers and Errors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Default behavior is to fail silently</a:t>
            </a:r>
          </a:p>
          <a:p>
            <a:r>
              <a:rPr lang="en-US" dirty="0" smtClean="0"/>
              <a:t>Override default by specifying </a:t>
            </a:r>
            <a:r>
              <a:rPr lang="en-US" dirty="0" err="1" smtClean="0"/>
              <a:t>OnFailure</a:t>
            </a:r>
            <a:r>
              <a:rPr lang="en-US" dirty="0" smtClean="0"/>
              <a:t> option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219200" y="2819400"/>
            <a:ext cx="6781800" cy="1981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function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searchFailed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ajaxContext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response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ajaxContext.get_response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element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ajaxContext.get_updateTarget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element.innerHTML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"Error: server returned a 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+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response.get_statusCode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Validation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model annotations ([Required])</a:t>
            </a:r>
          </a:p>
          <a:p>
            <a:r>
              <a:rPr lang="en-US" dirty="0" smtClean="0"/>
              <a:t>Requires </a:t>
            </a:r>
            <a:r>
              <a:rPr lang="en-US" dirty="0" err="1" smtClean="0"/>
              <a:t>jQuery</a:t>
            </a:r>
            <a:r>
              <a:rPr lang="en-US" dirty="0" smtClean="0"/>
              <a:t> validation plug-in (provided)</a:t>
            </a:r>
          </a:p>
          <a:p>
            <a:r>
              <a:rPr lang="en-US" dirty="0" smtClean="0"/>
              <a:t>Enabled by default in </a:t>
            </a:r>
            <a:r>
              <a:rPr lang="en-US" dirty="0" err="1" smtClean="0"/>
              <a:t>web.config</a:t>
            </a:r>
            <a:endParaRPr lang="en-US" dirty="0" smtClean="0"/>
          </a:p>
          <a:p>
            <a:r>
              <a:rPr lang="en-US" dirty="0" smtClean="0"/>
              <a:t>Completely </a:t>
            </a:r>
            <a:r>
              <a:rPr lang="en-US" dirty="0" err="1" smtClean="0"/>
              <a:t>unobstrusive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HTML "data-" attributes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600200" y="3581400"/>
            <a:ext cx="5064036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ighlight>
                  <a:srgbClr val="FFFF00"/>
                </a:highlight>
                <a:latin typeface="Consolas"/>
                <a:ea typeface="Calibri"/>
                <a:cs typeface="Times New Roman"/>
              </a:rPr>
              <a:t>&lt;%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   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Html.EnableClientValidation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(false);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ighlight>
                  <a:srgbClr val="FFFF00"/>
                </a:highlight>
                <a:latin typeface="Consolas"/>
                <a:ea typeface="Calibri"/>
                <a:cs typeface="Times New Roman"/>
              </a:rPr>
              <a:t>%&gt;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477169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891"/>
            <a:ext cx="8229600" cy="762000"/>
          </a:xfrm>
        </p:spPr>
        <p:txBody>
          <a:bodyPr/>
          <a:lstStyle/>
          <a:p>
            <a:r>
              <a:rPr lang="en-US" dirty="0" smtClean="0"/>
              <a:t>Custom Client Validations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6691"/>
            <a:ext cx="8229600" cy="4495800"/>
          </a:xfrm>
        </p:spPr>
        <p:txBody>
          <a:bodyPr/>
          <a:lstStyle/>
          <a:p>
            <a:r>
              <a:rPr lang="en-US" dirty="0" smtClean="0"/>
              <a:t>1. Implement </a:t>
            </a:r>
            <a:r>
              <a:rPr lang="en-US" dirty="0" err="1" smtClean="0"/>
              <a:t>IClientValidatable</a:t>
            </a:r>
            <a:endParaRPr lang="en-US" dirty="0" smtClean="0"/>
          </a:p>
          <a:p>
            <a:pPr lvl="1"/>
            <a:r>
              <a:rPr lang="en-US" dirty="0" smtClean="0"/>
              <a:t>In attributes or in self-validating models</a:t>
            </a:r>
          </a:p>
          <a:p>
            <a:r>
              <a:rPr lang="en-US" dirty="0" smtClean="0"/>
              <a:t>2. Write a </a:t>
            </a:r>
            <a:r>
              <a:rPr lang="en-US" dirty="0" err="1" smtClean="0"/>
              <a:t>jQuery</a:t>
            </a:r>
            <a:r>
              <a:rPr lang="en-US" dirty="0" smtClean="0"/>
              <a:t> validation adapter</a:t>
            </a:r>
          </a:p>
          <a:p>
            <a:pPr lvl="1"/>
            <a:r>
              <a:rPr lang="en-US" dirty="0" smtClean="0"/>
              <a:t>Maps metadata to validation rules</a:t>
            </a:r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4800" y="2895600"/>
            <a:ext cx="6248400" cy="2514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ModelClientValidationRule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&gt;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GetClientValidationRules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(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ModelMetadata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metadata,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ControllerContext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context)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{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rule =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ModelClientValidationRule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();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rule.ErrorMessage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FormatErrorMessage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metadata.GetDisplayName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());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rule.ValidationParameters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maxwords</a:t>
            </a:r>
            <a:r>
              <a:rPr lang="en-US" sz="12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] = 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MaxWords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;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rule.ValidationType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12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wordcount</a:t>
            </a:r>
            <a:r>
              <a:rPr lang="en-US" sz="12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;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yield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rule;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4191000" y="3581400"/>
            <a:ext cx="4724400" cy="3056709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jQuery.validator.unobtrusive.adapters.addSingleVal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(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b="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wordcount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b="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maxwords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);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jQuery.validator.addMethod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b="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wordcount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, 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(value, element, 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maxWords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) {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(value) {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200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wordCount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value.split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' '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).length;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(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wordCount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&lt;= 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maxWords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) {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;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    }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;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}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;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});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748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Validation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some validations are impossible on the client-side</a:t>
            </a:r>
          </a:p>
          <a:p>
            <a:pPr lvl="1"/>
            <a:r>
              <a:rPr lang="en-US" dirty="0" smtClean="0"/>
              <a:t>Require a database lookup, for example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371600" y="3276600"/>
            <a:ext cx="62484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</a:rPr>
              <a:t>[</a:t>
            </a:r>
            <a:r>
              <a:rPr lang="en-US" sz="1400" b="0" dirty="0" smtClean="0">
                <a:solidFill>
                  <a:srgbClr val="2B91AF"/>
                </a:solidFill>
                <a:latin typeface="Consolas" pitchFamily="49" charset="0"/>
              </a:rPr>
              <a:t>Remote</a:t>
            </a:r>
            <a:r>
              <a:rPr lang="en-US" sz="1400" b="0" dirty="0" smtClean="0">
                <a:latin typeface="Consolas" pitchFamily="49" charset="0"/>
              </a:rPr>
              <a:t>(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sz="1400" b="0" dirty="0" err="1" smtClean="0">
                <a:solidFill>
                  <a:srgbClr val="A31515"/>
                </a:solidFill>
                <a:latin typeface="Consolas" pitchFamily="49" charset="0"/>
              </a:rPr>
              <a:t>UsernameCheck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sz="1400" b="0" dirty="0" smtClean="0">
                <a:latin typeface="Consolas" pitchFamily="49" charset="0"/>
              </a:rPr>
              <a:t>, </a:t>
            </a:r>
            <a:r>
              <a:rPr lang="en-US" sz="1400" b="0" dirty="0" err="1" smtClean="0">
                <a:latin typeface="Consolas" pitchFamily="49" charset="0"/>
              </a:rPr>
              <a:t>ErrorMessage</a:t>
            </a:r>
            <a:r>
              <a:rPr lang="en-US" sz="1400" b="0" dirty="0" smtClean="0">
                <a:latin typeface="Consolas" pitchFamily="49" charset="0"/>
              </a:rPr>
              <a:t>=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</a:rPr>
              <a:t>"Invalid username"</a:t>
            </a:r>
            <a:r>
              <a:rPr lang="en-US" sz="1400" b="0" dirty="0" smtClean="0">
                <a:latin typeface="Consolas" pitchFamily="49" charset="0"/>
              </a:rPr>
              <a:t>)]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public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string</a:t>
            </a:r>
            <a:r>
              <a:rPr lang="en-US" sz="1400" b="0" dirty="0" smtClean="0">
                <a:latin typeface="Consolas" pitchFamily="49" charset="0"/>
              </a:rPr>
              <a:t> Username {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get</a:t>
            </a:r>
            <a:r>
              <a:rPr lang="en-US" sz="1400" b="0" dirty="0" smtClean="0">
                <a:latin typeface="Consolas" pitchFamily="49" charset="0"/>
              </a:rPr>
              <a:t>;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set</a:t>
            </a:r>
            <a:r>
              <a:rPr lang="en-US" sz="1400" b="0" dirty="0" smtClean="0">
                <a:latin typeface="Consolas" pitchFamily="49" charset="0"/>
              </a:rPr>
              <a:t>; }</a:t>
            </a:r>
            <a:br>
              <a:rPr lang="en-US" sz="1400" b="0" dirty="0" smtClean="0">
                <a:latin typeface="Consolas" pitchFamily="49" charset="0"/>
              </a:rPr>
            </a:b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042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the Built-in Helpers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Ajax Helpers cover simple scenarios</a:t>
            </a:r>
          </a:p>
          <a:p>
            <a:pPr lvl="1"/>
            <a:r>
              <a:rPr lang="en-US" dirty="0" smtClean="0"/>
              <a:t>Replacing HTML content</a:t>
            </a:r>
          </a:p>
          <a:p>
            <a:pPr lvl="1"/>
            <a:r>
              <a:rPr lang="en-US" dirty="0" smtClean="0"/>
              <a:t>Partial page rendering</a:t>
            </a:r>
          </a:p>
          <a:p>
            <a:r>
              <a:rPr lang="en-US" dirty="0" smtClean="0"/>
              <a:t>Other scenarios require some JavaScript coding</a:t>
            </a:r>
          </a:p>
          <a:p>
            <a:pPr lvl="1"/>
            <a:r>
              <a:rPr lang="en-US" dirty="0" smtClean="0"/>
              <a:t>Auto-complete textboxes</a:t>
            </a:r>
          </a:p>
          <a:p>
            <a:pPr lvl="1"/>
            <a:r>
              <a:rPr lang="en-US" dirty="0" smtClean="0"/>
              <a:t>Client-side validation</a:t>
            </a:r>
          </a:p>
          <a:p>
            <a:pPr lvl="1"/>
            <a:r>
              <a:rPr lang="en-US" dirty="0" smtClean="0"/>
              <a:t>Invoking JSON services and actions</a:t>
            </a:r>
          </a:p>
          <a:p>
            <a:pPr lvl="1"/>
            <a:r>
              <a:rPr lang="en-US" dirty="0" smtClean="0"/>
              <a:t>Animations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Auto-Complete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jQuery auto-complete plug-in</a:t>
            </a:r>
          </a:p>
          <a:p>
            <a:pPr lvl="1"/>
            <a:r>
              <a:rPr lang="en-US" dirty="0" smtClean="0"/>
              <a:t>Included in </a:t>
            </a:r>
            <a:r>
              <a:rPr lang="en-US" dirty="0" err="1" smtClean="0"/>
              <a:t>jQuery</a:t>
            </a:r>
            <a:r>
              <a:rPr lang="en-US" dirty="0" smtClean="0"/>
              <a:t> UI script</a:t>
            </a:r>
          </a:p>
          <a:p>
            <a:pPr lvl="1"/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81000" y="2286000"/>
            <a:ext cx="6781800" cy="1447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$(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function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 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$(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"#</a:t>
            </a:r>
            <a:r>
              <a:rPr lang="en-US" b="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searchBox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).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autocomplete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"/Movie/</a:t>
            </a:r>
            <a:r>
              <a:rPr lang="en-US" b="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SearchCandidates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,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                    {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minChars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: 3 });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});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990600" y="3200400"/>
            <a:ext cx="7772400" cy="3581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SearchCandidates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q, </a:t>
            </a: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limit)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ctx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MoviesContext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movies =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ctx.MovieSet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        .Where(m =&gt;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m.Title.StartsWith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(q))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        .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OrderByDescending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(m =&gt;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m.ReleaseDate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        .Take(limit)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        .Select(m =&gt;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m.Title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.Join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Environment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.NewLine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movies.ToArray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Pickers and Other Widgets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lightweight jQuery widgets available from jQuery UI</a:t>
            </a:r>
          </a:p>
          <a:p>
            <a:pPr lvl="1"/>
            <a:r>
              <a:rPr lang="en-US" dirty="0" smtClean="0">
                <a:hlinkClick r:id="rId2"/>
              </a:rPr>
              <a:t>http://jqueryui.com/</a:t>
            </a:r>
            <a:endParaRPr lang="en-US" dirty="0" smtClean="0"/>
          </a:p>
          <a:p>
            <a:pPr lvl="1"/>
            <a:r>
              <a:rPr lang="en-US" dirty="0" smtClean="0"/>
              <a:t>Calendar</a:t>
            </a:r>
          </a:p>
          <a:p>
            <a:pPr lvl="1"/>
            <a:r>
              <a:rPr lang="en-US" dirty="0" smtClean="0"/>
              <a:t>Accordion</a:t>
            </a:r>
          </a:p>
          <a:p>
            <a:pPr lvl="1"/>
            <a:r>
              <a:rPr lang="en-US" dirty="0" smtClean="0"/>
              <a:t>Slider</a:t>
            </a:r>
          </a:p>
          <a:p>
            <a:pPr lvl="1"/>
            <a:r>
              <a:rPr lang="en-US" dirty="0" smtClean="0"/>
              <a:t>Dialog</a:t>
            </a:r>
          </a:p>
          <a:p>
            <a:pPr lvl="1"/>
            <a:r>
              <a:rPr lang="en-US" dirty="0" smtClean="0"/>
              <a:t>Tab</a:t>
            </a:r>
          </a:p>
          <a:p>
            <a:pPr lvl="1"/>
            <a:r>
              <a:rPr lang="en-US" dirty="0" smtClean="0"/>
              <a:t>Progress Bar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8800" y="4419600"/>
            <a:ext cx="4800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$(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".create #</a:t>
            </a:r>
            <a:r>
              <a:rPr lang="en-US" b="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ReleaseDate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).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datepicker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&amp; MVC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JsonResult</a:t>
            </a:r>
            <a:r>
              <a:rPr lang="en-US" dirty="0" smtClean="0"/>
              <a:t> will serialize objects to JSON</a:t>
            </a:r>
          </a:p>
          <a:p>
            <a:r>
              <a:rPr lang="en-US" dirty="0" smtClean="0"/>
              <a:t>jQuery and ASP.NET AJAX can work with JSON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81000" y="2590800"/>
            <a:ext cx="7162800" cy="2209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$.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getJSON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"/Instructor/</a:t>
            </a:r>
            <a:r>
              <a:rPr lang="en-US" b="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InstructorNames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function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(data) 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$(data).each(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function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 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…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});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});</a:t>
            </a:r>
            <a:endParaRPr lang="en-US" sz="1400" b="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2590800" y="3276600"/>
            <a:ext cx="5562600" cy="3429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JsonResult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InstructorNames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repository =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InstructorRepository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names =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i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repository.FindAll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    ID = i.ID,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    Name =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i.Name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};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Json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(names);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400" b="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WCF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Available through ASP.NET AJAX proxies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4800" y="2133600"/>
            <a:ext cx="7467600" cy="457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script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200" b="0" dirty="0" err="1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src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="../../Services/InstructorService.svc/</a:t>
            </a:r>
            <a:r>
              <a:rPr lang="en-US" sz="12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js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200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type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="text/</a:t>
            </a:r>
            <a:r>
              <a:rPr lang="en-US" sz="12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javascript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"&gt;&lt;/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script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81000" y="2743200"/>
            <a:ext cx="5562600" cy="2133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service =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InstructorService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service.GetInstructorNames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function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(result)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$(result).each(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function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()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    $(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"&lt;option&gt;"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).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val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this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.ID)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                 .text(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this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.Name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                 .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appendTo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"#</a:t>
            </a:r>
            <a:r>
              <a:rPr lang="en-US" sz="1400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instructorSelect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});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});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2590800" y="4343400"/>
            <a:ext cx="5562600" cy="21336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OperationContract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]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Instructor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GetInstructorDetails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id)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repository =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InstructorRepository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instructor =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repository.FindByID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(id);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instructor;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Ajax Helpers</a:t>
            </a:r>
          </a:p>
          <a:p>
            <a:r>
              <a:rPr lang="en-US" dirty="0" smtClean="0"/>
              <a:t>Ajax &amp; Partial Views</a:t>
            </a:r>
          </a:p>
          <a:p>
            <a:r>
              <a:rPr lang="en-US" dirty="0" smtClean="0"/>
              <a:t>jQuery</a:t>
            </a:r>
          </a:p>
          <a:p>
            <a:r>
              <a:rPr lang="en-US" dirty="0" smtClean="0"/>
              <a:t>JSON Results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ASP.NET MVC has basic AJAX building blocks</a:t>
            </a:r>
          </a:p>
          <a:p>
            <a:pPr lvl="1"/>
            <a:r>
              <a:rPr lang="en-US" dirty="0" smtClean="0"/>
              <a:t>AJAX Helpers</a:t>
            </a:r>
          </a:p>
          <a:p>
            <a:pPr lvl="1"/>
            <a:r>
              <a:rPr lang="en-US" dirty="0" smtClean="0"/>
              <a:t>Partial Views</a:t>
            </a:r>
          </a:p>
          <a:p>
            <a:pPr lvl="1"/>
            <a:r>
              <a:rPr lang="en-US" dirty="0" smtClean="0"/>
              <a:t>Client consumable action results</a:t>
            </a:r>
          </a:p>
          <a:p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smtClean="0"/>
              <a:t>DOM Manipulation</a:t>
            </a:r>
          </a:p>
          <a:p>
            <a:pPr lvl="1"/>
            <a:r>
              <a:rPr lang="en-US" dirty="0" err="1" smtClean="0"/>
              <a:t>Plugins</a:t>
            </a:r>
            <a:r>
              <a:rPr lang="en-US" dirty="0" smtClean="0"/>
              <a:t> for any feature</a:t>
            </a:r>
          </a:p>
          <a:p>
            <a:pPr lvl="1"/>
            <a:r>
              <a:rPr lang="en-US" dirty="0" smtClean="0"/>
              <a:t>jQuery UI for widgets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 for AJAX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 a more responsive application</a:t>
            </a:r>
          </a:p>
          <a:p>
            <a:pPr lvl="1"/>
            <a:r>
              <a:rPr lang="en-US" dirty="0" smtClean="0"/>
              <a:t>Less wait time</a:t>
            </a:r>
          </a:p>
          <a:p>
            <a:pPr lvl="1"/>
            <a:r>
              <a:rPr lang="en-US" dirty="0" smtClean="0"/>
              <a:t>Use less bandwidth</a:t>
            </a:r>
          </a:p>
          <a:p>
            <a:r>
              <a:rPr lang="en-US" dirty="0" smtClean="0"/>
              <a:t>Build a rich interface</a:t>
            </a:r>
          </a:p>
          <a:p>
            <a:pPr lvl="1"/>
            <a:r>
              <a:rPr lang="en-US" dirty="0" smtClean="0"/>
              <a:t>Less flicker</a:t>
            </a:r>
          </a:p>
          <a:p>
            <a:pPr lvl="1"/>
            <a:r>
              <a:rPr lang="en-US" dirty="0" smtClean="0"/>
              <a:t>More animation</a:t>
            </a:r>
          </a:p>
          <a:p>
            <a:pPr lvl="1"/>
            <a:r>
              <a:rPr lang="en-US" dirty="0" smtClean="0"/>
              <a:t>Better feedback</a:t>
            </a:r>
          </a:p>
          <a:p>
            <a:r>
              <a:rPr lang="en-US" dirty="0" smtClean="0"/>
              <a:t>Downsides</a:t>
            </a:r>
          </a:p>
          <a:p>
            <a:pPr lvl="1"/>
            <a:r>
              <a:rPr lang="en-US" dirty="0" smtClean="0"/>
              <a:t>Harder to test</a:t>
            </a:r>
          </a:p>
          <a:p>
            <a:pPr lvl="1"/>
            <a:r>
              <a:rPr lang="en-US" dirty="0" smtClean="0"/>
              <a:t>Harder to debug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C:\Users\bitmask\AppData\Local\Microsoft\Windows\Temporary Internet Files\Content.IE5\QY4HBPHU\MCj0424790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1752600"/>
            <a:ext cx="1708150" cy="1778000"/>
          </a:xfrm>
          <a:prstGeom prst="rect">
            <a:avLst/>
          </a:prstGeom>
          <a:noFill/>
        </p:spPr>
      </p:pic>
      <p:sp>
        <p:nvSpPr>
          <p:cNvPr id="1027" name="laptop"/>
          <p:cNvSpPr>
            <a:spLocks noEditPoints="1" noChangeArrowheads="1"/>
          </p:cNvSpPr>
          <p:nvPr/>
        </p:nvSpPr>
        <p:spPr bwMode="auto">
          <a:xfrm>
            <a:off x="2895600" y="4572000"/>
            <a:ext cx="2209800" cy="15240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eft-Right Arrow 8"/>
          <p:cNvSpPr/>
          <p:nvPr/>
        </p:nvSpPr>
        <p:spPr bwMode="auto">
          <a:xfrm rot="19633017">
            <a:off x="4851295" y="3659351"/>
            <a:ext cx="2133600" cy="533400"/>
          </a:xfrm>
          <a:prstGeom prst="left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Asynchronous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Left-Right Arrow 12"/>
          <p:cNvSpPr/>
          <p:nvPr/>
        </p:nvSpPr>
        <p:spPr bwMode="auto">
          <a:xfrm rot="19633017">
            <a:off x="5079895" y="3887951"/>
            <a:ext cx="2133600" cy="533400"/>
          </a:xfrm>
          <a:prstGeom prst="left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Requests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962400" y="4648200"/>
            <a:ext cx="1371600" cy="12192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JavaScript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648200" y="5410200"/>
            <a:ext cx="914400" cy="9144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CSS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3810000" y="5410200"/>
            <a:ext cx="990600" cy="9906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DHTML</a:t>
            </a:r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Ajax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Tedious and error prone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57200" y="1981200"/>
            <a:ext cx="8229600" cy="381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function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getServerTime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 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xhr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XMLHttpRequest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xhr.open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"GET"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"/Home/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ServerTime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true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xhr.onreadystatechange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function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 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if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xhr.readyState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== 4) 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if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xhr.status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"200"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 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timeDiv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document.getElementById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timeDisplay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timeDiv.innerHTML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xhr.responseText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                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xhr.send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algn="l"/>
            <a:endParaRPr lang="en-US" b="0" dirty="0" smtClean="0">
              <a:solidFill>
                <a:srgbClr val="0000FF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Infrastructure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Microsoft AJAX (optional)</a:t>
            </a:r>
          </a:p>
          <a:p>
            <a:pPr lvl="1"/>
            <a:r>
              <a:rPr lang="en-US" dirty="0" smtClean="0"/>
              <a:t>Component orientation</a:t>
            </a:r>
          </a:p>
          <a:p>
            <a:pPr lvl="1"/>
            <a:r>
              <a:rPr lang="en-US" dirty="0" smtClean="0"/>
              <a:t>OOP Style</a:t>
            </a:r>
          </a:p>
          <a:p>
            <a:pPr lvl="1"/>
            <a:r>
              <a:rPr lang="en-US" dirty="0" smtClean="0"/>
              <a:t>Gives CLR flavor to JavaScript</a:t>
            </a:r>
          </a:p>
          <a:p>
            <a:pPr lvl="1"/>
            <a:r>
              <a:rPr lang="en-US" dirty="0" smtClean="0"/>
              <a:t>Support for WCF and JSON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(preferred)</a:t>
            </a:r>
          </a:p>
          <a:p>
            <a:pPr lvl="1"/>
            <a:r>
              <a:rPr lang="en-US" dirty="0" smtClean="0"/>
              <a:t>Functional orientation</a:t>
            </a:r>
          </a:p>
          <a:p>
            <a:pPr lvl="1"/>
            <a:r>
              <a:rPr lang="en-US" dirty="0" smtClean="0"/>
              <a:t>Plug-in oriented</a:t>
            </a:r>
          </a:p>
          <a:p>
            <a:pPr lvl="1"/>
            <a:r>
              <a:rPr lang="en-US" dirty="0" smtClean="0"/>
              <a:t>CSS Selectors</a:t>
            </a:r>
          </a:p>
          <a:p>
            <a:pPr lvl="1"/>
            <a:r>
              <a:rPr lang="en-US" dirty="0" smtClean="0"/>
              <a:t>DOM Manipulation</a:t>
            </a:r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057400"/>
            <a:ext cx="3684494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Scripts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Script modes</a:t>
            </a:r>
          </a:p>
          <a:p>
            <a:pPr lvl="1"/>
            <a:r>
              <a:rPr lang="en-US" dirty="0" smtClean="0"/>
              <a:t>.min.js, .vsdoc.js, .</a:t>
            </a:r>
            <a:r>
              <a:rPr lang="en-US" dirty="0" err="1" smtClean="0"/>
              <a:t>js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vsdoc</a:t>
            </a:r>
            <a:r>
              <a:rPr lang="en-US" dirty="0" smtClean="0"/>
              <a:t> files for development only</a:t>
            </a:r>
          </a:p>
          <a:p>
            <a:r>
              <a:rPr lang="en-US" dirty="0" smtClean="0"/>
              <a:t>Injecting scripts</a:t>
            </a:r>
          </a:p>
          <a:p>
            <a:pPr lvl="1"/>
            <a:r>
              <a:rPr lang="en-US" dirty="0" smtClean="0"/>
              <a:t>&lt;script&gt; tags</a:t>
            </a:r>
          </a:p>
          <a:p>
            <a:pPr lvl="1"/>
            <a:r>
              <a:rPr lang="en-US" dirty="0" err="1" smtClean="0"/>
              <a:t>Url</a:t>
            </a:r>
            <a:r>
              <a:rPr lang="en-US" dirty="0" smtClean="0"/>
              <a:t> and Content helpers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81000" y="3962400"/>
            <a:ext cx="82296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script </a:t>
            </a:r>
            <a:r>
              <a:rPr lang="en-US" b="0" dirty="0" err="1" smtClean="0">
                <a:solidFill>
                  <a:srgbClr val="FF0000"/>
                </a:solidFill>
                <a:latin typeface="Consolas" pitchFamily="49" charset="0"/>
              </a:rPr>
              <a:t>src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="../../Scripts/MicrosoftAjax.js"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</a:rPr>
              <a:t>type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="text/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</a:rPr>
              <a:t>javascript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" /&gt;</a:t>
            </a:r>
          </a:p>
          <a:p>
            <a:pPr algn="l"/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link </a:t>
            </a:r>
            <a:r>
              <a:rPr lang="en-US" b="0" dirty="0" err="1" smtClean="0">
                <a:solidFill>
                  <a:srgbClr val="FF0000"/>
                </a:solidFill>
                <a:latin typeface="Consolas" pitchFamily="49" charset="0"/>
              </a:rPr>
              <a:t>href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="../../Content/Site.css" </a:t>
            </a:r>
            <a:r>
              <a:rPr lang="en-US" b="0" dirty="0" err="1" smtClean="0">
                <a:solidFill>
                  <a:srgbClr val="FF0000"/>
                </a:solidFill>
                <a:latin typeface="Consolas" pitchFamily="49" charset="0"/>
              </a:rPr>
              <a:t>rel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="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</a:rPr>
              <a:t>stylesheet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"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</a:rPr>
              <a:t>type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="text/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</a:rPr>
              <a:t>css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" /&gt;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81000" y="4953000"/>
            <a:ext cx="8229600" cy="1219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script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src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="</a:t>
            </a:r>
            <a:r>
              <a:rPr lang="en-US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&lt;%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Url.Content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("~/Scripts/MicrosoftAjax.js") </a:t>
            </a:r>
            <a:r>
              <a:rPr lang="en-US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%&gt;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type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="text/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javascript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/&gt; &lt;/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script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link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href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="</a:t>
            </a:r>
            <a:r>
              <a:rPr lang="en-US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&lt;%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Url.Content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("~/Content/Site.css") </a:t>
            </a:r>
            <a:r>
              <a:rPr lang="en-US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%&gt;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rel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="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stylesheet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type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="text/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css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/&gt;&lt;/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link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Serve scripts from a distributed content delivery network</a:t>
            </a:r>
          </a:p>
          <a:p>
            <a:pPr lvl="1"/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validate</a:t>
            </a:r>
          </a:p>
          <a:p>
            <a:pPr lvl="1"/>
            <a:r>
              <a:rPr lang="en-US" dirty="0" smtClean="0"/>
              <a:t>AJAX Control Toolkit</a:t>
            </a:r>
          </a:p>
          <a:p>
            <a:pPr lvl="1"/>
            <a:r>
              <a:rPr lang="en-US" dirty="0" smtClean="0"/>
              <a:t>ASP.NET AJAX</a:t>
            </a:r>
          </a:p>
          <a:p>
            <a:pPr lvl="1"/>
            <a:r>
              <a:rPr lang="en-US" dirty="0" smtClean="0"/>
              <a:t>ASP.NET MVC Scripts</a:t>
            </a:r>
          </a:p>
          <a:p>
            <a:pPr lvl="1"/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52400" y="3505200"/>
            <a:ext cx="8839200" cy="2286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</a:rPr>
              <a:t>script </a:t>
            </a:r>
            <a:r>
              <a:rPr lang="en-US" b="0" dirty="0" err="1">
                <a:solidFill>
                  <a:srgbClr val="FF0000"/>
                </a:solidFill>
                <a:latin typeface="Consolas" pitchFamily="49" charset="0"/>
              </a:rPr>
              <a:t>src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=“http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://ajax.googleapis.com/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</a:rPr>
              <a:t>ajax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/libs/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</a:rPr>
              <a:t>jquery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/1.6.4/jquery.min.js”</a:t>
            </a:r>
            <a:endParaRPr lang="en-US" b="0" dirty="0">
              <a:solidFill>
                <a:srgbClr val="0000FF"/>
              </a:solidFill>
              <a:latin typeface="Consolas" pitchFamily="49" charset="0"/>
            </a:endParaRPr>
          </a:p>
          <a:p>
            <a:pPr algn="l"/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        </a:t>
            </a:r>
            <a:r>
              <a:rPr lang="en-US" b="0" dirty="0">
                <a:solidFill>
                  <a:srgbClr val="FF0000"/>
                </a:solidFill>
                <a:latin typeface="Consolas" pitchFamily="49" charset="0"/>
              </a:rPr>
              <a:t>type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="text/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</a:rPr>
              <a:t>javascript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"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/&gt;</a:t>
            </a:r>
          </a:p>
          <a:p>
            <a:pPr algn="l"/>
            <a:endParaRPr lang="en-US" b="0" dirty="0">
              <a:solidFill>
                <a:srgbClr val="0000FF"/>
              </a:solidFill>
              <a:latin typeface="Consolas" pitchFamily="49" charset="0"/>
            </a:endParaRPr>
          </a:p>
          <a:p>
            <a:pPr algn="l"/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</a:rPr>
              <a:t>script </a:t>
            </a:r>
            <a:r>
              <a:rPr lang="en-US" b="0" dirty="0" err="1">
                <a:solidFill>
                  <a:srgbClr val="FF0000"/>
                </a:solidFill>
                <a:latin typeface="Consolas" pitchFamily="49" charset="0"/>
              </a:rPr>
              <a:t>src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=“http://ajax.aspnetcdn.com/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</a:rPr>
              <a:t>ajax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/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</a:rPr>
              <a:t>jQuery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/jquery-1.6.4.min.js”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        </a:t>
            </a:r>
            <a:r>
              <a:rPr lang="en-US" b="0" dirty="0">
                <a:solidFill>
                  <a:srgbClr val="FF0000"/>
                </a:solidFill>
                <a:latin typeface="Consolas" pitchFamily="49" charset="0"/>
              </a:rPr>
              <a:t>type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="text/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</a:rPr>
              <a:t>javascript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" /&gt;</a:t>
            </a:r>
          </a:p>
          <a:p>
            <a:pPr algn="l"/>
            <a:endParaRPr lang="en-US" b="0" dirty="0">
              <a:solidFill>
                <a:srgbClr val="0000FF"/>
              </a:solidFill>
              <a:latin typeface="Consolas" pitchFamily="49" charset="0"/>
            </a:endParaRPr>
          </a:p>
          <a:p>
            <a:pPr algn="l"/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</a:rPr>
              <a:t>script </a:t>
            </a:r>
            <a:r>
              <a:rPr lang="en-US" b="0" dirty="0" err="1">
                <a:solidFill>
                  <a:srgbClr val="FF0000"/>
                </a:solidFill>
                <a:latin typeface="Consolas" pitchFamily="49" charset="0"/>
              </a:rPr>
              <a:t>src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=“http</a:t>
            </a:r>
            <a:r>
              <a:rPr lang="en-US" b="0" smtClean="0">
                <a:solidFill>
                  <a:srgbClr val="0000FF"/>
                </a:solidFill>
                <a:latin typeface="Consolas" pitchFamily="49" charset="0"/>
              </a:rPr>
              <a:t>://code.jquery.com/jquery-1.6.4.min.js”</a:t>
            </a:r>
            <a:endParaRPr lang="en-US" b="0" dirty="0">
              <a:solidFill>
                <a:srgbClr val="0000FF"/>
              </a:solidFill>
              <a:latin typeface="Consolas" pitchFamily="49" charset="0"/>
            </a:endParaRPr>
          </a:p>
          <a:p>
            <a:pPr algn="l"/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        </a:t>
            </a:r>
            <a:r>
              <a:rPr lang="en-US" b="0" dirty="0">
                <a:solidFill>
                  <a:srgbClr val="FF0000"/>
                </a:solidFill>
                <a:latin typeface="Consolas" pitchFamily="49" charset="0"/>
              </a:rPr>
              <a:t>type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="text/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</a:rPr>
              <a:t>javascript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"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/&gt;</a:t>
            </a:r>
            <a:endParaRPr lang="en-US" b="0" dirty="0">
              <a:solidFill>
                <a:srgbClr val="0000FF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34631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Helpers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links and forms that send </a:t>
            </a:r>
            <a:r>
              <a:rPr lang="en-US" dirty="0" err="1" smtClean="0"/>
              <a:t>async</a:t>
            </a:r>
            <a:r>
              <a:rPr lang="en-US" dirty="0" smtClean="0"/>
              <a:t> requests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8600" y="2514600"/>
            <a:ext cx="8763000" cy="3200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div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id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="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timeDisplay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"&gt;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&lt;%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Ajax.ActionLink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"Click here to set the server time"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ServerTime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AjaxOptions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{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UpdateTargetId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timeDisplay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HttpMethod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"GET"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default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InsertionMode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=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InsertionMode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.Replace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default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})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%&gt;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  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&lt;/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div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AjaxOptions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Includes events for</a:t>
            </a:r>
          </a:p>
          <a:p>
            <a:pPr lvl="1"/>
            <a:r>
              <a:rPr lang="en-US" dirty="0" err="1" smtClean="0"/>
              <a:t>OnBegin</a:t>
            </a:r>
            <a:endParaRPr lang="en-US" dirty="0" smtClean="0"/>
          </a:p>
          <a:p>
            <a:pPr lvl="1"/>
            <a:r>
              <a:rPr lang="en-US" dirty="0" err="1" smtClean="0"/>
              <a:t>OnComplete</a:t>
            </a:r>
            <a:endParaRPr lang="en-US" dirty="0" smtClean="0"/>
          </a:p>
          <a:p>
            <a:pPr lvl="1"/>
            <a:r>
              <a:rPr lang="en-US" dirty="0" err="1" smtClean="0"/>
              <a:t>OnFailure</a:t>
            </a:r>
            <a:endParaRPr lang="en-US" dirty="0" smtClean="0"/>
          </a:p>
          <a:p>
            <a:pPr lvl="1"/>
            <a:r>
              <a:rPr lang="en-US" dirty="0" err="1" smtClean="0"/>
              <a:t>OnSuccess</a:t>
            </a:r>
            <a:endParaRPr lang="en-US" dirty="0" smtClean="0"/>
          </a:p>
          <a:p>
            <a:r>
              <a:rPr lang="en-US" dirty="0" smtClean="0"/>
              <a:t>Confirmation prompt</a:t>
            </a:r>
          </a:p>
          <a:p>
            <a:pPr lvl="2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143000" y="3505200"/>
            <a:ext cx="6934200" cy="2819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&lt;%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Ajax.ActionLink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"Click here to set the server time"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ServerTime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AjaxOptions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{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LoadingElementId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loadingDisplay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Confirm=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"Are you sure?"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UpdateTargetId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timeDisplay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})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%&gt;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  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3124200" y="5638800"/>
            <a:ext cx="5486400" cy="10668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div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id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="</a:t>
            </a: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loadingDisplay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style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="</a:t>
            </a:r>
            <a:r>
              <a:rPr lang="en-US" b="0" dirty="0" err="1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display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:</a:t>
            </a: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none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"&gt;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img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src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="../../Content/spinner.gif"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/&gt;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&lt;/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div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40474</TotalTime>
  <Words>977</Words>
  <Application>Microsoft Office PowerPoint</Application>
  <PresentationFormat>On-screen Show (4:3)</PresentationFormat>
  <Paragraphs>248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1_SapphireTemplate</vt:lpstr>
      <vt:lpstr>AJAX with ASP.NET MVC</vt:lpstr>
      <vt:lpstr>Overview</vt:lpstr>
      <vt:lpstr>Motivations for AJAX</vt:lpstr>
      <vt:lpstr>Raw Ajax</vt:lpstr>
      <vt:lpstr>AJAX Infrastructure</vt:lpstr>
      <vt:lpstr>Managing Scripts</vt:lpstr>
      <vt:lpstr>CDNs</vt:lpstr>
      <vt:lpstr>Ajax Helpers</vt:lpstr>
      <vt:lpstr>AjaxOptions</vt:lpstr>
      <vt:lpstr>Partial Page Rendering</vt:lpstr>
      <vt:lpstr>Ajax Helpers and Errors</vt:lpstr>
      <vt:lpstr>Client Validation</vt:lpstr>
      <vt:lpstr>Custom Client Validations</vt:lpstr>
      <vt:lpstr>Remote Validation</vt:lpstr>
      <vt:lpstr>Beyond the Built-in Helpers</vt:lpstr>
      <vt:lpstr>Auto-Complete</vt:lpstr>
      <vt:lpstr>Date Pickers and Other Widgets</vt:lpstr>
      <vt:lpstr>JSON &amp; MVC</vt:lpstr>
      <vt:lpstr>WCF Services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K Scott Allen</cp:lastModifiedBy>
  <cp:revision>3618</cp:revision>
  <dcterms:created xsi:type="dcterms:W3CDTF">2007-12-27T20:50:38Z</dcterms:created>
  <dcterms:modified xsi:type="dcterms:W3CDTF">2012-04-19T02:34:31Z</dcterms:modified>
</cp:coreProperties>
</file>