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4"/>
  </p:notesMasterIdLst>
  <p:handoutMasterIdLst>
    <p:handoutMasterId r:id="rId15"/>
  </p:handoutMasterIdLst>
  <p:sldIdLst>
    <p:sldId id="327" r:id="rId2"/>
    <p:sldId id="365" r:id="rId3"/>
    <p:sldId id="379" r:id="rId4"/>
    <p:sldId id="371" r:id="rId5"/>
    <p:sldId id="372" r:id="rId6"/>
    <p:sldId id="374" r:id="rId7"/>
    <p:sldId id="376" r:id="rId8"/>
    <p:sldId id="375" r:id="rId9"/>
    <p:sldId id="377" r:id="rId10"/>
    <p:sldId id="378" r:id="rId11"/>
    <p:sldId id="370" r:id="rId12"/>
    <p:sldId id="363" r:id="rId13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9865" autoAdjust="0"/>
  </p:normalViewPr>
  <p:slideViewPr>
    <p:cSldViewPr>
      <p:cViewPr varScale="1">
        <p:scale>
          <a:sx n="58" d="100"/>
          <a:sy n="58" d="100"/>
        </p:scale>
        <p:origin x="-148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4/18/2012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13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61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F5EFE72E-DBBB-404D-9A21-07EBEB37E85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7" name="Rectangle 2150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6388" name="Rectangle 2150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6F8E712A-3391-44E3-B8E1-37AE61B13131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1507" name="Rectangle 348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1508" name="Rectangle 348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dekata.pragprog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TDD with ASP.NET MVC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endParaRPr lang="en-US" dirty="0" smtClean="0"/>
          </a:p>
        </p:txBody>
      </p:sp>
      <p:sp>
        <p:nvSpPr>
          <p:cNvPr id="4" name="Oval 3"/>
          <p:cNvSpPr/>
          <p:nvPr/>
        </p:nvSpPr>
        <p:spPr bwMode="auto">
          <a:xfrm>
            <a:off x="3962400" y="3733800"/>
            <a:ext cx="1371600" cy="12954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Red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5486400" y="3733800"/>
            <a:ext cx="1371600" cy="1295400"/>
          </a:xfrm>
          <a:prstGeom prst="ellipse">
            <a:avLst/>
          </a:prstGeom>
          <a:gradFill rotWithShape="1">
            <a:gsLst>
              <a:gs pos="0">
                <a:srgbClr val="00B050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r>
              <a:rPr lang="en-US" sz="2000" dirty="0" smtClean="0">
                <a:latin typeface="Tekton Pro" pitchFamily="34" charset="0"/>
              </a:rPr>
              <a:t>Green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010400" y="3733800"/>
            <a:ext cx="1371600" cy="1295400"/>
          </a:xfrm>
          <a:prstGeom prst="ellipse">
            <a:avLst/>
          </a:prstGeom>
          <a:gradFill rotWithShape="1">
            <a:gsLst>
              <a:gs pos="0">
                <a:srgbClr val="00B050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r>
              <a:rPr lang="en-US" sz="2000" dirty="0" err="1" smtClean="0">
                <a:latin typeface="Tekton Pro" pitchFamily="34" charset="0"/>
              </a:rPr>
              <a:t>Refactor</a:t>
            </a:r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Mocks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Hide dependencies behind an abstraction</a:t>
            </a:r>
          </a:p>
          <a:p>
            <a:pPr lvl="1"/>
            <a:r>
              <a:rPr lang="en-US" dirty="0" smtClean="0"/>
              <a:t>Controller doesn’t know the concrete implementation</a:t>
            </a:r>
          </a:p>
          <a:p>
            <a:r>
              <a:rPr lang="en-US" dirty="0" smtClean="0"/>
              <a:t>Inject dependency into controller </a:t>
            </a:r>
          </a:p>
          <a:p>
            <a:pPr lvl="1"/>
            <a:r>
              <a:rPr lang="en-US" dirty="0" smtClean="0"/>
              <a:t>Consider using an inversion of control container for DI work</a:t>
            </a:r>
          </a:p>
          <a:p>
            <a:pPr lvl="1"/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990600" y="2971800"/>
            <a:ext cx="6858000" cy="3048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repository =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Mock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IMovieRepository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&gt;();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controller =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MovieController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repository.Object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latin typeface="Consolas"/>
                <a:ea typeface="Calibri"/>
                <a:cs typeface="Times New Roman"/>
              </a:rPr>
              <a:t>repository.Setup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(r =&gt;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r.FindAll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())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     .Returns(movies);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result =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controller.Index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model =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result.ViewData.Model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as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IQueryable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Movie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&gt;;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Assert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.IsTrue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model.SequenceEqual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(movies));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algn="l"/>
            <a:endParaRPr lang="en-US" b="0" dirty="0" smtClean="0">
              <a:solidFill>
                <a:srgbClr val="0000FF"/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Routes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Tedious without help</a:t>
            </a:r>
          </a:p>
          <a:p>
            <a:r>
              <a:rPr lang="en-US" dirty="0" err="1" smtClean="0"/>
              <a:t>MVCContrib</a:t>
            </a:r>
            <a:r>
              <a:rPr lang="en-US" dirty="0" smtClean="0"/>
              <a:t> includes a routing test helper</a:t>
            </a:r>
          </a:p>
          <a:p>
            <a:pPr lvl="1"/>
            <a:r>
              <a:rPr lang="en-US" dirty="0" smtClean="0"/>
              <a:t>Built for </a:t>
            </a:r>
            <a:r>
              <a:rPr lang="en-US" dirty="0" err="1" smtClean="0"/>
              <a:t>nUnit</a:t>
            </a:r>
            <a:r>
              <a:rPr lang="en-US" dirty="0" smtClean="0"/>
              <a:t> and </a:t>
            </a:r>
            <a:r>
              <a:rPr lang="en-US" dirty="0" err="1" smtClean="0"/>
              <a:t>RhinoMocks</a:t>
            </a:r>
            <a:endParaRPr lang="en-US" dirty="0" smtClean="0"/>
          </a:p>
          <a:p>
            <a:pPr lvl="1"/>
            <a:r>
              <a:rPr lang="en-US" dirty="0" smtClean="0"/>
              <a:t>Not hard to port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914400" y="3124200"/>
            <a:ext cx="7620000" cy="3276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TestInitialize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]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void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Initialize()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MyApplication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.RegisterRoutes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RouteTable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.Routes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TestMethod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]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void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request_routes_to_movie_controller_index_action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"~/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Movie"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.ShouldMapTo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MovieController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&gt;(c =&gt;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c.Index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algn="l"/>
            <a:endParaRPr lang="en-US" b="0" dirty="0" smtClean="0">
              <a:solidFill>
                <a:srgbClr val="0000FF"/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MVC Framework is designed for testing</a:t>
            </a:r>
          </a:p>
          <a:p>
            <a:pPr lvl="1"/>
            <a:r>
              <a:rPr lang="en-US" dirty="0" smtClean="0"/>
              <a:t>Controllers are easy to test</a:t>
            </a:r>
          </a:p>
          <a:p>
            <a:pPr lvl="1"/>
            <a:r>
              <a:rPr lang="en-US" dirty="0" smtClean="0"/>
              <a:t>Routes are testable, too</a:t>
            </a:r>
          </a:p>
          <a:p>
            <a:pPr lvl="1"/>
            <a:r>
              <a:rPr lang="en-US" dirty="0" smtClean="0"/>
              <a:t>For views, use an automation tool</a:t>
            </a:r>
          </a:p>
          <a:p>
            <a:r>
              <a:rPr lang="en-US" dirty="0" smtClean="0"/>
              <a:t>TDD can take some practice</a:t>
            </a:r>
          </a:p>
          <a:p>
            <a:pPr lvl="1"/>
            <a:r>
              <a:rPr lang="en-US" dirty="0" smtClean="0"/>
              <a:t>Remember it’s about design</a:t>
            </a:r>
          </a:p>
          <a:p>
            <a:pPr lvl="1"/>
            <a:r>
              <a:rPr lang="en-US" dirty="0" smtClean="0"/>
              <a:t>Red, green, </a:t>
            </a:r>
            <a:r>
              <a:rPr lang="en-US" dirty="0" err="1" smtClean="0"/>
              <a:t>refactor</a:t>
            </a:r>
            <a:endParaRPr lang="en-US" dirty="0" smtClean="0"/>
          </a:p>
          <a:p>
            <a:pPr lvl="1"/>
            <a:r>
              <a:rPr lang="en-US" dirty="0" smtClean="0"/>
              <a:t>Small steps</a:t>
            </a:r>
          </a:p>
          <a:p>
            <a:r>
              <a:rPr lang="en-US" dirty="0" smtClean="0"/>
              <a:t>Use tools and frameworks to make life easier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Overview of TDD</a:t>
            </a:r>
          </a:p>
          <a:p>
            <a:pPr lvl="1"/>
            <a:r>
              <a:rPr lang="en-US" dirty="0" smtClean="0"/>
              <a:t>It’s not about testing … </a:t>
            </a:r>
          </a:p>
          <a:p>
            <a:r>
              <a:rPr lang="en-US" dirty="0" smtClean="0"/>
              <a:t>Test first approach with MVC</a:t>
            </a:r>
          </a:p>
          <a:p>
            <a:pPr lvl="1"/>
            <a:r>
              <a:rPr lang="en-US" dirty="0" smtClean="0"/>
              <a:t>Testing controllers</a:t>
            </a:r>
          </a:p>
          <a:p>
            <a:pPr lvl="1"/>
            <a:r>
              <a:rPr lang="en-US" dirty="0" smtClean="0"/>
              <a:t>Testing routes</a:t>
            </a:r>
          </a:p>
          <a:p>
            <a:r>
              <a:rPr lang="en-US" dirty="0" smtClean="0"/>
              <a:t>Test doubles</a:t>
            </a:r>
          </a:p>
          <a:p>
            <a:r>
              <a:rPr lang="en-US" dirty="0" smtClean="0"/>
              <a:t>Refactoring tools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Bowling Kata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Katas:</a:t>
            </a:r>
          </a:p>
          <a:p>
            <a:pPr lvl="1"/>
            <a:r>
              <a:rPr lang="en-US" dirty="0">
                <a:hlinkClick r:id="rId3"/>
              </a:rPr>
              <a:t>http://codekata.pragprog.com/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A class with a </a:t>
            </a:r>
            <a:r>
              <a:rPr lang="en-US" b="1" dirty="0" smtClean="0"/>
              <a:t>Roll</a:t>
            </a:r>
            <a:r>
              <a:rPr lang="en-US" dirty="0" smtClean="0"/>
              <a:t> method that takes the number of pins dropped as an argument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Score</a:t>
            </a:r>
            <a:r>
              <a:rPr lang="en-US" dirty="0" smtClean="0"/>
              <a:t> property that will compute the total score at the </a:t>
            </a:r>
            <a:r>
              <a:rPr lang="en-US" b="1" dirty="0" smtClean="0"/>
              <a:t>end of the game</a:t>
            </a:r>
            <a:r>
              <a:rPr lang="en-US" dirty="0" smtClean="0"/>
              <a:t>.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352984"/>
              </p:ext>
            </p:extLst>
          </p:nvPr>
        </p:nvGraphicFramePr>
        <p:xfrm>
          <a:off x="2286000" y="2514600"/>
          <a:ext cx="47244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4" imgW="7094520" imgH="734760" progId="Visio.Drawing.5">
                  <p:embed/>
                </p:oleObj>
              </mc:Choice>
              <mc:Fallback>
                <p:oleObj name="VISIO" r:id="rId4" imgW="7094520" imgH="734760" progId="Visio.Drawing.5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514600"/>
                        <a:ext cx="47244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59730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TDD is …</a:t>
            </a:r>
          </a:p>
          <a:p>
            <a:pPr lvl="1"/>
            <a:r>
              <a:rPr lang="en-US" dirty="0" smtClean="0"/>
              <a:t>Creating an executable specification</a:t>
            </a:r>
          </a:p>
          <a:p>
            <a:pPr lvl="1"/>
            <a:r>
              <a:rPr lang="en-US" dirty="0" smtClean="0"/>
              <a:t>Iterative design</a:t>
            </a:r>
          </a:p>
          <a:p>
            <a:pPr lvl="1"/>
            <a:r>
              <a:rPr lang="en-US" dirty="0" smtClean="0"/>
              <a:t>Like using a white board with real code</a:t>
            </a:r>
          </a:p>
          <a:p>
            <a:pPr lvl="1"/>
            <a:r>
              <a:rPr lang="en-US" dirty="0" smtClean="0"/>
              <a:t>Removing the fear of change</a:t>
            </a:r>
          </a:p>
          <a:p>
            <a:pPr lvl="1"/>
            <a:r>
              <a:rPr lang="en-US" dirty="0" smtClean="0"/>
              <a:t>A skill acquired with practice</a:t>
            </a:r>
          </a:p>
          <a:p>
            <a:r>
              <a:rPr lang="en-US" dirty="0" smtClean="0"/>
              <a:t>TDD is not …</a:t>
            </a:r>
          </a:p>
          <a:p>
            <a:pPr lvl="1"/>
            <a:r>
              <a:rPr lang="en-US" dirty="0" smtClean="0"/>
              <a:t>Just writing unit tests</a:t>
            </a:r>
          </a:p>
          <a:p>
            <a:pPr lvl="1"/>
            <a:r>
              <a:rPr lang="en-US" dirty="0" smtClean="0"/>
              <a:t>100 % code coverage</a:t>
            </a:r>
          </a:p>
          <a:p>
            <a:pPr lvl="1"/>
            <a:r>
              <a:rPr lang="en-US" dirty="0" smtClean="0"/>
              <a:t>A replacement for QA  and integration tests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Steps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514600"/>
            <a:ext cx="8229600" cy="1828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a failing test	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Make the test pass (with the simplest possible solution)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Refactor</a:t>
            </a:r>
            <a:r>
              <a:rPr lang="en-US" dirty="0" smtClean="0"/>
              <a:t> and cleanup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Tips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 the tests clean</a:t>
            </a:r>
          </a:p>
          <a:p>
            <a:pPr lvl="1"/>
            <a:r>
              <a:rPr lang="en-US" dirty="0" smtClean="0"/>
              <a:t>Readable</a:t>
            </a:r>
          </a:p>
          <a:p>
            <a:pPr lvl="1"/>
            <a:r>
              <a:rPr lang="en-US" dirty="0" smtClean="0"/>
              <a:t>Maintainable</a:t>
            </a:r>
          </a:p>
          <a:p>
            <a:r>
              <a:rPr lang="en-US" dirty="0" smtClean="0"/>
              <a:t>One logical assertion per test</a:t>
            </a:r>
          </a:p>
          <a:p>
            <a:r>
              <a:rPr lang="en-US" dirty="0" smtClean="0"/>
              <a:t>Test qualities</a:t>
            </a:r>
          </a:p>
          <a:p>
            <a:pPr lvl="1"/>
            <a:r>
              <a:rPr lang="en-US" dirty="0" smtClean="0"/>
              <a:t>Fast</a:t>
            </a:r>
          </a:p>
          <a:p>
            <a:pPr lvl="1"/>
            <a:r>
              <a:rPr lang="en-US" dirty="0" smtClean="0"/>
              <a:t>Independent</a:t>
            </a:r>
          </a:p>
          <a:p>
            <a:pPr lvl="1"/>
            <a:r>
              <a:rPr lang="en-US" dirty="0" smtClean="0"/>
              <a:t>Repeatable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Oriented 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</a:p>
          <a:p>
            <a:pPr lvl="1"/>
            <a:r>
              <a:rPr lang="en-US" dirty="0" err="1"/>
              <a:t>NUnit</a:t>
            </a:r>
            <a:r>
              <a:rPr lang="en-US" dirty="0"/>
              <a:t> (http://www.nunit.org/)</a:t>
            </a:r>
          </a:p>
          <a:p>
            <a:pPr lvl="1"/>
            <a:r>
              <a:rPr lang="en-US" dirty="0" smtClean="0"/>
              <a:t>xUnit.net (http://www.codeplex.com/xunit)</a:t>
            </a:r>
          </a:p>
          <a:p>
            <a:pPr lvl="1"/>
            <a:r>
              <a:rPr lang="en-US" dirty="0" err="1" smtClean="0"/>
              <a:t>MbUnit</a:t>
            </a:r>
            <a:r>
              <a:rPr lang="en-US" dirty="0" smtClean="0"/>
              <a:t> (http://www.mbunit.com/)</a:t>
            </a:r>
          </a:p>
          <a:p>
            <a:pPr lvl="1"/>
            <a:r>
              <a:rPr lang="en-US" dirty="0" err="1"/>
              <a:t>MSTest</a:t>
            </a:r>
            <a:r>
              <a:rPr lang="en-US"/>
              <a:t> (Visual Studio)</a:t>
            </a:r>
          </a:p>
          <a:p>
            <a:pPr lvl="1"/>
            <a:r>
              <a:rPr lang="en-US" smtClean="0"/>
              <a:t>MSpec</a:t>
            </a:r>
            <a:r>
              <a:rPr lang="en-US" dirty="0" smtClean="0"/>
              <a:t> </a:t>
            </a:r>
            <a:r>
              <a:rPr lang="en-US" dirty="0"/>
              <a:t>(https://</a:t>
            </a:r>
            <a:r>
              <a:rPr lang="en-US" dirty="0" smtClean="0"/>
              <a:t>github.com/machine/machine.specifications)</a:t>
            </a:r>
          </a:p>
          <a:p>
            <a:r>
              <a:rPr lang="en-US" dirty="0" smtClean="0"/>
              <a:t>Add-ins</a:t>
            </a:r>
          </a:p>
          <a:p>
            <a:pPr lvl="1"/>
            <a:r>
              <a:rPr lang="en-US" dirty="0" err="1" smtClean="0"/>
              <a:t>ReSharper</a:t>
            </a:r>
            <a:r>
              <a:rPr lang="en-US" dirty="0" smtClean="0"/>
              <a:t> </a:t>
            </a:r>
            <a:r>
              <a:rPr lang="en-US" dirty="0"/>
              <a:t>(http://www.jetbrains.com/resharper/)</a:t>
            </a:r>
          </a:p>
          <a:p>
            <a:pPr lvl="1"/>
            <a:r>
              <a:rPr lang="en-US" dirty="0" err="1" smtClean="0"/>
              <a:t>CodeRush</a:t>
            </a:r>
            <a:r>
              <a:rPr lang="en-US" dirty="0" smtClean="0"/>
              <a:t> Xpress (http://www.devexpress.com/crx)</a:t>
            </a:r>
          </a:p>
          <a:p>
            <a:pPr lvl="1"/>
            <a:r>
              <a:rPr lang="en-US" dirty="0" err="1" smtClean="0"/>
              <a:t>TestDriven.Net</a:t>
            </a:r>
            <a:r>
              <a:rPr lang="en-US" dirty="0" smtClean="0"/>
              <a:t> (http://www.testdriven.net/)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Controllers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to test</a:t>
            </a:r>
          </a:p>
          <a:p>
            <a:pPr lvl="1"/>
            <a:r>
              <a:rPr lang="en-US" dirty="0" smtClean="0"/>
              <a:t>Did the controller return the proper </a:t>
            </a:r>
            <a:r>
              <a:rPr lang="en-US" dirty="0" err="1" smtClean="0"/>
              <a:t>ActionResult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Did the controller build the proper model?</a:t>
            </a:r>
          </a:p>
          <a:p>
            <a:pPr lvl="1"/>
            <a:r>
              <a:rPr lang="en-US" dirty="0" smtClean="0"/>
              <a:t>Did the controller produce the right side-effects (like saving data)?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533400" y="2819400"/>
            <a:ext cx="8229600" cy="381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TestClass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]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class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when_movie_controller_index_action_executes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[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TestMethod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]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void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it_renders_the_conventional_view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controller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MovieController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result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controller.Index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Assert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.AreEqual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result.ViewName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algn="l"/>
            <a:endParaRPr lang="en-US" b="0" dirty="0" smtClean="0">
              <a:solidFill>
                <a:srgbClr val="0000FF"/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Doubles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test double replaces a hard to test dependency</a:t>
            </a:r>
          </a:p>
          <a:p>
            <a:pPr lvl="1"/>
            <a:r>
              <a:rPr lang="en-US" dirty="0" smtClean="0"/>
              <a:t>Avoids slow tests (network and database)</a:t>
            </a:r>
          </a:p>
          <a:p>
            <a:pPr lvl="1"/>
            <a:r>
              <a:rPr lang="en-US" dirty="0" smtClean="0"/>
              <a:t>Avoids unreliable tests (3</a:t>
            </a:r>
            <a:r>
              <a:rPr lang="en-US" baseline="30000" dirty="0" smtClean="0"/>
              <a:t>rd</a:t>
            </a:r>
            <a:r>
              <a:rPr lang="en-US" dirty="0" smtClean="0"/>
              <a:t> party components)</a:t>
            </a:r>
          </a:p>
          <a:p>
            <a:pPr lvl="1"/>
            <a:r>
              <a:rPr lang="en-US" dirty="0" smtClean="0"/>
              <a:t>Can make difficult scenarios easy (time outs and failures)</a:t>
            </a:r>
          </a:p>
          <a:p>
            <a:r>
              <a:rPr lang="en-US" dirty="0" smtClean="0"/>
              <a:t>Isolation</a:t>
            </a:r>
          </a:p>
          <a:p>
            <a:r>
              <a:rPr lang="en-US" dirty="0" smtClean="0"/>
              <a:t>Types of test doubles</a:t>
            </a:r>
          </a:p>
          <a:p>
            <a:pPr lvl="1"/>
            <a:r>
              <a:rPr lang="en-US" dirty="0" smtClean="0"/>
              <a:t>Fakes (simple implementation, like an in-memory database)</a:t>
            </a:r>
          </a:p>
          <a:p>
            <a:pPr lvl="1"/>
            <a:r>
              <a:rPr lang="en-US" dirty="0" smtClean="0"/>
              <a:t>Stubs (hand written, provides “just enough” implementation)</a:t>
            </a:r>
          </a:p>
          <a:p>
            <a:pPr lvl="1"/>
            <a:r>
              <a:rPr lang="en-US" dirty="0" smtClean="0"/>
              <a:t>Mocks (like stubs, but generated)</a:t>
            </a:r>
          </a:p>
          <a:p>
            <a:r>
              <a:rPr lang="en-US" dirty="0" smtClean="0"/>
              <a:t>Mock frameworks</a:t>
            </a:r>
          </a:p>
          <a:p>
            <a:pPr lvl="1"/>
            <a:r>
              <a:rPr lang="en-US" dirty="0" smtClean="0"/>
              <a:t>Rhino (http://ayende.com/projects/rhino-mocks.aspx)</a:t>
            </a:r>
          </a:p>
          <a:p>
            <a:pPr lvl="1"/>
            <a:r>
              <a:rPr lang="en-US" dirty="0" err="1" smtClean="0"/>
              <a:t>Moq</a:t>
            </a:r>
            <a:r>
              <a:rPr lang="en-US" dirty="0" smtClean="0"/>
              <a:t> (http://code.google.com/p/moq/)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47542</TotalTime>
  <Words>471</Words>
  <Application>Microsoft Office PowerPoint</Application>
  <PresentationFormat>On-screen Show (4:3)</PresentationFormat>
  <Paragraphs>138</Paragraphs>
  <Slides>12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1_SapphireTemplate</vt:lpstr>
      <vt:lpstr>VISIO</vt:lpstr>
      <vt:lpstr>TDD with ASP.NET MVC</vt:lpstr>
      <vt:lpstr>Overview</vt:lpstr>
      <vt:lpstr>Bowling Kata</vt:lpstr>
      <vt:lpstr>TDD</vt:lpstr>
      <vt:lpstr>TDD Steps</vt:lpstr>
      <vt:lpstr>TDD Tips </vt:lpstr>
      <vt:lpstr>TDD Oriented Tools</vt:lpstr>
      <vt:lpstr>Testing Controllers </vt:lpstr>
      <vt:lpstr>Test Doubles</vt:lpstr>
      <vt:lpstr>Testing with Mocks</vt:lpstr>
      <vt:lpstr>Testing Routes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K Scott Allen</cp:lastModifiedBy>
  <cp:revision>4286</cp:revision>
  <dcterms:created xsi:type="dcterms:W3CDTF">2007-12-27T20:50:38Z</dcterms:created>
  <dcterms:modified xsi:type="dcterms:W3CDTF">2012-04-19T02:34:49Z</dcterms:modified>
</cp:coreProperties>
</file>